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0" r:id="rId4"/>
  </p:sldMasterIdLst>
  <p:notesMasterIdLst>
    <p:notesMasterId r:id="rId101"/>
  </p:notesMasterIdLst>
  <p:sldIdLst>
    <p:sldId id="265" r:id="rId5"/>
    <p:sldId id="290" r:id="rId6"/>
    <p:sldId id="292" r:id="rId7"/>
    <p:sldId id="287" r:id="rId8"/>
    <p:sldId id="280" r:id="rId9"/>
    <p:sldId id="291" r:id="rId10"/>
    <p:sldId id="281" r:id="rId11"/>
    <p:sldId id="273" r:id="rId12"/>
    <p:sldId id="285" r:id="rId13"/>
    <p:sldId id="283" r:id="rId14"/>
    <p:sldId id="286" r:id="rId15"/>
    <p:sldId id="282" r:id="rId16"/>
    <p:sldId id="306" r:id="rId17"/>
    <p:sldId id="268" r:id="rId18"/>
    <p:sldId id="295" r:id="rId19"/>
    <p:sldId id="297" r:id="rId20"/>
    <p:sldId id="301" r:id="rId21"/>
    <p:sldId id="298" r:id="rId22"/>
    <p:sldId id="299" r:id="rId23"/>
    <p:sldId id="300" r:id="rId24"/>
    <p:sldId id="303" r:id="rId25"/>
    <p:sldId id="304" r:id="rId26"/>
    <p:sldId id="305" r:id="rId27"/>
    <p:sldId id="342" r:id="rId28"/>
    <p:sldId id="310" r:id="rId29"/>
    <p:sldId id="308" r:id="rId30"/>
    <p:sldId id="311" r:id="rId31"/>
    <p:sldId id="341" r:id="rId32"/>
    <p:sldId id="312" r:id="rId33"/>
    <p:sldId id="317" r:id="rId34"/>
    <p:sldId id="318" r:id="rId35"/>
    <p:sldId id="319" r:id="rId36"/>
    <p:sldId id="320" r:id="rId37"/>
    <p:sldId id="321" r:id="rId38"/>
    <p:sldId id="343" r:id="rId39"/>
    <p:sldId id="322" r:id="rId40"/>
    <p:sldId id="326" r:id="rId41"/>
    <p:sldId id="327" r:id="rId42"/>
    <p:sldId id="328" r:id="rId43"/>
    <p:sldId id="335" r:id="rId44"/>
    <p:sldId id="336" r:id="rId45"/>
    <p:sldId id="337" r:id="rId46"/>
    <p:sldId id="338" r:id="rId47"/>
    <p:sldId id="339" r:id="rId48"/>
    <p:sldId id="344" r:id="rId49"/>
    <p:sldId id="329" r:id="rId50"/>
    <p:sldId id="345" r:id="rId51"/>
    <p:sldId id="346" r:id="rId52"/>
    <p:sldId id="330" r:id="rId53"/>
    <p:sldId id="347" r:id="rId54"/>
    <p:sldId id="348" r:id="rId55"/>
    <p:sldId id="349" r:id="rId56"/>
    <p:sldId id="350" r:id="rId57"/>
    <p:sldId id="331" r:id="rId58"/>
    <p:sldId id="351" r:id="rId59"/>
    <p:sldId id="332" r:id="rId60"/>
    <p:sldId id="353" r:id="rId61"/>
    <p:sldId id="352" r:id="rId62"/>
    <p:sldId id="333" r:id="rId63"/>
    <p:sldId id="323" r:id="rId64"/>
    <p:sldId id="354" r:id="rId65"/>
    <p:sldId id="355" r:id="rId66"/>
    <p:sldId id="356" r:id="rId67"/>
    <p:sldId id="324" r:id="rId68"/>
    <p:sldId id="357" r:id="rId69"/>
    <p:sldId id="358" r:id="rId70"/>
    <p:sldId id="359" r:id="rId71"/>
    <p:sldId id="360" r:id="rId72"/>
    <p:sldId id="361" r:id="rId73"/>
    <p:sldId id="325" r:id="rId74"/>
    <p:sldId id="362" r:id="rId75"/>
    <p:sldId id="363" r:id="rId76"/>
    <p:sldId id="364" r:id="rId77"/>
    <p:sldId id="365" r:id="rId78"/>
    <p:sldId id="366" r:id="rId79"/>
    <p:sldId id="367" r:id="rId80"/>
    <p:sldId id="368" r:id="rId81"/>
    <p:sldId id="369" r:id="rId82"/>
    <p:sldId id="384" r:id="rId83"/>
    <p:sldId id="383" r:id="rId84"/>
    <p:sldId id="392" r:id="rId85"/>
    <p:sldId id="393" r:id="rId86"/>
    <p:sldId id="370" r:id="rId87"/>
    <p:sldId id="385" r:id="rId88"/>
    <p:sldId id="386" r:id="rId89"/>
    <p:sldId id="371" r:id="rId90"/>
    <p:sldId id="391" r:id="rId91"/>
    <p:sldId id="372" r:id="rId92"/>
    <p:sldId id="374" r:id="rId93"/>
    <p:sldId id="382" r:id="rId94"/>
    <p:sldId id="387" r:id="rId95"/>
    <p:sldId id="388" r:id="rId96"/>
    <p:sldId id="389" r:id="rId97"/>
    <p:sldId id="390" r:id="rId98"/>
    <p:sldId id="293" r:id="rId99"/>
    <p:sldId id="263" r:id="rId100"/>
  </p:sldIdLst>
  <p:sldSz cx="12192000" cy="6858000"/>
  <p:notesSz cx="6400800" cy="86868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xmlns="">
        <p15:guide id="1" orient="horz" pos="2736">
          <p15:clr>
            <a:srgbClr val="A4A3A4"/>
          </p15:clr>
        </p15:guide>
        <p15:guide id="2" pos="201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723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47" autoAdjust="0"/>
    <p:restoredTop sz="99856" autoAdjust="0"/>
  </p:normalViewPr>
  <p:slideViewPr>
    <p:cSldViewPr>
      <p:cViewPr>
        <p:scale>
          <a:sx n="90" d="100"/>
          <a:sy n="90" d="100"/>
        </p:scale>
        <p:origin x="-432" y="-150"/>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63" d="100"/>
          <a:sy n="63" d="100"/>
        </p:scale>
        <p:origin x="-2520" y="-108"/>
      </p:cViewPr>
      <p:guideLst>
        <p:guide orient="horz" pos="2736"/>
        <p:guide pos="2016"/>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presProps" Target="presProp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773680" cy="434340"/>
          </a:xfrm>
          <a:prstGeom prst="rect">
            <a:avLst/>
          </a:prstGeom>
        </p:spPr>
        <p:txBody>
          <a:bodyPr vert="horz" lIns="86210" tIns="43105" rIns="86210" bIns="43105" rtlCol="0"/>
          <a:lstStyle>
            <a:lvl1pPr algn="l">
              <a:defRPr sz="1100"/>
            </a:lvl1pPr>
          </a:lstStyle>
          <a:p>
            <a:endParaRPr lang="en-US"/>
          </a:p>
        </p:txBody>
      </p:sp>
      <p:sp>
        <p:nvSpPr>
          <p:cNvPr id="3" name="Tijdelijke aanduiding voor datum 2"/>
          <p:cNvSpPr>
            <a:spLocks noGrp="1"/>
          </p:cNvSpPr>
          <p:nvPr>
            <p:ph type="dt" idx="1"/>
          </p:nvPr>
        </p:nvSpPr>
        <p:spPr>
          <a:xfrm>
            <a:off x="3625639" y="0"/>
            <a:ext cx="2773680" cy="434340"/>
          </a:xfrm>
          <a:prstGeom prst="rect">
            <a:avLst/>
          </a:prstGeom>
        </p:spPr>
        <p:txBody>
          <a:bodyPr vert="horz" lIns="86210" tIns="43105" rIns="86210" bIns="43105" rtlCol="0"/>
          <a:lstStyle>
            <a:lvl1pPr algn="r">
              <a:defRPr sz="1100"/>
            </a:lvl1pPr>
          </a:lstStyle>
          <a:p>
            <a:fld id="{313259DC-6C27-4C3C-897A-4F81CCA0B14B}" type="datetimeFigureOut">
              <a:rPr lang="en-US" smtClean="0"/>
              <a:pPr/>
              <a:t>7/1/2014</a:t>
            </a:fld>
            <a:endParaRPr lang="en-US"/>
          </a:p>
        </p:txBody>
      </p:sp>
      <p:sp>
        <p:nvSpPr>
          <p:cNvPr id="4" name="Tijdelijke aanduiding voor dia-afbeelding 3"/>
          <p:cNvSpPr>
            <a:spLocks noGrp="1" noRot="1" noChangeAspect="1"/>
          </p:cNvSpPr>
          <p:nvPr>
            <p:ph type="sldImg" idx="2"/>
          </p:nvPr>
        </p:nvSpPr>
        <p:spPr>
          <a:xfrm>
            <a:off x="304800" y="650875"/>
            <a:ext cx="5791200" cy="3257550"/>
          </a:xfrm>
          <a:prstGeom prst="rect">
            <a:avLst/>
          </a:prstGeom>
          <a:noFill/>
          <a:ln w="12700">
            <a:solidFill>
              <a:prstClr val="black"/>
            </a:solidFill>
          </a:ln>
        </p:spPr>
        <p:txBody>
          <a:bodyPr vert="horz" lIns="86210" tIns="43105" rIns="86210" bIns="43105" rtlCol="0" anchor="ctr"/>
          <a:lstStyle/>
          <a:p>
            <a:endParaRPr lang="en-US"/>
          </a:p>
        </p:txBody>
      </p:sp>
      <p:sp>
        <p:nvSpPr>
          <p:cNvPr id="5" name="Tijdelijke aanduiding voor notities 4"/>
          <p:cNvSpPr>
            <a:spLocks noGrp="1"/>
          </p:cNvSpPr>
          <p:nvPr>
            <p:ph type="body" sz="quarter" idx="3"/>
          </p:nvPr>
        </p:nvSpPr>
        <p:spPr>
          <a:xfrm>
            <a:off x="640080" y="4126230"/>
            <a:ext cx="5120640" cy="3909060"/>
          </a:xfrm>
          <a:prstGeom prst="rect">
            <a:avLst/>
          </a:prstGeom>
        </p:spPr>
        <p:txBody>
          <a:bodyPr vert="horz" lIns="86210" tIns="43105" rIns="86210" bIns="43105"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6" name="Tijdelijke aanduiding voor voettekst 5"/>
          <p:cNvSpPr>
            <a:spLocks noGrp="1"/>
          </p:cNvSpPr>
          <p:nvPr>
            <p:ph type="ftr" sz="quarter" idx="4"/>
          </p:nvPr>
        </p:nvSpPr>
        <p:spPr>
          <a:xfrm>
            <a:off x="0" y="8250952"/>
            <a:ext cx="2773680" cy="434340"/>
          </a:xfrm>
          <a:prstGeom prst="rect">
            <a:avLst/>
          </a:prstGeom>
        </p:spPr>
        <p:txBody>
          <a:bodyPr vert="horz" lIns="86210" tIns="43105" rIns="86210" bIns="43105" rtlCol="0" anchor="b"/>
          <a:lstStyle>
            <a:lvl1pPr algn="l">
              <a:defRPr sz="1100"/>
            </a:lvl1pPr>
          </a:lstStyle>
          <a:p>
            <a:endParaRPr lang="en-US"/>
          </a:p>
        </p:txBody>
      </p:sp>
      <p:sp>
        <p:nvSpPr>
          <p:cNvPr id="7" name="Tijdelijke aanduiding voor dianummer 6"/>
          <p:cNvSpPr>
            <a:spLocks noGrp="1"/>
          </p:cNvSpPr>
          <p:nvPr>
            <p:ph type="sldNum" sz="quarter" idx="5"/>
          </p:nvPr>
        </p:nvSpPr>
        <p:spPr>
          <a:xfrm>
            <a:off x="3625639" y="8250952"/>
            <a:ext cx="2773680" cy="434340"/>
          </a:xfrm>
          <a:prstGeom prst="rect">
            <a:avLst/>
          </a:prstGeom>
        </p:spPr>
        <p:txBody>
          <a:bodyPr vert="horz" lIns="86210" tIns="43105" rIns="86210" bIns="43105" rtlCol="0" anchor="b"/>
          <a:lstStyle>
            <a:lvl1pPr algn="r">
              <a:defRPr sz="1100"/>
            </a:lvl1pPr>
          </a:lstStyle>
          <a:p>
            <a:fld id="{7A7DA8EB-7443-48D2-91BB-136C4BE701A4}" type="slidenum">
              <a:rPr lang="en-US" smtClean="0"/>
              <a:pPr/>
              <a:t>‹#›</a:t>
            </a:fld>
            <a:endParaRPr lang="en-US"/>
          </a:p>
        </p:txBody>
      </p:sp>
    </p:spTree>
    <p:extLst>
      <p:ext uri="{BB962C8B-B14F-4D97-AF65-F5344CB8AC3E}">
        <p14:creationId xmlns:p14="http://schemas.microsoft.com/office/powerpoint/2010/main" val="2502998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50875"/>
            <a:ext cx="5791200" cy="32575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A7DA8EB-7443-48D2-91BB-136C4BE701A4}" type="slidenum">
              <a:rPr lang="en-US" smtClean="0"/>
              <a:pPr/>
              <a:t>1</a:t>
            </a:fld>
            <a:endParaRPr lang="en-US" dirty="0"/>
          </a:p>
        </p:txBody>
      </p:sp>
    </p:spTree>
    <p:extLst>
      <p:ext uri="{BB962C8B-B14F-4D97-AF65-F5344CB8AC3E}">
        <p14:creationId xmlns:p14="http://schemas.microsoft.com/office/powerpoint/2010/main" val="3816709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50875"/>
            <a:ext cx="5791200" cy="3257550"/>
          </a:xfrm>
        </p:spPr>
      </p:sp>
      <p:sp>
        <p:nvSpPr>
          <p:cNvPr id="3" name="Notes Placeholder 2"/>
          <p:cNvSpPr>
            <a:spLocks noGrp="1"/>
          </p:cNvSpPr>
          <p:nvPr>
            <p:ph type="body" idx="1"/>
          </p:nvPr>
        </p:nvSpPr>
        <p:spPr/>
        <p:txBody>
          <a:bodyPr/>
          <a:lstStyle/>
          <a:p>
            <a:r>
              <a:rPr lang="nl-NL" sz="1000" dirty="0">
                <a:latin typeface="Verdana" panose="020B0604030504040204" pitchFamily="34" charset="0"/>
                <a:ea typeface="Verdana" panose="020B0604030504040204" pitchFamily="34" charset="0"/>
                <a:cs typeface="Verdana" panose="020B0604030504040204" pitchFamily="34" charset="0"/>
              </a:rPr>
              <a:t>Het callcenter van vroeger, dat volledig draaide rond telefonie, is al lang voorbijgestreefd. In de plaats daarvan zijn de multimediacontactcenters gekomen, die de klant in staat stellen om met het bedrijf te communiceren op zijn manier en wanneer het hem past. Niet alleen via de telefoon, maar ook via e-mail, live chat en sms. Zelfs via de sociale media. Die ontwikkeling vereist een andere strategie voor het omgaan met de klant. Een strategie die gebaseerd is op betrokkenheid, op engagement.</a:t>
            </a:r>
            <a:endParaRPr lang="en-US" sz="1000" dirty="0">
              <a:latin typeface="Verdana" panose="020B0604030504040204" pitchFamily="34" charset="0"/>
              <a:ea typeface="Verdana" panose="020B0604030504040204" pitchFamily="34" charset="0"/>
              <a:cs typeface="Verdana" panose="020B0604030504040204" pitchFamily="34" charset="0"/>
            </a:endParaRPr>
          </a:p>
          <a:p>
            <a:endParaRPr lang="nl-NL" sz="1000" dirty="0">
              <a:latin typeface="Verdana" panose="020B0604030504040204" pitchFamily="34" charset="0"/>
              <a:ea typeface="Verdana" panose="020B0604030504040204" pitchFamily="34" charset="0"/>
              <a:cs typeface="Verdana" panose="020B0604030504040204" pitchFamily="34" charset="0"/>
            </a:endParaRPr>
          </a:p>
          <a:p>
            <a:r>
              <a:rPr lang="nl-NL" sz="1000" dirty="0">
                <a:latin typeface="Verdana" panose="020B0604030504040204" pitchFamily="34" charset="0"/>
                <a:ea typeface="Verdana" panose="020B0604030504040204" pitchFamily="34" charset="0"/>
                <a:cs typeface="Verdana" panose="020B0604030504040204" pitchFamily="34" charset="0"/>
              </a:rPr>
              <a:t>Zo zullen contactcenters evolueren naar </a:t>
            </a:r>
            <a:r>
              <a:rPr lang="nl-NL" sz="1000" i="1" dirty="0">
                <a:latin typeface="Verdana" panose="020B0604030504040204" pitchFamily="34" charset="0"/>
                <a:ea typeface="Verdana" panose="020B0604030504040204" pitchFamily="34" charset="0"/>
                <a:cs typeface="Verdana" panose="020B0604030504040204" pitchFamily="34" charset="0"/>
              </a:rPr>
              <a:t>customer engagement centers</a:t>
            </a:r>
            <a:r>
              <a:rPr lang="nl-NL" sz="1000" dirty="0">
                <a:latin typeface="Verdana" panose="020B0604030504040204" pitchFamily="34" charset="0"/>
                <a:ea typeface="Verdana" panose="020B0604030504040204" pitchFamily="34" charset="0"/>
                <a:cs typeface="Verdana" panose="020B0604030504040204" pitchFamily="34" charset="0"/>
              </a:rPr>
              <a:t>, afgestemd op het creëren van een optimale klantenervaring. De multimediatechnologieën en CRM-applicaties die er nu zijn, onder meer in het Voxtron Communication Center, maken al een doorgedreven customer engagement mogelijk en dragen zo bij tot een nog betere dialoog met de klant en een nog hogere klantentevredenheid.</a:t>
            </a:r>
            <a:endParaRPr lang="en-US" sz="1000" dirty="0">
              <a:latin typeface="Verdana" panose="020B0604030504040204" pitchFamily="34" charset="0"/>
              <a:ea typeface="Verdana" panose="020B0604030504040204" pitchFamily="34" charset="0"/>
              <a:cs typeface="Verdana" panose="020B0604030504040204" pitchFamily="34" charset="0"/>
            </a:endParaRPr>
          </a:p>
          <a:p>
            <a:endParaRPr lang="en-US" sz="1000"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7A7DA8EB-7443-48D2-91BB-136C4BE701A4}" type="slidenum">
              <a:rPr lang="en-US" smtClean="0"/>
              <a:pPr/>
              <a:t>4</a:t>
            </a:fld>
            <a:endParaRPr lang="en-US"/>
          </a:p>
        </p:txBody>
      </p:sp>
      <p:sp>
        <p:nvSpPr>
          <p:cNvPr id="5" name="Date Placeholder 4"/>
          <p:cNvSpPr>
            <a:spLocks noGrp="1"/>
          </p:cNvSpPr>
          <p:nvPr>
            <p:ph type="dt" idx="11"/>
          </p:nvPr>
        </p:nvSpPr>
        <p:spPr/>
        <p:txBody>
          <a:bodyPr/>
          <a:lstStyle/>
          <a:p>
            <a:r>
              <a:rPr lang="en-US" smtClean="0"/>
              <a:t>6/12/2013</a:t>
            </a:r>
            <a:endParaRPr lang="en-US"/>
          </a:p>
        </p:txBody>
      </p:sp>
    </p:spTree>
    <p:extLst>
      <p:ext uri="{BB962C8B-B14F-4D97-AF65-F5344CB8AC3E}">
        <p14:creationId xmlns:p14="http://schemas.microsoft.com/office/powerpoint/2010/main" val="11185235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50875"/>
            <a:ext cx="5791200" cy="3257550"/>
          </a:xfrm>
        </p:spPr>
      </p:sp>
      <p:sp>
        <p:nvSpPr>
          <p:cNvPr id="3" name="Notes Placeholder 2"/>
          <p:cNvSpPr>
            <a:spLocks noGrp="1"/>
          </p:cNvSpPr>
          <p:nvPr>
            <p:ph type="body" idx="1"/>
          </p:nvPr>
        </p:nvSpPr>
        <p:spPr/>
        <p:txBody>
          <a:bodyPr/>
          <a:lstStyle/>
          <a:p>
            <a:r>
              <a:rPr lang="en-US" dirty="0" smtClean="0"/>
              <a:t>Server modules</a:t>
            </a:r>
          </a:p>
          <a:p>
            <a:pPr marL="155848" indent="-155848">
              <a:buFont typeface="Arial" panose="020B0604020202020204" pitchFamily="34" charset="0"/>
              <a:buChar char="•"/>
            </a:pPr>
            <a:r>
              <a:rPr lang="en-US" dirty="0" smtClean="0"/>
              <a:t>Windows Server 2008 (32 &amp; 64 bit)/SQL</a:t>
            </a:r>
            <a:r>
              <a:rPr lang="en-US" baseline="0" dirty="0" smtClean="0"/>
              <a:t> </a:t>
            </a:r>
            <a:r>
              <a:rPr lang="en-US" dirty="0" smtClean="0"/>
              <a:t> -&gt; VCC 2014 Windows Server 2014</a:t>
            </a:r>
          </a:p>
          <a:p>
            <a:pPr marL="155848" indent="-155848">
              <a:buFont typeface="Arial" panose="020B0604020202020204" pitchFamily="34" charset="0"/>
              <a:buChar char="•"/>
            </a:pPr>
            <a:r>
              <a:rPr lang="en-US" dirty="0" smtClean="0"/>
              <a:t>Requires MS SQL Server 2008 (2012) (32 &amp; 64 bit)</a:t>
            </a:r>
          </a:p>
          <a:p>
            <a:pPr marL="155848" indent="-155848">
              <a:buFont typeface="Arial" panose="020B0604020202020204" pitchFamily="34" charset="0"/>
              <a:buChar char="•"/>
            </a:pPr>
            <a:r>
              <a:rPr lang="en-US" dirty="0" smtClean="0"/>
              <a:t>Can be physical server or virtual server, on-premise or hosted</a:t>
            </a:r>
            <a:endParaRPr lang="en-US" dirty="0"/>
          </a:p>
        </p:txBody>
      </p:sp>
      <p:sp>
        <p:nvSpPr>
          <p:cNvPr id="4" name="Slide Number Placeholder 3"/>
          <p:cNvSpPr>
            <a:spLocks noGrp="1"/>
          </p:cNvSpPr>
          <p:nvPr>
            <p:ph type="sldNum" sz="quarter" idx="10"/>
          </p:nvPr>
        </p:nvSpPr>
        <p:spPr/>
        <p:txBody>
          <a:bodyPr/>
          <a:lstStyle/>
          <a:p>
            <a:fld id="{7A7DA8EB-7443-48D2-91BB-136C4BE701A4}" type="slidenum">
              <a:rPr lang="en-US" smtClean="0"/>
              <a:pPr/>
              <a:t>18</a:t>
            </a:fld>
            <a:endParaRPr lang="en-US"/>
          </a:p>
        </p:txBody>
      </p:sp>
    </p:spTree>
    <p:extLst>
      <p:ext uri="{BB962C8B-B14F-4D97-AF65-F5344CB8AC3E}">
        <p14:creationId xmlns:p14="http://schemas.microsoft.com/office/powerpoint/2010/main" val="3243316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50875"/>
            <a:ext cx="5791200" cy="3257550"/>
          </a:xfrm>
        </p:spPr>
      </p:sp>
      <p:sp>
        <p:nvSpPr>
          <p:cNvPr id="3" name="Notes Placeholder 2"/>
          <p:cNvSpPr>
            <a:spLocks noGrp="1"/>
          </p:cNvSpPr>
          <p:nvPr>
            <p:ph type="body" idx="1"/>
          </p:nvPr>
        </p:nvSpPr>
        <p:spPr/>
        <p:txBody>
          <a:bodyPr/>
          <a:lstStyle/>
          <a:p>
            <a:pPr marL="207755" indent="-207755">
              <a:buAutoNum type="arabicPeriod"/>
            </a:pPr>
            <a:r>
              <a:rPr lang="nl-BE" dirty="0" smtClean="0"/>
              <a:t>Just like the data tier, the logic tier runs on Windows</a:t>
            </a:r>
            <a:r>
              <a:rPr lang="nl-BE" baseline="0" dirty="0" smtClean="0"/>
              <a:t> Server 2008, either on the same or a different server.</a:t>
            </a:r>
          </a:p>
          <a:p>
            <a:pPr marL="207755" indent="-207755">
              <a:buAutoNum type="arabicPeriod"/>
            </a:pPr>
            <a:r>
              <a:rPr lang="nl-BE" dirty="0" smtClean="0"/>
              <a:t>There</a:t>
            </a:r>
            <a:r>
              <a:rPr lang="nl-BE" baseline="0" dirty="0" smtClean="0"/>
              <a:t> are 2 different sub layers in the logic tier</a:t>
            </a:r>
          </a:p>
          <a:p>
            <a:pPr marL="623261" lvl="1" indent="-207755">
              <a:buAutoNum type="arabicPeriod"/>
            </a:pPr>
            <a:r>
              <a:rPr lang="nl-BE" dirty="0"/>
              <a:t>One installation of a VCC has one and only one instance of each of the Core Modules</a:t>
            </a:r>
            <a:endParaRPr lang="en-US" dirty="0"/>
          </a:p>
          <a:p>
            <a:pPr marL="623261" lvl="1" indent="-207755">
              <a:buFont typeface="+mj-lt"/>
              <a:buAutoNum type="arabicPeriod"/>
            </a:pPr>
            <a:r>
              <a:rPr lang="en-US" dirty="0"/>
              <a:t>Furthermore, there are one or more instances of the Operational Modules</a:t>
            </a:r>
          </a:p>
          <a:p>
            <a:pPr marL="207755" indent="-207755">
              <a:buFont typeface="+mj-lt"/>
              <a:buAutoNum type="arabicPeriod"/>
            </a:pPr>
            <a:r>
              <a:rPr lang="en-US" dirty="0" smtClean="0"/>
              <a:t>The operational modules interact with the Lync</a:t>
            </a:r>
            <a:r>
              <a:rPr lang="en-US" baseline="0" dirty="0" smtClean="0"/>
              <a:t> server to receive incoming calls and connect them to a suitable agent.</a:t>
            </a:r>
          </a:p>
          <a:p>
            <a:pPr marL="207755" indent="-207755">
              <a:buFont typeface="+mj-lt"/>
              <a:buAutoNum type="arabicPeriod"/>
            </a:pPr>
            <a:r>
              <a:rPr lang="en-US" baseline="0" dirty="0" smtClean="0"/>
              <a:t>They also interact with the Microsoft Exchange server to receive incoming mails, route them to a suitable agent and allow the agent to respond.</a:t>
            </a:r>
          </a:p>
          <a:p>
            <a:pPr marL="207755" indent="-207755">
              <a:buFont typeface="+mj-lt"/>
              <a:buAutoNum type="arabicPeriod"/>
            </a:pPr>
            <a:endParaRPr lang="en-US" dirty="0" smtClean="0"/>
          </a:p>
          <a:p>
            <a:pPr marL="207755" indent="-207755">
              <a:buFont typeface="+mj-lt"/>
              <a:buAutoNum type="arabicPeriod"/>
            </a:pPr>
            <a:endParaRPr lang="en-US" dirty="0" smtClean="0"/>
          </a:p>
          <a:p>
            <a:pPr marL="207755" indent="-207755">
              <a:buFont typeface="+mj-lt"/>
              <a:buAutoNum type="arabicPeriod"/>
            </a:pPr>
            <a:endParaRPr lang="en-US" dirty="0" smtClean="0"/>
          </a:p>
          <a:p>
            <a:pPr marL="207755" indent="-207755">
              <a:buFont typeface="+mj-lt"/>
              <a:buAutoNum type="arabicPeriod"/>
            </a:pPr>
            <a:r>
              <a:rPr lang="en-US" dirty="0" smtClean="0"/>
              <a:t>------------------------- OLD ------------------------------------------</a:t>
            </a:r>
          </a:p>
          <a:p>
            <a:pPr marL="207755" indent="-207755">
              <a:buAutoNum type="arabicPeriod"/>
            </a:pPr>
            <a:r>
              <a:rPr lang="nl-BE" dirty="0" smtClean="0"/>
              <a:t>Just like the data tier, the logic tier runs on Windows</a:t>
            </a:r>
            <a:r>
              <a:rPr lang="nl-BE" baseline="0" dirty="0" smtClean="0"/>
              <a:t> Server 2008, either on the same or a different server.</a:t>
            </a:r>
          </a:p>
          <a:p>
            <a:pPr marL="207755" indent="-207755">
              <a:buAutoNum type="arabicPeriod"/>
            </a:pPr>
            <a:r>
              <a:rPr lang="nl-BE" dirty="0" smtClean="0"/>
              <a:t>There</a:t>
            </a:r>
            <a:r>
              <a:rPr lang="nl-BE" baseline="0" dirty="0" smtClean="0"/>
              <a:t> are 2 different sub layers in the logic tier</a:t>
            </a:r>
          </a:p>
          <a:p>
            <a:pPr marL="623261" lvl="1" indent="-207755">
              <a:buAutoNum type="arabicPeriod"/>
            </a:pPr>
            <a:r>
              <a:rPr lang="nl-BE" dirty="0"/>
              <a:t>One installation of a VCC has one and only one instance of each of the Core Modules</a:t>
            </a:r>
            <a:endParaRPr lang="en-US" dirty="0"/>
          </a:p>
          <a:p>
            <a:pPr marL="1038769" lvl="2" indent="-207755">
              <a:buFont typeface="+mj-lt"/>
              <a:buAutoNum type="arabicPeriod"/>
            </a:pPr>
            <a:r>
              <a:rPr lang="en-US" dirty="0" smtClean="0"/>
              <a:t>The</a:t>
            </a:r>
            <a:r>
              <a:rPr lang="en-US" baseline="0" dirty="0" smtClean="0"/>
              <a:t> </a:t>
            </a:r>
            <a:r>
              <a:rPr lang="en-US" dirty="0" smtClean="0"/>
              <a:t>Core Database Module is the logic to manage the tier</a:t>
            </a:r>
            <a:r>
              <a:rPr lang="en-US" baseline="0" dirty="0" smtClean="0"/>
              <a:t> 1</a:t>
            </a:r>
            <a:r>
              <a:rPr lang="en-US" dirty="0" smtClean="0"/>
              <a:t> database,</a:t>
            </a:r>
            <a:r>
              <a:rPr lang="en-US" baseline="0" dirty="0" smtClean="0"/>
              <a:t> i</a:t>
            </a:r>
            <a:r>
              <a:rPr lang="en-US" dirty="0" smtClean="0"/>
              <a:t>t resides on the tier 1 server(s).</a:t>
            </a:r>
          </a:p>
          <a:p>
            <a:pPr marL="1038769" lvl="2" indent="-207755">
              <a:buFont typeface="+mj-lt"/>
              <a:buAutoNum type="arabicPeriod"/>
            </a:pPr>
            <a:r>
              <a:rPr lang="en-US" dirty="0" smtClean="0"/>
              <a:t>The</a:t>
            </a:r>
            <a:r>
              <a:rPr lang="en-US" baseline="0" dirty="0" smtClean="0"/>
              <a:t> </a:t>
            </a:r>
            <a:r>
              <a:rPr lang="en-US" dirty="0" smtClean="0"/>
              <a:t>Web Center (WEB), which is a single entry point to manage all the administration, configuration and reporting.</a:t>
            </a:r>
          </a:p>
          <a:p>
            <a:pPr marL="1038769" lvl="2" indent="-207755">
              <a:buFont typeface="+mj-lt"/>
              <a:buAutoNum type="arabicPeriod"/>
            </a:pPr>
            <a:r>
              <a:rPr lang="en-US" dirty="0" smtClean="0"/>
              <a:t>And</a:t>
            </a:r>
            <a:r>
              <a:rPr lang="en-US" baseline="0" dirty="0" smtClean="0"/>
              <a:t> t</a:t>
            </a:r>
            <a:r>
              <a:rPr lang="en-US" dirty="0" smtClean="0"/>
              <a:t>he Licensing (LIC) module, which</a:t>
            </a:r>
            <a:r>
              <a:rPr lang="en-US" baseline="0" dirty="0" smtClean="0"/>
              <a:t> provides </a:t>
            </a:r>
            <a:r>
              <a:rPr lang="en-US" dirty="0" smtClean="0"/>
              <a:t>Central management of the licenses for all the installed modules.</a:t>
            </a:r>
          </a:p>
          <a:p>
            <a:pPr marL="623261" lvl="1" indent="-207755">
              <a:buFont typeface="+mj-lt"/>
              <a:buAutoNum type="arabicPeriod"/>
            </a:pPr>
            <a:r>
              <a:rPr lang="en-US" dirty="0"/>
              <a:t>Furthermore, there are one or more instances of the Operational Modules</a:t>
            </a:r>
          </a:p>
          <a:p>
            <a:pPr marL="1038769" lvl="2" indent="-207755">
              <a:buFont typeface="+mj-lt"/>
              <a:buAutoNum type="arabicPeriod"/>
            </a:pPr>
            <a:r>
              <a:rPr lang="en-US" dirty="0" smtClean="0"/>
              <a:t>The IVR, the telephony runtime</a:t>
            </a:r>
            <a:r>
              <a:rPr lang="en-US" baseline="0" dirty="0" smtClean="0"/>
              <a:t> that</a:t>
            </a:r>
            <a:r>
              <a:rPr lang="en-US" dirty="0" smtClean="0"/>
              <a:t> can be used stand-alone or as provider of calls and faxes for the Contact Center.</a:t>
            </a:r>
          </a:p>
          <a:p>
            <a:pPr marL="1038769" lvl="2" indent="-207755">
              <a:buFont typeface="+mj-lt"/>
              <a:buAutoNum type="arabicPeriod"/>
            </a:pPr>
            <a:r>
              <a:rPr lang="en-US" dirty="0" smtClean="0"/>
              <a:t>The </a:t>
            </a:r>
            <a:r>
              <a:rPr lang="en-US" dirty="0" err="1" smtClean="0"/>
              <a:t>VoiceXML</a:t>
            </a:r>
            <a:r>
              <a:rPr lang="en-US" dirty="0" smtClean="0"/>
              <a:t> component, </a:t>
            </a:r>
            <a:r>
              <a:rPr lang="nl-BE" dirty="0" smtClean="0"/>
              <a:t>Voxtron’s second generation IVR built on the foundations of the IVR module and based on the public standards VoiceXML and CCXML.</a:t>
            </a:r>
            <a:endParaRPr lang="en-US" dirty="0" smtClean="0"/>
          </a:p>
          <a:p>
            <a:pPr marL="1038769" lvl="2" indent="-207755">
              <a:buFont typeface="+mj-lt"/>
              <a:buAutoNum type="arabicPeriod"/>
            </a:pPr>
            <a:r>
              <a:rPr lang="en-US" dirty="0" smtClean="0"/>
              <a:t>The CTI,</a:t>
            </a:r>
            <a:r>
              <a:rPr lang="en-US" baseline="0" dirty="0" smtClean="0"/>
              <a:t> responsible for retrieving detailed information on the extension.</a:t>
            </a:r>
            <a:endParaRPr lang="en-US" dirty="0" smtClean="0"/>
          </a:p>
          <a:p>
            <a:pPr marL="1038769" lvl="2" indent="-207755">
              <a:buFont typeface="+mj-lt"/>
              <a:buAutoNum type="arabicPeriod"/>
            </a:pPr>
            <a:r>
              <a:rPr lang="en-US" dirty="0" smtClean="0"/>
              <a:t>The Contact Center</a:t>
            </a:r>
            <a:r>
              <a:rPr lang="en-US" baseline="0" dirty="0" smtClean="0"/>
              <a:t> to ta</a:t>
            </a:r>
            <a:r>
              <a:rPr lang="en-US" dirty="0" smtClean="0"/>
              <a:t>ke care of routing different types of contacts to the right agent.</a:t>
            </a:r>
          </a:p>
          <a:p>
            <a:pPr marL="1038769" lvl="2" indent="-207755">
              <a:buFont typeface="+mj-lt"/>
              <a:buAutoNum type="arabicPeriod"/>
            </a:pPr>
            <a:r>
              <a:rPr lang="en-US" dirty="0" smtClean="0"/>
              <a:t>The Email routing (EMR) Service, to interact</a:t>
            </a:r>
            <a:r>
              <a:rPr lang="en-US" baseline="0" dirty="0" smtClean="0"/>
              <a:t> with the mail server so that emails can be handled by the Contact Center component too.</a:t>
            </a:r>
            <a:endParaRPr lang="en-US" dirty="0" smtClean="0"/>
          </a:p>
          <a:p>
            <a:pPr marL="1038769" lvl="2" indent="-207755">
              <a:buFont typeface="+mj-lt"/>
              <a:buAutoNum type="arabicPeriod"/>
            </a:pPr>
            <a:r>
              <a:rPr lang="en-US" dirty="0" smtClean="0"/>
              <a:t>The Web Contact Service</a:t>
            </a:r>
            <a:r>
              <a:rPr lang="en-US" baseline="0" dirty="0" smtClean="0"/>
              <a:t> </a:t>
            </a:r>
            <a:r>
              <a:rPr lang="en-US" dirty="0" smtClean="0"/>
              <a:t>(WCS) to provide Web Contacts (web chats) to the Contact Center.</a:t>
            </a:r>
          </a:p>
          <a:p>
            <a:pPr marL="1038769" lvl="2" indent="-207755">
              <a:buFont typeface="+mj-lt"/>
              <a:buAutoNum type="arabicPeriod"/>
            </a:pPr>
            <a:r>
              <a:rPr lang="en-US" dirty="0" smtClean="0"/>
              <a:t>A Recording (REC) module,</a:t>
            </a:r>
            <a:r>
              <a:rPr lang="en-US" baseline="0" dirty="0" smtClean="0"/>
              <a:t> taking care </a:t>
            </a:r>
            <a:r>
              <a:rPr lang="en-US" dirty="0" smtClean="0"/>
              <a:t>of recording calls (stand-alone or integrated with Contact Center).</a:t>
            </a:r>
          </a:p>
          <a:p>
            <a:pPr marL="1038769" lvl="2" indent="-207755">
              <a:buFont typeface="+mj-lt"/>
              <a:buAutoNum type="arabicPeriod"/>
            </a:pPr>
            <a:r>
              <a:rPr lang="en-US" dirty="0" smtClean="0"/>
              <a:t>A Web-service</a:t>
            </a:r>
            <a:r>
              <a:rPr lang="en-US" baseline="0" dirty="0" smtClean="0"/>
              <a:t> based </a:t>
            </a:r>
            <a:r>
              <a:rPr lang="en-US" dirty="0" smtClean="0"/>
              <a:t>Dashboard to visualize</a:t>
            </a:r>
            <a:r>
              <a:rPr lang="en-US" baseline="0" dirty="0" smtClean="0"/>
              <a:t> important Key Performance Indicators (KPIs) in real-time.</a:t>
            </a:r>
          </a:p>
          <a:p>
            <a:pPr marL="1038769" lvl="2" indent="-207755">
              <a:buFont typeface="+mj-lt"/>
              <a:buAutoNum type="arabicPeriod"/>
            </a:pPr>
            <a:r>
              <a:rPr lang="en-US" baseline="0" dirty="0" smtClean="0"/>
              <a:t>And a Dialer to allow outbound campaigns and callback scenarios.</a:t>
            </a:r>
            <a:endParaRPr lang="en-US" dirty="0" smtClean="0"/>
          </a:p>
          <a:p>
            <a:pPr marL="207755" indent="-207755">
              <a:buFont typeface="+mj-lt"/>
              <a:buAutoNum type="arabicPeriod"/>
            </a:pPr>
            <a:r>
              <a:rPr lang="en-US" dirty="0" smtClean="0"/>
              <a:t>The operational modules interact with the Lync</a:t>
            </a:r>
            <a:r>
              <a:rPr lang="en-US" baseline="0" dirty="0" smtClean="0"/>
              <a:t> server to receive incoming calls and connect them to a suitable agent.</a:t>
            </a:r>
          </a:p>
          <a:p>
            <a:pPr marL="207755" indent="-207755">
              <a:buFont typeface="+mj-lt"/>
              <a:buAutoNum type="arabicPeriod"/>
            </a:pPr>
            <a:r>
              <a:rPr lang="en-US" baseline="0" dirty="0" smtClean="0"/>
              <a:t>They also interact with the Microsoft Exchange server to receive incoming mails, route them to a suitable agent and allow the agent to respond.</a:t>
            </a:r>
          </a:p>
          <a:p>
            <a:pPr marL="207755" indent="-207755">
              <a:buFont typeface="+mj-lt"/>
              <a:buAutoNum type="arabicPeriod"/>
            </a:pPr>
            <a:endParaRPr lang="en-US" dirty="0" smtClean="0"/>
          </a:p>
          <a:p>
            <a:pPr marL="207755" indent="-207755">
              <a:buFont typeface="+mj-lt"/>
              <a:buAutoNum type="arabicPeriod"/>
            </a:pPr>
            <a:endParaRPr lang="en-US" dirty="0" smtClean="0"/>
          </a:p>
        </p:txBody>
      </p:sp>
      <p:sp>
        <p:nvSpPr>
          <p:cNvPr id="4" name="Slide Number Placeholder 3"/>
          <p:cNvSpPr>
            <a:spLocks noGrp="1"/>
          </p:cNvSpPr>
          <p:nvPr>
            <p:ph type="sldNum" sz="quarter" idx="10"/>
          </p:nvPr>
        </p:nvSpPr>
        <p:spPr/>
        <p:txBody>
          <a:bodyPr/>
          <a:lstStyle/>
          <a:p>
            <a:fld id="{7A7DA8EB-7443-48D2-91BB-136C4BE701A4}" type="slidenum">
              <a:rPr lang="en-US" smtClean="0"/>
              <a:pPr/>
              <a:t>19</a:t>
            </a:fld>
            <a:endParaRPr lang="en-US"/>
          </a:p>
        </p:txBody>
      </p:sp>
    </p:spTree>
    <p:extLst>
      <p:ext uri="{BB962C8B-B14F-4D97-AF65-F5344CB8AC3E}">
        <p14:creationId xmlns:p14="http://schemas.microsoft.com/office/powerpoint/2010/main" val="3243316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50875"/>
            <a:ext cx="5791200" cy="3257550"/>
          </a:xfrm>
        </p:spPr>
      </p:sp>
      <p:sp>
        <p:nvSpPr>
          <p:cNvPr id="3" name="Notes Placeholder 2"/>
          <p:cNvSpPr>
            <a:spLocks noGrp="1"/>
          </p:cNvSpPr>
          <p:nvPr>
            <p:ph type="body" idx="1"/>
          </p:nvPr>
        </p:nvSpPr>
        <p:spPr/>
        <p:txBody>
          <a:bodyPr/>
          <a:lstStyle/>
          <a:p>
            <a:r>
              <a:rPr lang="en-US" dirty="0" err="1" smtClean="0"/>
              <a:t>Voxtron</a:t>
            </a:r>
            <a:r>
              <a:rPr lang="en-US" dirty="0" smtClean="0"/>
              <a:t> Client</a:t>
            </a:r>
          </a:p>
          <a:p>
            <a:pPr marL="155848" indent="-155848">
              <a:buFont typeface="Arial" panose="020B0604020202020204" pitchFamily="34" charset="0"/>
              <a:buChar char="•"/>
            </a:pPr>
            <a:r>
              <a:rPr lang="en-US" dirty="0" smtClean="0"/>
              <a:t>Windows Vista, Windows 7,</a:t>
            </a:r>
            <a:r>
              <a:rPr lang="en-US" baseline="0" dirty="0" smtClean="0"/>
              <a:t> Windows </a:t>
            </a:r>
            <a:r>
              <a:rPr lang="en-US" dirty="0" smtClean="0"/>
              <a:t>8 (VCC 2014), Windows server 2008</a:t>
            </a:r>
          </a:p>
          <a:p>
            <a:pPr marL="155848" indent="-155848">
              <a:buFont typeface="Arial" panose="020B0604020202020204" pitchFamily="34" charset="0"/>
              <a:buChar char="•"/>
            </a:pPr>
            <a:r>
              <a:rPr lang="en-US" dirty="0" smtClean="0"/>
              <a:t>Can run in Citrix or similar environments</a:t>
            </a:r>
          </a:p>
          <a:p>
            <a:endParaRPr lang="en-US" dirty="0" smtClean="0"/>
          </a:p>
        </p:txBody>
      </p:sp>
      <p:sp>
        <p:nvSpPr>
          <p:cNvPr id="4" name="Slide Number Placeholder 3"/>
          <p:cNvSpPr>
            <a:spLocks noGrp="1"/>
          </p:cNvSpPr>
          <p:nvPr>
            <p:ph type="sldNum" sz="quarter" idx="10"/>
          </p:nvPr>
        </p:nvSpPr>
        <p:spPr/>
        <p:txBody>
          <a:bodyPr/>
          <a:lstStyle/>
          <a:p>
            <a:fld id="{7A7DA8EB-7443-48D2-91BB-136C4BE701A4}" type="slidenum">
              <a:rPr lang="en-US" smtClean="0"/>
              <a:pPr/>
              <a:t>20</a:t>
            </a:fld>
            <a:endParaRPr lang="en-US"/>
          </a:p>
        </p:txBody>
      </p:sp>
    </p:spTree>
    <p:extLst>
      <p:ext uri="{BB962C8B-B14F-4D97-AF65-F5344CB8AC3E}">
        <p14:creationId xmlns:p14="http://schemas.microsoft.com/office/powerpoint/2010/main" val="32433161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Afbeelding 9" descr="logo_Voxtron.png"/>
          <p:cNvPicPr>
            <a:picLocks noChangeAspect="1"/>
          </p:cNvPicPr>
          <p:nvPr/>
        </p:nvPicPr>
        <p:blipFill>
          <a:blip r:embed="rId3" cstate="print"/>
          <a:stretch>
            <a:fillRect/>
          </a:stretch>
        </p:blipFill>
        <p:spPr>
          <a:xfrm>
            <a:off x="1271464" y="5589240"/>
            <a:ext cx="2522067" cy="593164"/>
          </a:xfrm>
          <a:prstGeom prst="rect">
            <a:avLst/>
          </a:prstGeom>
        </p:spPr>
      </p:pic>
      <p:sp>
        <p:nvSpPr>
          <p:cNvPr id="2" name="Title 1"/>
          <p:cNvSpPr>
            <a:spLocks noGrp="1"/>
          </p:cNvSpPr>
          <p:nvPr>
            <p:ph type="ctrTitle"/>
          </p:nvPr>
        </p:nvSpPr>
        <p:spPr>
          <a:xfrm>
            <a:off x="4952992" y="4725144"/>
            <a:ext cx="6324608" cy="461665"/>
          </a:xfrm>
        </p:spPr>
        <p:txBody>
          <a:bodyPr>
            <a:spAutoFit/>
          </a:bodyPr>
          <a:lstStyle>
            <a:lvl1pPr algn="l">
              <a:defRPr sz="2400" b="0">
                <a:solidFill>
                  <a:schemeClr val="bg1"/>
                </a:solidFill>
              </a:defRPr>
            </a:lvl1pPr>
          </a:lstStyle>
          <a:p>
            <a:r>
              <a:rPr lang="en-US" smtClean="0"/>
              <a:t>Click to edit Master title style</a:t>
            </a:r>
            <a:endParaRPr lang="nl-BE" dirty="0"/>
          </a:p>
        </p:txBody>
      </p:sp>
      <p:sp>
        <p:nvSpPr>
          <p:cNvPr id="3" name="Subtitle 2"/>
          <p:cNvSpPr>
            <a:spLocks noGrp="1"/>
          </p:cNvSpPr>
          <p:nvPr>
            <p:ph type="subTitle" idx="1"/>
          </p:nvPr>
        </p:nvSpPr>
        <p:spPr>
          <a:xfrm>
            <a:off x="5048243" y="5195102"/>
            <a:ext cx="6096043" cy="538154"/>
          </a:xfrm>
        </p:spPr>
        <p:txBody>
          <a:bodyPr/>
          <a:lstStyle>
            <a:lvl1pPr marL="0" indent="0" algn="l">
              <a:buNone/>
              <a:defRPr lang="nb-NO" sz="1000" baseline="0" smtClean="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z="1000" baseline="0" smtClean="0">
                <a:solidFill>
                  <a:srgbClr val="000000"/>
                </a:solidFill>
                <a:latin typeface="Verdana"/>
              </a:rPr>
              <a:t>Click to edit Master subtitle style</a:t>
            </a:r>
            <a:endParaRPr lang="nb-NO" sz="1000" baseline="0" dirty="0" smtClean="0">
              <a:solidFill>
                <a:srgbClr val="000000"/>
              </a:solidFill>
              <a:latin typeface="Verdana"/>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Final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Afbeelding 2" descr="logo_Voxtron.png"/>
          <p:cNvPicPr>
            <a:picLocks noChangeAspect="1"/>
          </p:cNvPicPr>
          <p:nvPr userDrawn="1"/>
        </p:nvPicPr>
        <p:blipFill>
          <a:blip r:embed="rId3" cstate="print"/>
          <a:stretch>
            <a:fillRect/>
          </a:stretch>
        </p:blipFill>
        <p:spPr>
          <a:xfrm>
            <a:off x="6528048" y="2636912"/>
            <a:ext cx="4750639" cy="107157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ac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jdelijke aanduiding voor tekst 4"/>
          <p:cNvSpPr>
            <a:spLocks noGrp="1"/>
          </p:cNvSpPr>
          <p:nvPr>
            <p:ph type="body" sz="quarter" idx="10"/>
          </p:nvPr>
        </p:nvSpPr>
        <p:spPr>
          <a:xfrm>
            <a:off x="703635" y="1000122"/>
            <a:ext cx="7048549" cy="2214564"/>
          </a:xfrm>
        </p:spPr>
        <p:txBody>
          <a:bodyPr/>
          <a:lstStyle>
            <a:lvl1pPr>
              <a:buFontTx/>
              <a:buNone/>
              <a:defRPr>
                <a:solidFill>
                  <a:schemeClr val="bg1"/>
                </a:solidFill>
              </a:defRPr>
            </a:lvl1pPr>
            <a:lvl2pPr>
              <a:buFontTx/>
              <a:buNone/>
              <a:defRPr>
                <a:solidFill>
                  <a:schemeClr val="bg1"/>
                </a:solidFill>
              </a:defRPr>
            </a:lvl2pPr>
            <a:lvl3pPr>
              <a:buFontTx/>
              <a:buNone/>
              <a:defRPr>
                <a:solidFill>
                  <a:schemeClr val="bg1"/>
                </a:solidFill>
              </a:defRPr>
            </a:lvl3pPr>
            <a:lvl4pPr>
              <a:buFontTx/>
              <a:buNone/>
              <a:defRPr>
                <a:solidFill>
                  <a:schemeClr val="bg1"/>
                </a:solidFill>
              </a:defRPr>
            </a:lvl4pPr>
            <a:lvl5pPr>
              <a:buFontTx/>
              <a:buNone/>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kstvak 5"/>
          <p:cNvSpPr txBox="1"/>
          <p:nvPr/>
        </p:nvSpPr>
        <p:spPr>
          <a:xfrm>
            <a:off x="693983" y="487900"/>
            <a:ext cx="4033865" cy="369332"/>
          </a:xfrm>
          <a:prstGeom prst="rect">
            <a:avLst/>
          </a:prstGeom>
          <a:noFill/>
        </p:spPr>
        <p:txBody>
          <a:bodyPr wrap="square" rtlCol="0">
            <a:spAutoFit/>
          </a:bodyPr>
          <a:lstStyle/>
          <a:p>
            <a:r>
              <a:rPr lang="fr-FR" sz="1800" b="1" dirty="0" smtClean="0">
                <a:solidFill>
                  <a:schemeClr val="bg1"/>
                </a:solidFill>
              </a:rPr>
              <a:t>Contact</a:t>
            </a:r>
            <a:endParaRPr lang="en-US" sz="1800" b="1" dirty="0">
              <a:solidFill>
                <a:schemeClr val="bg1"/>
              </a:solidFill>
            </a:endParaRPr>
          </a:p>
        </p:txBody>
      </p:sp>
      <p:pic>
        <p:nvPicPr>
          <p:cNvPr id="13" name="Afbeelding 12" descr="logo_Voxtron.png"/>
          <p:cNvPicPr>
            <a:picLocks noChangeAspect="1"/>
          </p:cNvPicPr>
          <p:nvPr userDrawn="1"/>
        </p:nvPicPr>
        <p:blipFill>
          <a:blip r:embed="rId3" cstate="print"/>
          <a:stretch>
            <a:fillRect/>
          </a:stretch>
        </p:blipFill>
        <p:spPr>
          <a:xfrm>
            <a:off x="9768408" y="6188400"/>
            <a:ext cx="1973099" cy="453600"/>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t" anchorCtr="0">
            <a:normAutofit/>
          </a:bodyPr>
          <a:lstStyle>
            <a:lvl1pPr algn="l">
              <a:defRPr sz="1700" b="1"/>
            </a:lvl1pPr>
          </a:lstStyle>
          <a:p>
            <a:r>
              <a:rPr lang="en-US" smtClean="0"/>
              <a:t>Click to edit Master title style</a:t>
            </a:r>
            <a:endParaRPr lang="nl-BE" dirty="0"/>
          </a:p>
        </p:txBody>
      </p:sp>
      <p:sp>
        <p:nvSpPr>
          <p:cNvPr id="3" name="Content Placeholder 2"/>
          <p:cNvSpPr>
            <a:spLocks noGrp="1"/>
          </p:cNvSpPr>
          <p:nvPr>
            <p:ph idx="1"/>
          </p:nvPr>
        </p:nvSpPr>
        <p:spPr>
          <a:xfrm>
            <a:off x="4766733" y="273051"/>
            <a:ext cx="6815667" cy="5227652"/>
          </a:xfrm>
        </p:spPr>
        <p:txBody>
          <a:bodyPr/>
          <a:lstStyle>
            <a:lvl1pPr>
              <a:defRPr sz="1700"/>
            </a:lvl1pPr>
            <a:lvl2pPr>
              <a:defRPr sz="1700"/>
            </a:lvl2pPr>
            <a:lvl3pPr>
              <a:defRPr sz="1700"/>
            </a:lvl3pPr>
            <a:lvl4pPr>
              <a:defRPr sz="1700"/>
            </a:lvl4pPr>
            <a:lvl5pPr>
              <a:defRPr sz="17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dirty="0"/>
          </a:p>
        </p:txBody>
      </p:sp>
      <p:sp>
        <p:nvSpPr>
          <p:cNvPr id="4" name="Text Placeholder 3"/>
          <p:cNvSpPr>
            <a:spLocks noGrp="1"/>
          </p:cNvSpPr>
          <p:nvPr>
            <p:ph type="body" sz="half" idx="2"/>
          </p:nvPr>
        </p:nvSpPr>
        <p:spPr>
          <a:xfrm>
            <a:off x="609601" y="1435101"/>
            <a:ext cx="4011084" cy="406560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15" name="Afbeelding 12" descr="Voxtron_arches.png"/>
          <p:cNvPicPr>
            <a:picLocks noChangeAspect="1"/>
          </p:cNvPicPr>
          <p:nvPr userDrawn="1"/>
        </p:nvPicPr>
        <p:blipFill>
          <a:blip r:embed="rId2" cstate="print"/>
          <a:stretch>
            <a:fillRect/>
          </a:stretch>
        </p:blipFill>
        <p:spPr>
          <a:xfrm>
            <a:off x="504" y="5589240"/>
            <a:ext cx="12190993" cy="1572638"/>
          </a:xfrm>
          <a:prstGeom prst="rect">
            <a:avLst/>
          </a:prstGeom>
        </p:spPr>
      </p:pic>
      <p:pic>
        <p:nvPicPr>
          <p:cNvPr id="16" name="Picture 15"/>
          <p:cNvPicPr>
            <a:picLocks noChangeAspect="1"/>
          </p:cNvPicPr>
          <p:nvPr userDrawn="1"/>
        </p:nvPicPr>
        <p:blipFill rotWithShape="1">
          <a:blip r:embed="rId3">
            <a:extLst>
              <a:ext uri="{28A0092B-C50C-407E-A947-70E740481C1C}">
                <a14:useLocalDpi xmlns:a14="http://schemas.microsoft.com/office/drawing/2010/main" val="0"/>
              </a:ext>
            </a:extLst>
          </a:blip>
          <a:srcRect t="17829" r="4699" b="13810"/>
          <a:stretch/>
        </p:blipFill>
        <p:spPr>
          <a:xfrm>
            <a:off x="10343226" y="6309320"/>
            <a:ext cx="1657429" cy="432048"/>
          </a:xfrm>
          <a:prstGeom prst="rect">
            <a:avLst/>
          </a:prstGeom>
        </p:spPr>
      </p:pic>
      <p:sp>
        <p:nvSpPr>
          <p:cNvPr id="17" name="Tijdelijke aanduiding voor voettekst 11"/>
          <p:cNvSpPr>
            <a:spLocks noGrp="1"/>
          </p:cNvSpPr>
          <p:nvPr>
            <p:ph type="ftr" sz="quarter" idx="12"/>
          </p:nvPr>
        </p:nvSpPr>
        <p:spPr>
          <a:xfrm>
            <a:off x="1271464" y="6453336"/>
            <a:ext cx="3860800" cy="365125"/>
          </a:xfrm>
        </p:spPr>
        <p:txBody>
          <a:bodyPr/>
          <a:lstStyle/>
          <a:p>
            <a:r>
              <a:rPr lang="en-US" smtClean="0"/>
              <a:t>Voxtron Communication Center 2014</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1344" y="4286256"/>
            <a:ext cx="11809311" cy="566738"/>
          </a:xfrm>
        </p:spPr>
        <p:txBody>
          <a:bodyPr anchor="b"/>
          <a:lstStyle>
            <a:lvl1pPr algn="l">
              <a:defRPr sz="1700" b="1"/>
            </a:lvl1pPr>
          </a:lstStyle>
          <a:p>
            <a:r>
              <a:rPr lang="en-US" smtClean="0"/>
              <a:t>Click to edit Master title style</a:t>
            </a:r>
            <a:endParaRPr lang="nl-BE" dirty="0"/>
          </a:p>
        </p:txBody>
      </p:sp>
      <p:sp>
        <p:nvSpPr>
          <p:cNvPr id="3" name="Picture Placeholder 2"/>
          <p:cNvSpPr>
            <a:spLocks noGrp="1"/>
          </p:cNvSpPr>
          <p:nvPr>
            <p:ph type="pic" idx="1"/>
          </p:nvPr>
        </p:nvSpPr>
        <p:spPr>
          <a:xfrm>
            <a:off x="191344" y="428604"/>
            <a:ext cx="11809311" cy="3786214"/>
          </a:xfrm>
        </p:spPr>
        <p:txBody>
          <a:bodyPr/>
          <a:lstStyle>
            <a:lvl1pPr marL="0" indent="0">
              <a:buNone/>
              <a:defRPr sz="17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nl-BE" dirty="0"/>
          </a:p>
        </p:txBody>
      </p:sp>
      <p:sp>
        <p:nvSpPr>
          <p:cNvPr id="4" name="Text Placeholder 3"/>
          <p:cNvSpPr>
            <a:spLocks noGrp="1"/>
          </p:cNvSpPr>
          <p:nvPr>
            <p:ph type="body" sz="half" idx="2"/>
          </p:nvPr>
        </p:nvSpPr>
        <p:spPr>
          <a:xfrm>
            <a:off x="191344" y="4852994"/>
            <a:ext cx="11809311"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15" name="Afbeelding 12" descr="Voxtron_arches.png"/>
          <p:cNvPicPr>
            <a:picLocks noChangeAspect="1"/>
          </p:cNvPicPr>
          <p:nvPr userDrawn="1"/>
        </p:nvPicPr>
        <p:blipFill>
          <a:blip r:embed="rId2" cstate="print"/>
          <a:stretch>
            <a:fillRect/>
          </a:stretch>
        </p:blipFill>
        <p:spPr>
          <a:xfrm>
            <a:off x="504" y="5589240"/>
            <a:ext cx="12190993" cy="1572638"/>
          </a:xfrm>
          <a:prstGeom prst="rect">
            <a:avLst/>
          </a:prstGeom>
        </p:spPr>
      </p:pic>
      <p:pic>
        <p:nvPicPr>
          <p:cNvPr id="16" name="Picture 15"/>
          <p:cNvPicPr>
            <a:picLocks noChangeAspect="1"/>
          </p:cNvPicPr>
          <p:nvPr userDrawn="1"/>
        </p:nvPicPr>
        <p:blipFill rotWithShape="1">
          <a:blip r:embed="rId3">
            <a:extLst>
              <a:ext uri="{28A0092B-C50C-407E-A947-70E740481C1C}">
                <a14:useLocalDpi xmlns:a14="http://schemas.microsoft.com/office/drawing/2010/main" val="0"/>
              </a:ext>
            </a:extLst>
          </a:blip>
          <a:srcRect t="17829" r="4699" b="13810"/>
          <a:stretch/>
        </p:blipFill>
        <p:spPr>
          <a:xfrm>
            <a:off x="10343226" y="6309320"/>
            <a:ext cx="1657429" cy="432048"/>
          </a:xfrm>
          <a:prstGeom prst="rect">
            <a:avLst/>
          </a:prstGeom>
        </p:spPr>
      </p:pic>
      <p:sp>
        <p:nvSpPr>
          <p:cNvPr id="17" name="Tijdelijke aanduiding voor voettekst 11"/>
          <p:cNvSpPr>
            <a:spLocks noGrp="1"/>
          </p:cNvSpPr>
          <p:nvPr>
            <p:ph type="ftr" sz="quarter" idx="12"/>
          </p:nvPr>
        </p:nvSpPr>
        <p:spPr>
          <a:xfrm>
            <a:off x="1271464" y="6453336"/>
            <a:ext cx="3860800" cy="365125"/>
          </a:xfrm>
        </p:spPr>
        <p:txBody>
          <a:bodyPr/>
          <a:lstStyle/>
          <a:p>
            <a:r>
              <a:rPr lang="en-US" smtClean="0"/>
              <a:t>Voxtron Communication Center 2014</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roduc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59722" y="1285861"/>
            <a:ext cx="5720254" cy="4286279"/>
          </a:xfrm>
          <a:effectLst/>
        </p:spPr>
        <p:txBody>
          <a:bodyPr/>
          <a:lstStyle>
            <a:lvl1pPr marL="0" indent="0">
              <a:buNone/>
              <a:defRPr sz="17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nl-BE" dirty="0"/>
          </a:p>
        </p:txBody>
      </p:sp>
      <p:sp>
        <p:nvSpPr>
          <p:cNvPr id="8" name="Title Placeholder 1"/>
          <p:cNvSpPr>
            <a:spLocks noGrp="1"/>
          </p:cNvSpPr>
          <p:nvPr>
            <p:ph type="title"/>
          </p:nvPr>
        </p:nvSpPr>
        <p:spPr>
          <a:xfrm>
            <a:off x="159721" y="274638"/>
            <a:ext cx="11840933" cy="939784"/>
          </a:xfrm>
          <a:prstGeom prst="rect">
            <a:avLst/>
          </a:prstGeom>
        </p:spPr>
        <p:txBody>
          <a:bodyPr vert="horz" lIns="91440" tIns="45720" rIns="91440" bIns="45720" rtlCol="0" anchor="t" anchorCtr="0">
            <a:normAutofit/>
          </a:bodyPr>
          <a:lstStyle/>
          <a:p>
            <a:r>
              <a:rPr lang="en-US" smtClean="0"/>
              <a:t>Click to edit Master title style</a:t>
            </a:r>
            <a:endParaRPr lang="nl-BE" dirty="0"/>
          </a:p>
        </p:txBody>
      </p:sp>
      <p:sp>
        <p:nvSpPr>
          <p:cNvPr id="12" name="Tijdelijke aanduiding voor tekst 11"/>
          <p:cNvSpPr>
            <a:spLocks noGrp="1"/>
          </p:cNvSpPr>
          <p:nvPr>
            <p:ph type="body" sz="quarter" idx="13"/>
          </p:nvPr>
        </p:nvSpPr>
        <p:spPr>
          <a:xfrm>
            <a:off x="6023992" y="1285860"/>
            <a:ext cx="5976662" cy="42862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7" name="Afbeelding 12" descr="Voxtron_arches.png"/>
          <p:cNvPicPr>
            <a:picLocks noChangeAspect="1"/>
          </p:cNvPicPr>
          <p:nvPr userDrawn="1"/>
        </p:nvPicPr>
        <p:blipFill>
          <a:blip r:embed="rId2" cstate="print"/>
          <a:stretch>
            <a:fillRect/>
          </a:stretch>
        </p:blipFill>
        <p:spPr>
          <a:xfrm>
            <a:off x="504" y="5589240"/>
            <a:ext cx="12190993" cy="1572638"/>
          </a:xfrm>
          <a:prstGeom prst="rect">
            <a:avLst/>
          </a:prstGeom>
        </p:spPr>
      </p:pic>
      <p:pic>
        <p:nvPicPr>
          <p:cNvPr id="18" name="Picture 17"/>
          <p:cNvPicPr>
            <a:picLocks noChangeAspect="1"/>
          </p:cNvPicPr>
          <p:nvPr userDrawn="1"/>
        </p:nvPicPr>
        <p:blipFill rotWithShape="1">
          <a:blip r:embed="rId3">
            <a:extLst>
              <a:ext uri="{28A0092B-C50C-407E-A947-70E740481C1C}">
                <a14:useLocalDpi xmlns:a14="http://schemas.microsoft.com/office/drawing/2010/main" val="0"/>
              </a:ext>
            </a:extLst>
          </a:blip>
          <a:srcRect t="17829" r="4699" b="13810"/>
          <a:stretch/>
        </p:blipFill>
        <p:spPr>
          <a:xfrm>
            <a:off x="10343226" y="6309320"/>
            <a:ext cx="1657429" cy="432048"/>
          </a:xfrm>
          <a:prstGeom prst="rect">
            <a:avLst/>
          </a:prstGeom>
        </p:spPr>
      </p:pic>
      <p:sp>
        <p:nvSpPr>
          <p:cNvPr id="19" name="Tijdelijke aanduiding voor voettekst 11"/>
          <p:cNvSpPr>
            <a:spLocks noGrp="1"/>
          </p:cNvSpPr>
          <p:nvPr>
            <p:ph type="ftr" sz="quarter" idx="12"/>
          </p:nvPr>
        </p:nvSpPr>
        <p:spPr>
          <a:xfrm>
            <a:off x="1271464" y="6453336"/>
            <a:ext cx="3860800" cy="365125"/>
          </a:xfrm>
        </p:spPr>
        <p:txBody>
          <a:bodyPr/>
          <a:lstStyle/>
          <a:p>
            <a:r>
              <a:rPr lang="en-US" smtClean="0"/>
              <a:t>Voxtron Communication Center 2014</a:t>
            </a:r>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Content">
    <p:spTree>
      <p:nvGrpSpPr>
        <p:cNvPr id="1" name=""/>
        <p:cNvGrpSpPr/>
        <p:nvPr/>
      </p:nvGrpSpPr>
      <p:grpSpPr>
        <a:xfrm>
          <a:off x="0" y="0"/>
          <a:ext cx="0" cy="0"/>
          <a:chOff x="0" y="0"/>
          <a:chExt cx="0" cy="0"/>
        </a:xfrm>
      </p:grpSpPr>
      <p:sp>
        <p:nvSpPr>
          <p:cNvPr id="2" name="Title 1"/>
          <p:cNvSpPr>
            <a:spLocks noGrp="1"/>
          </p:cNvSpPr>
          <p:nvPr>
            <p:ph type="title"/>
          </p:nvPr>
        </p:nvSpPr>
        <p:spPr>
          <a:xfrm>
            <a:off x="94185" y="357174"/>
            <a:ext cx="11946918" cy="785810"/>
          </a:xfrm>
        </p:spPr>
        <p:txBody>
          <a:bodyPr/>
          <a:lstStyle/>
          <a:p>
            <a:r>
              <a:rPr lang="en-US" smtClean="0"/>
              <a:t>Click to edit Master title style</a:t>
            </a:r>
            <a:endParaRPr lang="nl-BE"/>
          </a:p>
        </p:txBody>
      </p:sp>
      <p:sp>
        <p:nvSpPr>
          <p:cNvPr id="3" name="Vertical Text Placeholder 2"/>
          <p:cNvSpPr>
            <a:spLocks noGrp="1"/>
          </p:cNvSpPr>
          <p:nvPr>
            <p:ph type="body" orient="vert" idx="1"/>
          </p:nvPr>
        </p:nvSpPr>
        <p:spPr>
          <a:xfrm>
            <a:off x="119335" y="1357298"/>
            <a:ext cx="11881319" cy="421484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dirty="0"/>
          </a:p>
        </p:txBody>
      </p:sp>
      <p:pic>
        <p:nvPicPr>
          <p:cNvPr id="14" name="Afbeelding 12" descr="Voxtron_arches.png"/>
          <p:cNvPicPr>
            <a:picLocks noChangeAspect="1"/>
          </p:cNvPicPr>
          <p:nvPr userDrawn="1"/>
        </p:nvPicPr>
        <p:blipFill>
          <a:blip r:embed="rId2" cstate="print"/>
          <a:stretch>
            <a:fillRect/>
          </a:stretch>
        </p:blipFill>
        <p:spPr>
          <a:xfrm>
            <a:off x="504" y="5589240"/>
            <a:ext cx="12190993" cy="1572638"/>
          </a:xfrm>
          <a:prstGeom prst="rect">
            <a:avLst/>
          </a:prstGeom>
        </p:spPr>
      </p:pic>
      <p:pic>
        <p:nvPicPr>
          <p:cNvPr id="15" name="Picture 14"/>
          <p:cNvPicPr>
            <a:picLocks noChangeAspect="1"/>
          </p:cNvPicPr>
          <p:nvPr userDrawn="1"/>
        </p:nvPicPr>
        <p:blipFill rotWithShape="1">
          <a:blip r:embed="rId3">
            <a:extLst>
              <a:ext uri="{28A0092B-C50C-407E-A947-70E740481C1C}">
                <a14:useLocalDpi xmlns:a14="http://schemas.microsoft.com/office/drawing/2010/main" val="0"/>
              </a:ext>
            </a:extLst>
          </a:blip>
          <a:srcRect t="17829" r="4699" b="13810"/>
          <a:stretch/>
        </p:blipFill>
        <p:spPr>
          <a:xfrm>
            <a:off x="10343226" y="6309320"/>
            <a:ext cx="1657429" cy="432048"/>
          </a:xfrm>
          <a:prstGeom prst="rect">
            <a:avLst/>
          </a:prstGeom>
        </p:spPr>
      </p:pic>
      <p:sp>
        <p:nvSpPr>
          <p:cNvPr id="16" name="Tijdelijke aanduiding voor voettekst 11"/>
          <p:cNvSpPr>
            <a:spLocks noGrp="1"/>
          </p:cNvSpPr>
          <p:nvPr>
            <p:ph type="ftr" sz="quarter" idx="12"/>
          </p:nvPr>
        </p:nvSpPr>
        <p:spPr>
          <a:xfrm>
            <a:off x="1271464" y="6453336"/>
            <a:ext cx="3860800" cy="365125"/>
          </a:xfrm>
        </p:spPr>
        <p:txBody>
          <a:bodyPr/>
          <a:lstStyle/>
          <a:p>
            <a:r>
              <a:rPr lang="en-US" smtClean="0"/>
              <a:t>Voxtron Communication Center 2014</a:t>
            </a:r>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Conten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199" y="274639"/>
            <a:ext cx="3161455" cy="5297502"/>
          </a:xfrm>
        </p:spPr>
        <p:txBody>
          <a:bodyPr vert="eaVert"/>
          <a:lstStyle/>
          <a:p>
            <a:r>
              <a:rPr lang="en-US" smtClean="0"/>
              <a:t>Click to edit Master title style</a:t>
            </a:r>
            <a:endParaRPr lang="nl-BE" dirty="0"/>
          </a:p>
        </p:txBody>
      </p:sp>
      <p:sp>
        <p:nvSpPr>
          <p:cNvPr id="3" name="Vertical Text Placeholder 2"/>
          <p:cNvSpPr>
            <a:spLocks noGrp="1"/>
          </p:cNvSpPr>
          <p:nvPr>
            <p:ph type="body" orient="vert" idx="1"/>
          </p:nvPr>
        </p:nvSpPr>
        <p:spPr>
          <a:xfrm>
            <a:off x="191344" y="274639"/>
            <a:ext cx="8444656" cy="529750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dirty="0"/>
          </a:p>
        </p:txBody>
      </p:sp>
      <p:pic>
        <p:nvPicPr>
          <p:cNvPr id="14" name="Afbeelding 12" descr="Voxtron_arches.png"/>
          <p:cNvPicPr>
            <a:picLocks noChangeAspect="1"/>
          </p:cNvPicPr>
          <p:nvPr userDrawn="1"/>
        </p:nvPicPr>
        <p:blipFill>
          <a:blip r:embed="rId2" cstate="print"/>
          <a:stretch>
            <a:fillRect/>
          </a:stretch>
        </p:blipFill>
        <p:spPr>
          <a:xfrm>
            <a:off x="504" y="5589240"/>
            <a:ext cx="12190993" cy="1572638"/>
          </a:xfrm>
          <a:prstGeom prst="rect">
            <a:avLst/>
          </a:prstGeom>
        </p:spPr>
      </p:pic>
      <p:pic>
        <p:nvPicPr>
          <p:cNvPr id="15" name="Picture 14"/>
          <p:cNvPicPr>
            <a:picLocks noChangeAspect="1"/>
          </p:cNvPicPr>
          <p:nvPr userDrawn="1"/>
        </p:nvPicPr>
        <p:blipFill rotWithShape="1">
          <a:blip r:embed="rId3">
            <a:extLst>
              <a:ext uri="{28A0092B-C50C-407E-A947-70E740481C1C}">
                <a14:useLocalDpi xmlns:a14="http://schemas.microsoft.com/office/drawing/2010/main" val="0"/>
              </a:ext>
            </a:extLst>
          </a:blip>
          <a:srcRect t="17829" r="4699" b="13810"/>
          <a:stretch/>
        </p:blipFill>
        <p:spPr>
          <a:xfrm>
            <a:off x="10343226" y="6309320"/>
            <a:ext cx="1657429" cy="432048"/>
          </a:xfrm>
          <a:prstGeom prst="rect">
            <a:avLst/>
          </a:prstGeom>
        </p:spPr>
      </p:pic>
      <p:sp>
        <p:nvSpPr>
          <p:cNvPr id="16" name="Tijdelijke aanduiding voor voettekst 11"/>
          <p:cNvSpPr>
            <a:spLocks noGrp="1"/>
          </p:cNvSpPr>
          <p:nvPr>
            <p:ph type="ftr" sz="quarter" idx="12"/>
          </p:nvPr>
        </p:nvSpPr>
        <p:spPr>
          <a:xfrm>
            <a:off x="1271464" y="6453336"/>
            <a:ext cx="3860800" cy="365125"/>
          </a:xfrm>
        </p:spPr>
        <p:txBody>
          <a:bodyPr/>
          <a:lstStyle/>
          <a:p>
            <a:r>
              <a:rPr lang="en-US" smtClean="0"/>
              <a:t>Voxtron Communication Center 2014</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variation 1">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6" name="Afbeelding 9" descr="logo_Voxtron.png"/>
          <p:cNvPicPr>
            <a:picLocks noChangeAspect="1"/>
          </p:cNvPicPr>
          <p:nvPr userDrawn="1"/>
        </p:nvPicPr>
        <p:blipFill>
          <a:blip r:embed="rId3" cstate="print"/>
          <a:stretch>
            <a:fillRect/>
          </a:stretch>
        </p:blipFill>
        <p:spPr>
          <a:xfrm>
            <a:off x="1271464" y="5589240"/>
            <a:ext cx="2522067" cy="593164"/>
          </a:xfrm>
          <a:prstGeom prst="rect">
            <a:avLst/>
          </a:prstGeom>
        </p:spPr>
      </p:pic>
      <p:sp>
        <p:nvSpPr>
          <p:cNvPr id="7" name="Title 1"/>
          <p:cNvSpPr>
            <a:spLocks noGrp="1"/>
          </p:cNvSpPr>
          <p:nvPr>
            <p:ph type="ctrTitle"/>
          </p:nvPr>
        </p:nvSpPr>
        <p:spPr>
          <a:xfrm>
            <a:off x="4952992" y="4725144"/>
            <a:ext cx="6324608" cy="461665"/>
          </a:xfrm>
        </p:spPr>
        <p:txBody>
          <a:bodyPr>
            <a:spAutoFit/>
          </a:bodyPr>
          <a:lstStyle>
            <a:lvl1pPr algn="l">
              <a:defRPr sz="2400" b="0">
                <a:solidFill>
                  <a:schemeClr val="bg1"/>
                </a:solidFill>
              </a:defRPr>
            </a:lvl1pPr>
          </a:lstStyle>
          <a:p>
            <a:r>
              <a:rPr lang="en-US" smtClean="0"/>
              <a:t>Click to edit Master title style</a:t>
            </a:r>
            <a:endParaRPr lang="nl-BE" dirty="0"/>
          </a:p>
        </p:txBody>
      </p:sp>
      <p:sp>
        <p:nvSpPr>
          <p:cNvPr id="8" name="Subtitle 2"/>
          <p:cNvSpPr>
            <a:spLocks noGrp="1"/>
          </p:cNvSpPr>
          <p:nvPr>
            <p:ph type="subTitle" idx="1"/>
          </p:nvPr>
        </p:nvSpPr>
        <p:spPr>
          <a:xfrm>
            <a:off x="5048243" y="5195102"/>
            <a:ext cx="6096043" cy="538154"/>
          </a:xfrm>
        </p:spPr>
        <p:txBody>
          <a:bodyPr/>
          <a:lstStyle>
            <a:lvl1pPr marL="0" indent="0" algn="l">
              <a:buNone/>
              <a:defRPr lang="nb-NO" sz="1000" baseline="0" smtClean="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z="1000" baseline="0" smtClean="0">
                <a:solidFill>
                  <a:srgbClr val="000000"/>
                </a:solidFill>
                <a:latin typeface="Verdana"/>
              </a:rPr>
              <a:t>Click to edit Master subtitle style</a:t>
            </a:r>
            <a:endParaRPr lang="nb-NO" sz="1000" baseline="0" dirty="0" smtClean="0">
              <a:solidFill>
                <a:srgbClr val="000000"/>
              </a:solidFill>
              <a:latin typeface="Verdana"/>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variation 2">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6" name="Afbeelding 9" descr="logo_Voxtron.png"/>
          <p:cNvPicPr>
            <a:picLocks noChangeAspect="1"/>
          </p:cNvPicPr>
          <p:nvPr userDrawn="1"/>
        </p:nvPicPr>
        <p:blipFill>
          <a:blip r:embed="rId3" cstate="print"/>
          <a:stretch>
            <a:fillRect/>
          </a:stretch>
        </p:blipFill>
        <p:spPr>
          <a:xfrm>
            <a:off x="1271464" y="5589240"/>
            <a:ext cx="2522067" cy="593164"/>
          </a:xfrm>
          <a:prstGeom prst="rect">
            <a:avLst/>
          </a:prstGeom>
        </p:spPr>
      </p:pic>
      <p:sp>
        <p:nvSpPr>
          <p:cNvPr id="7" name="Title 1"/>
          <p:cNvSpPr>
            <a:spLocks noGrp="1"/>
          </p:cNvSpPr>
          <p:nvPr>
            <p:ph type="ctrTitle"/>
          </p:nvPr>
        </p:nvSpPr>
        <p:spPr>
          <a:xfrm>
            <a:off x="4952992" y="4725144"/>
            <a:ext cx="6324608" cy="461665"/>
          </a:xfrm>
        </p:spPr>
        <p:txBody>
          <a:bodyPr>
            <a:spAutoFit/>
          </a:bodyPr>
          <a:lstStyle>
            <a:lvl1pPr algn="l">
              <a:defRPr sz="2400" b="0">
                <a:solidFill>
                  <a:schemeClr val="bg1"/>
                </a:solidFill>
              </a:defRPr>
            </a:lvl1pPr>
          </a:lstStyle>
          <a:p>
            <a:r>
              <a:rPr lang="en-US" smtClean="0"/>
              <a:t>Click to edit Master title style</a:t>
            </a:r>
            <a:endParaRPr lang="nl-BE" dirty="0"/>
          </a:p>
        </p:txBody>
      </p:sp>
      <p:sp>
        <p:nvSpPr>
          <p:cNvPr id="8" name="Subtitle 2"/>
          <p:cNvSpPr>
            <a:spLocks noGrp="1"/>
          </p:cNvSpPr>
          <p:nvPr>
            <p:ph type="subTitle" idx="1"/>
          </p:nvPr>
        </p:nvSpPr>
        <p:spPr>
          <a:xfrm>
            <a:off x="5048243" y="5195102"/>
            <a:ext cx="6096043" cy="538154"/>
          </a:xfrm>
        </p:spPr>
        <p:txBody>
          <a:bodyPr/>
          <a:lstStyle>
            <a:lvl1pPr marL="0" indent="0" algn="l">
              <a:buNone/>
              <a:defRPr lang="nb-NO" sz="1000" baseline="0" smtClean="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z="1000" baseline="0" smtClean="0">
                <a:solidFill>
                  <a:srgbClr val="000000"/>
                </a:solidFill>
                <a:latin typeface="Verdana"/>
              </a:rPr>
              <a:t>Click to edit Master subtitle style</a:t>
            </a:r>
            <a:endParaRPr lang="nb-NO" sz="1000" baseline="0" dirty="0" smtClean="0">
              <a:solidFill>
                <a:srgbClr val="000000"/>
              </a:solidFill>
              <a:latin typeface="Verdana"/>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variation 3">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6" name="Afbeelding 9" descr="logo_Voxtron.png"/>
          <p:cNvPicPr>
            <a:picLocks noChangeAspect="1"/>
          </p:cNvPicPr>
          <p:nvPr userDrawn="1"/>
        </p:nvPicPr>
        <p:blipFill>
          <a:blip r:embed="rId3" cstate="print"/>
          <a:stretch>
            <a:fillRect/>
          </a:stretch>
        </p:blipFill>
        <p:spPr>
          <a:xfrm>
            <a:off x="1271464" y="5589240"/>
            <a:ext cx="2522067" cy="593164"/>
          </a:xfrm>
          <a:prstGeom prst="rect">
            <a:avLst/>
          </a:prstGeom>
        </p:spPr>
      </p:pic>
      <p:sp>
        <p:nvSpPr>
          <p:cNvPr id="7" name="Title 1"/>
          <p:cNvSpPr>
            <a:spLocks noGrp="1"/>
          </p:cNvSpPr>
          <p:nvPr>
            <p:ph type="ctrTitle"/>
          </p:nvPr>
        </p:nvSpPr>
        <p:spPr>
          <a:xfrm>
            <a:off x="4952992" y="4725144"/>
            <a:ext cx="6324608" cy="461665"/>
          </a:xfrm>
        </p:spPr>
        <p:txBody>
          <a:bodyPr>
            <a:spAutoFit/>
          </a:bodyPr>
          <a:lstStyle>
            <a:lvl1pPr algn="l">
              <a:defRPr sz="2400" b="0">
                <a:solidFill>
                  <a:schemeClr val="bg1"/>
                </a:solidFill>
              </a:defRPr>
            </a:lvl1pPr>
          </a:lstStyle>
          <a:p>
            <a:r>
              <a:rPr lang="en-US" smtClean="0"/>
              <a:t>Click to edit Master title style</a:t>
            </a:r>
            <a:endParaRPr lang="nl-BE" dirty="0"/>
          </a:p>
        </p:txBody>
      </p:sp>
      <p:sp>
        <p:nvSpPr>
          <p:cNvPr id="8" name="Subtitle 2"/>
          <p:cNvSpPr>
            <a:spLocks noGrp="1"/>
          </p:cNvSpPr>
          <p:nvPr>
            <p:ph type="subTitle" idx="1"/>
          </p:nvPr>
        </p:nvSpPr>
        <p:spPr>
          <a:xfrm>
            <a:off x="5048243" y="5195102"/>
            <a:ext cx="6096043" cy="538154"/>
          </a:xfrm>
        </p:spPr>
        <p:txBody>
          <a:bodyPr/>
          <a:lstStyle>
            <a:lvl1pPr marL="0" indent="0" algn="l">
              <a:buNone/>
              <a:defRPr lang="nb-NO" sz="1000" baseline="0" smtClean="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z="1000" baseline="0" smtClean="0">
                <a:solidFill>
                  <a:srgbClr val="000000"/>
                </a:solidFill>
                <a:latin typeface="Verdana"/>
              </a:rPr>
              <a:t>Click to edit Master subtitle style</a:t>
            </a:r>
            <a:endParaRPr lang="nb-NO" sz="1000" baseline="0" dirty="0" smtClean="0">
              <a:solidFill>
                <a:srgbClr val="000000"/>
              </a:solidFill>
              <a:latin typeface="Verdana"/>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3" name="Afbeelding 12" descr="Voxtron_arches.png"/>
          <p:cNvPicPr>
            <a:picLocks noChangeAspect="1"/>
          </p:cNvPicPr>
          <p:nvPr/>
        </p:nvPicPr>
        <p:blipFill>
          <a:blip r:embed="rId2" cstate="print"/>
          <a:stretch>
            <a:fillRect/>
          </a:stretch>
        </p:blipFill>
        <p:spPr>
          <a:xfrm>
            <a:off x="-24680" y="5589240"/>
            <a:ext cx="12190993" cy="1572638"/>
          </a:xfrm>
          <a:prstGeom prst="rect">
            <a:avLst/>
          </a:prstGeom>
        </p:spPr>
      </p:pic>
      <p:sp>
        <p:nvSpPr>
          <p:cNvPr id="3" name="Content Placeholder 2"/>
          <p:cNvSpPr>
            <a:spLocks noGrp="1"/>
          </p:cNvSpPr>
          <p:nvPr>
            <p:ph idx="1"/>
          </p:nvPr>
        </p:nvSpPr>
        <p:spPr>
          <a:xfrm>
            <a:off x="263352" y="980728"/>
            <a:ext cx="11737303" cy="4896544"/>
          </a:xfrm>
        </p:spPr>
        <p:txBody>
          <a:bodyPr/>
          <a:lstStyle>
            <a:lvl1pPr marL="360000" indent="-360000">
              <a:tabLst/>
              <a:defRPr>
                <a:solidFill>
                  <a:schemeClr val="tx1">
                    <a:lumMod val="75000"/>
                    <a:lumOff val="25000"/>
                  </a:schemeClr>
                </a:solidFill>
              </a:defRPr>
            </a:lvl1pPr>
            <a:lvl2pPr indent="-288000">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dirty="0"/>
          </a:p>
        </p:txBody>
      </p:sp>
      <p:pic>
        <p:nvPicPr>
          <p:cNvPr id="4" name="Picture 3"/>
          <p:cNvPicPr>
            <a:picLocks noChangeAspect="1"/>
          </p:cNvPicPr>
          <p:nvPr userDrawn="1"/>
        </p:nvPicPr>
        <p:blipFill rotWithShape="1">
          <a:blip r:embed="rId3">
            <a:extLst>
              <a:ext uri="{28A0092B-C50C-407E-A947-70E740481C1C}">
                <a14:useLocalDpi xmlns:a14="http://schemas.microsoft.com/office/drawing/2010/main" val="0"/>
              </a:ext>
            </a:extLst>
          </a:blip>
          <a:srcRect t="17829" r="4699" b="13810"/>
          <a:stretch/>
        </p:blipFill>
        <p:spPr>
          <a:xfrm>
            <a:off x="10343226" y="6309320"/>
            <a:ext cx="1657429" cy="432048"/>
          </a:xfrm>
          <a:prstGeom prst="rect">
            <a:avLst/>
          </a:prstGeom>
        </p:spPr>
      </p:pic>
      <p:sp>
        <p:nvSpPr>
          <p:cNvPr id="5" name="Title 4"/>
          <p:cNvSpPr>
            <a:spLocks noGrp="1"/>
          </p:cNvSpPr>
          <p:nvPr>
            <p:ph type="title"/>
          </p:nvPr>
        </p:nvSpPr>
        <p:spPr>
          <a:xfrm>
            <a:off x="263353" y="357174"/>
            <a:ext cx="11547688" cy="785810"/>
          </a:xfrm>
        </p:spPr>
        <p:txBody>
          <a:bodyPr/>
          <a:lstStyle/>
          <a:p>
            <a:r>
              <a:rPr lang="en-US" smtClean="0"/>
              <a:t>Click to edit Master title style</a:t>
            </a:r>
            <a:endParaRPr lang="nl-BE"/>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5328" y="4143370"/>
            <a:ext cx="10363200" cy="1362075"/>
          </a:xfrm>
        </p:spPr>
        <p:txBody>
          <a:bodyPr anchor="t">
            <a:normAutofit/>
          </a:bodyPr>
          <a:lstStyle>
            <a:lvl1pPr algn="l">
              <a:defRPr sz="2500" b="1" cap="all"/>
            </a:lvl1pPr>
          </a:lstStyle>
          <a:p>
            <a:r>
              <a:rPr lang="en-US" smtClean="0"/>
              <a:t>Click to edit Master title style</a:t>
            </a:r>
            <a:endParaRPr lang="nl-BE" dirty="0"/>
          </a:p>
        </p:txBody>
      </p:sp>
      <p:sp>
        <p:nvSpPr>
          <p:cNvPr id="3" name="Text Placeholder 2"/>
          <p:cNvSpPr>
            <a:spLocks noGrp="1"/>
          </p:cNvSpPr>
          <p:nvPr>
            <p:ph type="body" idx="1"/>
          </p:nvPr>
        </p:nvSpPr>
        <p:spPr>
          <a:xfrm>
            <a:off x="485328" y="2643183"/>
            <a:ext cx="10363200" cy="1500187"/>
          </a:xfrm>
        </p:spPr>
        <p:txBody>
          <a:bodyPr anchor="b"/>
          <a:lstStyle>
            <a:lvl1pPr marL="0" indent="0">
              <a:buNone/>
              <a:defRPr sz="17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14" name="Afbeelding 12" descr="Voxtron_arches.png"/>
          <p:cNvPicPr>
            <a:picLocks noChangeAspect="1"/>
          </p:cNvPicPr>
          <p:nvPr userDrawn="1"/>
        </p:nvPicPr>
        <p:blipFill>
          <a:blip r:embed="rId2" cstate="print"/>
          <a:stretch>
            <a:fillRect/>
          </a:stretch>
        </p:blipFill>
        <p:spPr>
          <a:xfrm>
            <a:off x="504" y="5589240"/>
            <a:ext cx="12190993" cy="1572638"/>
          </a:xfrm>
          <a:prstGeom prst="rect">
            <a:avLst/>
          </a:prstGeom>
        </p:spPr>
      </p:pic>
      <p:pic>
        <p:nvPicPr>
          <p:cNvPr id="16" name="Picture 15"/>
          <p:cNvPicPr>
            <a:picLocks noChangeAspect="1"/>
          </p:cNvPicPr>
          <p:nvPr userDrawn="1"/>
        </p:nvPicPr>
        <p:blipFill rotWithShape="1">
          <a:blip r:embed="rId3">
            <a:extLst>
              <a:ext uri="{28A0092B-C50C-407E-A947-70E740481C1C}">
                <a14:useLocalDpi xmlns:a14="http://schemas.microsoft.com/office/drawing/2010/main" val="0"/>
              </a:ext>
            </a:extLst>
          </a:blip>
          <a:srcRect t="17829" r="4699" b="13810"/>
          <a:stretch/>
        </p:blipFill>
        <p:spPr>
          <a:xfrm>
            <a:off x="10343226" y="6309320"/>
            <a:ext cx="1657429" cy="432048"/>
          </a:xfrm>
          <a:prstGeom prst="rect">
            <a:avLst/>
          </a:prstGeom>
        </p:spPr>
      </p:pic>
      <p:sp>
        <p:nvSpPr>
          <p:cNvPr id="17" name="Tijdelijke aanduiding voor voettekst 11"/>
          <p:cNvSpPr>
            <a:spLocks noGrp="1"/>
          </p:cNvSpPr>
          <p:nvPr>
            <p:ph type="ftr" sz="quarter" idx="12"/>
          </p:nvPr>
        </p:nvSpPr>
        <p:spPr>
          <a:xfrm>
            <a:off x="1271464" y="6453336"/>
            <a:ext cx="3860800" cy="365125"/>
          </a:xfrm>
        </p:spPr>
        <p:txBody>
          <a:bodyPr/>
          <a:lstStyle/>
          <a:p>
            <a:r>
              <a:rPr lang="en-US" smtClean="0"/>
              <a:t>Voxtron Communication Center 2014</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Content Placeholder 2"/>
          <p:cNvSpPr>
            <a:spLocks noGrp="1"/>
          </p:cNvSpPr>
          <p:nvPr>
            <p:ph sz="half" idx="1"/>
          </p:nvPr>
        </p:nvSpPr>
        <p:spPr>
          <a:xfrm>
            <a:off x="1238216" y="1285862"/>
            <a:ext cx="5040000" cy="4286279"/>
          </a:xfrm>
        </p:spPr>
        <p:txBody>
          <a:bodyPr/>
          <a:lstStyle>
            <a:lvl1pPr>
              <a:defRPr sz="1700"/>
            </a:lvl1pPr>
            <a:lvl2pPr>
              <a:defRPr sz="1700"/>
            </a:lvl2pPr>
            <a:lvl3pPr>
              <a:defRPr sz="1700"/>
            </a:lvl3pPr>
            <a:lvl4pPr>
              <a:defRPr sz="1700"/>
            </a:lvl4pPr>
            <a:lvl5pPr>
              <a:defRPr sz="17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dirty="0"/>
          </a:p>
        </p:txBody>
      </p:sp>
      <p:sp>
        <p:nvSpPr>
          <p:cNvPr id="4" name="Content Placeholder 3"/>
          <p:cNvSpPr>
            <a:spLocks noGrp="1"/>
          </p:cNvSpPr>
          <p:nvPr>
            <p:ph sz="half" idx="2"/>
          </p:nvPr>
        </p:nvSpPr>
        <p:spPr>
          <a:xfrm>
            <a:off x="6572253" y="1285862"/>
            <a:ext cx="5040000" cy="4286279"/>
          </a:xfrm>
        </p:spPr>
        <p:txBody>
          <a:bodyPr/>
          <a:lstStyle>
            <a:lvl1pPr>
              <a:defRPr sz="1700"/>
            </a:lvl1pPr>
            <a:lvl2pPr>
              <a:defRPr sz="1700"/>
            </a:lvl2pPr>
            <a:lvl3pPr>
              <a:defRPr sz="1700"/>
            </a:lvl3pPr>
            <a:lvl4pPr>
              <a:defRPr sz="1700"/>
            </a:lvl4pPr>
            <a:lvl5pPr>
              <a:defRPr sz="17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dirty="0"/>
          </a:p>
        </p:txBody>
      </p:sp>
      <p:pic>
        <p:nvPicPr>
          <p:cNvPr id="18" name="Afbeelding 12" descr="Voxtron_arches.png"/>
          <p:cNvPicPr>
            <a:picLocks noChangeAspect="1"/>
          </p:cNvPicPr>
          <p:nvPr userDrawn="1"/>
        </p:nvPicPr>
        <p:blipFill>
          <a:blip r:embed="rId2" cstate="print"/>
          <a:stretch>
            <a:fillRect/>
          </a:stretch>
        </p:blipFill>
        <p:spPr>
          <a:xfrm>
            <a:off x="504" y="5589240"/>
            <a:ext cx="12190993" cy="1572638"/>
          </a:xfrm>
          <a:prstGeom prst="rect">
            <a:avLst/>
          </a:prstGeom>
        </p:spPr>
      </p:pic>
      <p:pic>
        <p:nvPicPr>
          <p:cNvPr id="20" name="Picture 19"/>
          <p:cNvPicPr>
            <a:picLocks noChangeAspect="1"/>
          </p:cNvPicPr>
          <p:nvPr userDrawn="1"/>
        </p:nvPicPr>
        <p:blipFill rotWithShape="1">
          <a:blip r:embed="rId3">
            <a:extLst>
              <a:ext uri="{28A0092B-C50C-407E-A947-70E740481C1C}">
                <a14:useLocalDpi xmlns:a14="http://schemas.microsoft.com/office/drawing/2010/main" val="0"/>
              </a:ext>
            </a:extLst>
          </a:blip>
          <a:srcRect t="17829" r="4699" b="13810"/>
          <a:stretch/>
        </p:blipFill>
        <p:spPr>
          <a:xfrm>
            <a:off x="10343226" y="6309320"/>
            <a:ext cx="1657429" cy="432048"/>
          </a:xfrm>
          <a:prstGeom prst="rect">
            <a:avLst/>
          </a:prstGeom>
        </p:spPr>
      </p:pic>
      <p:sp>
        <p:nvSpPr>
          <p:cNvPr id="21" name="Tijdelijke aanduiding voor voettekst 11"/>
          <p:cNvSpPr>
            <a:spLocks noGrp="1"/>
          </p:cNvSpPr>
          <p:nvPr>
            <p:ph type="ftr" sz="quarter" idx="12"/>
          </p:nvPr>
        </p:nvSpPr>
        <p:spPr>
          <a:xfrm>
            <a:off x="1271464" y="6453336"/>
            <a:ext cx="3860800" cy="365125"/>
          </a:xfrm>
        </p:spPr>
        <p:txBody>
          <a:bodyPr/>
          <a:lstStyle/>
          <a:p>
            <a:r>
              <a:rPr lang="en-US" smtClean="0"/>
              <a:t>Voxtron Communication Center 2014</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84723" y="357174"/>
            <a:ext cx="11815932" cy="785810"/>
          </a:xfrm>
        </p:spPr>
        <p:txBody>
          <a:bodyPr/>
          <a:lstStyle>
            <a:lvl1pPr>
              <a:defRPr/>
            </a:lvl1pPr>
          </a:lstStyle>
          <a:p>
            <a:r>
              <a:rPr lang="en-US" smtClean="0"/>
              <a:t>Click to edit Master title style</a:t>
            </a:r>
            <a:endParaRPr lang="nl-BE"/>
          </a:p>
        </p:txBody>
      </p:sp>
      <p:sp>
        <p:nvSpPr>
          <p:cNvPr id="3" name="Text Placeholder 2"/>
          <p:cNvSpPr>
            <a:spLocks noGrp="1"/>
          </p:cNvSpPr>
          <p:nvPr>
            <p:ph type="body" idx="1"/>
          </p:nvPr>
        </p:nvSpPr>
        <p:spPr>
          <a:xfrm>
            <a:off x="198564" y="1285860"/>
            <a:ext cx="5843357" cy="639762"/>
          </a:xfrm>
        </p:spPr>
        <p:txBody>
          <a:bodyPr anchor="b"/>
          <a:lstStyle>
            <a:lvl1pPr marL="0" indent="0">
              <a:buNone/>
              <a:defRPr sz="17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96148" y="1925622"/>
            <a:ext cx="5827844" cy="3646518"/>
          </a:xfrm>
        </p:spPr>
        <p:txBody>
          <a:bodyPr/>
          <a:lstStyle>
            <a:lvl1pPr>
              <a:defRPr sz="17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dirty="0"/>
          </a:p>
        </p:txBody>
      </p:sp>
      <p:sp>
        <p:nvSpPr>
          <p:cNvPr id="5" name="Text Placeholder 4"/>
          <p:cNvSpPr>
            <a:spLocks noGrp="1"/>
          </p:cNvSpPr>
          <p:nvPr>
            <p:ph type="body" sz="quarter" idx="3"/>
          </p:nvPr>
        </p:nvSpPr>
        <p:spPr>
          <a:xfrm>
            <a:off x="6149984" y="1302960"/>
            <a:ext cx="5850672" cy="639762"/>
          </a:xfrm>
        </p:spPr>
        <p:txBody>
          <a:bodyPr anchor="b"/>
          <a:lstStyle>
            <a:lvl1pPr marL="0" indent="0">
              <a:buNone/>
              <a:defRPr sz="17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49982" y="1942722"/>
            <a:ext cx="5841070" cy="3646518"/>
          </a:xfrm>
        </p:spPr>
        <p:txBody>
          <a:bodyPr/>
          <a:lstStyle>
            <a:lvl1pPr>
              <a:defRPr sz="17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dirty="0"/>
          </a:p>
        </p:txBody>
      </p:sp>
      <p:pic>
        <p:nvPicPr>
          <p:cNvPr id="17" name="Afbeelding 12" descr="Voxtron_arches.png"/>
          <p:cNvPicPr>
            <a:picLocks noChangeAspect="1"/>
          </p:cNvPicPr>
          <p:nvPr userDrawn="1"/>
        </p:nvPicPr>
        <p:blipFill>
          <a:blip r:embed="rId2" cstate="print"/>
          <a:stretch>
            <a:fillRect/>
          </a:stretch>
        </p:blipFill>
        <p:spPr>
          <a:xfrm>
            <a:off x="504" y="5589240"/>
            <a:ext cx="12190993" cy="1572638"/>
          </a:xfrm>
          <a:prstGeom prst="rect">
            <a:avLst/>
          </a:prstGeom>
        </p:spPr>
      </p:pic>
      <p:pic>
        <p:nvPicPr>
          <p:cNvPr id="19" name="Picture 18"/>
          <p:cNvPicPr>
            <a:picLocks noChangeAspect="1"/>
          </p:cNvPicPr>
          <p:nvPr userDrawn="1"/>
        </p:nvPicPr>
        <p:blipFill rotWithShape="1">
          <a:blip r:embed="rId3">
            <a:extLst>
              <a:ext uri="{28A0092B-C50C-407E-A947-70E740481C1C}">
                <a14:useLocalDpi xmlns:a14="http://schemas.microsoft.com/office/drawing/2010/main" val="0"/>
              </a:ext>
            </a:extLst>
          </a:blip>
          <a:srcRect t="17829" r="4699" b="13810"/>
          <a:stretch/>
        </p:blipFill>
        <p:spPr>
          <a:xfrm>
            <a:off x="10343226" y="6309320"/>
            <a:ext cx="1657429" cy="432048"/>
          </a:xfrm>
          <a:prstGeom prst="rect">
            <a:avLst/>
          </a:prstGeom>
        </p:spPr>
      </p:pic>
      <p:sp>
        <p:nvSpPr>
          <p:cNvPr id="20" name="Tijdelijke aanduiding voor voettekst 11"/>
          <p:cNvSpPr>
            <a:spLocks noGrp="1"/>
          </p:cNvSpPr>
          <p:nvPr>
            <p:ph type="ftr" sz="quarter" idx="12"/>
          </p:nvPr>
        </p:nvSpPr>
        <p:spPr>
          <a:xfrm>
            <a:off x="1271464" y="6453336"/>
            <a:ext cx="3860800" cy="365125"/>
          </a:xfrm>
        </p:spPr>
        <p:txBody>
          <a:bodyPr/>
          <a:lstStyle/>
          <a:p>
            <a:r>
              <a:rPr lang="en-US" smtClean="0"/>
              <a:t>Voxtron Communication Center 2014</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9336" y="357174"/>
            <a:ext cx="11953327" cy="785810"/>
          </a:xfrm>
        </p:spPr>
        <p:txBody>
          <a:bodyPr/>
          <a:lstStyle/>
          <a:p>
            <a:r>
              <a:rPr lang="en-US" smtClean="0"/>
              <a:t>Click to edit Master title style</a:t>
            </a:r>
            <a:endParaRPr lang="nl-BE" dirty="0"/>
          </a:p>
        </p:txBody>
      </p:sp>
      <p:pic>
        <p:nvPicPr>
          <p:cNvPr id="13" name="Afbeelding 12" descr="Voxtron_arches.png"/>
          <p:cNvPicPr>
            <a:picLocks noChangeAspect="1"/>
          </p:cNvPicPr>
          <p:nvPr userDrawn="1"/>
        </p:nvPicPr>
        <p:blipFill>
          <a:blip r:embed="rId2" cstate="print"/>
          <a:stretch>
            <a:fillRect/>
          </a:stretch>
        </p:blipFill>
        <p:spPr>
          <a:xfrm>
            <a:off x="504" y="5589240"/>
            <a:ext cx="12190993" cy="1572638"/>
          </a:xfrm>
          <a:prstGeom prst="rect">
            <a:avLst/>
          </a:prstGeom>
        </p:spPr>
      </p:pic>
      <p:pic>
        <p:nvPicPr>
          <p:cNvPr id="14" name="Picture 13"/>
          <p:cNvPicPr>
            <a:picLocks noChangeAspect="1"/>
          </p:cNvPicPr>
          <p:nvPr userDrawn="1"/>
        </p:nvPicPr>
        <p:blipFill rotWithShape="1">
          <a:blip r:embed="rId3">
            <a:extLst>
              <a:ext uri="{28A0092B-C50C-407E-A947-70E740481C1C}">
                <a14:useLocalDpi xmlns:a14="http://schemas.microsoft.com/office/drawing/2010/main" val="0"/>
              </a:ext>
            </a:extLst>
          </a:blip>
          <a:srcRect t="17829" r="4699" b="13810"/>
          <a:stretch/>
        </p:blipFill>
        <p:spPr>
          <a:xfrm>
            <a:off x="10343226" y="6309320"/>
            <a:ext cx="1657429" cy="432048"/>
          </a:xfrm>
          <a:prstGeom prst="rect">
            <a:avLst/>
          </a:prstGeom>
        </p:spPr>
      </p:pic>
      <p:sp>
        <p:nvSpPr>
          <p:cNvPr id="15" name="Tijdelijke aanduiding voor voettekst 11"/>
          <p:cNvSpPr>
            <a:spLocks noGrp="1"/>
          </p:cNvSpPr>
          <p:nvPr>
            <p:ph type="ftr" sz="quarter" idx="12"/>
          </p:nvPr>
        </p:nvSpPr>
        <p:spPr>
          <a:xfrm>
            <a:off x="1271464" y="6453336"/>
            <a:ext cx="3860800" cy="365125"/>
          </a:xfrm>
        </p:spPr>
        <p:txBody>
          <a:bodyPr/>
          <a:lstStyle/>
          <a:p>
            <a:r>
              <a:rPr lang="en-US" smtClean="0"/>
              <a:t>Voxtron Communication Center 2014</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243" y="357174"/>
            <a:ext cx="10591797" cy="785810"/>
          </a:xfrm>
          <a:prstGeom prst="rect">
            <a:avLst/>
          </a:prstGeom>
        </p:spPr>
        <p:txBody>
          <a:bodyPr vert="horz" lIns="91440" tIns="45720" rIns="91440" bIns="45720" rtlCol="0" anchor="t" anchorCtr="0">
            <a:normAutofit/>
          </a:bodyPr>
          <a:lstStyle/>
          <a:p>
            <a:r>
              <a:rPr lang="nl-NL" dirty="0" smtClean="0"/>
              <a:t>Klik om de stijl te bewerken</a:t>
            </a:r>
            <a:endParaRPr lang="nl-BE" dirty="0"/>
          </a:p>
        </p:txBody>
      </p:sp>
      <p:sp>
        <p:nvSpPr>
          <p:cNvPr id="3" name="Text Placeholder 2"/>
          <p:cNvSpPr>
            <a:spLocks noGrp="1"/>
          </p:cNvSpPr>
          <p:nvPr>
            <p:ph type="body" idx="1"/>
          </p:nvPr>
        </p:nvSpPr>
        <p:spPr>
          <a:xfrm>
            <a:off x="1219243" y="1285860"/>
            <a:ext cx="10591797" cy="5000660"/>
          </a:xfrm>
          <a:prstGeom prst="rect">
            <a:avLst/>
          </a:prstGeom>
        </p:spPr>
        <p:txBody>
          <a:bodyPr vert="horz" wrap="square" lIns="91440" tIns="45720" rIns="91440" bIns="45720" rtlCol="0">
            <a:noAutofit/>
          </a:body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sp>
        <p:nvSpPr>
          <p:cNvPr id="7" name="Date Placeholder 3"/>
          <p:cNvSpPr>
            <a:spLocks noGrp="1"/>
          </p:cNvSpPr>
          <p:nvPr>
            <p:ph type="dt" sz="half" idx="2"/>
          </p:nvPr>
        </p:nvSpPr>
        <p:spPr>
          <a:xfrm>
            <a:off x="1276355" y="6356351"/>
            <a:ext cx="2152627" cy="365125"/>
          </a:xfrm>
          <a:prstGeom prst="rect">
            <a:avLst/>
          </a:prstGeom>
        </p:spPr>
        <p:txBody>
          <a:bodyPr/>
          <a:lstStyle>
            <a:lvl1pPr>
              <a:defRPr sz="1000" b="0">
                <a:solidFill>
                  <a:schemeClr val="accent6"/>
                </a:solidFill>
                <a:latin typeface="Verdana" pitchFamily="34" charset="0"/>
              </a:defRPr>
            </a:lvl1pPr>
          </a:lstStyle>
          <a:p>
            <a:r>
              <a:rPr lang="en-US" smtClean="0"/>
              <a:t>June 2014</a:t>
            </a:r>
            <a:endParaRPr lang="en-US" dirty="0"/>
          </a:p>
        </p:txBody>
      </p:sp>
      <p:sp>
        <p:nvSpPr>
          <p:cNvPr id="8" name="Footer Placeholder 4"/>
          <p:cNvSpPr>
            <a:spLocks noGrp="1"/>
          </p:cNvSpPr>
          <p:nvPr>
            <p:ph type="ftr" sz="quarter" idx="3"/>
          </p:nvPr>
        </p:nvSpPr>
        <p:spPr>
          <a:xfrm>
            <a:off x="3473459" y="6356351"/>
            <a:ext cx="3860800" cy="365125"/>
          </a:xfrm>
          <a:prstGeom prst="rect">
            <a:avLst/>
          </a:prstGeom>
        </p:spPr>
        <p:txBody>
          <a:bodyPr/>
          <a:lstStyle>
            <a:lvl1pPr algn="l">
              <a:defRPr sz="1000" b="1">
                <a:solidFill>
                  <a:schemeClr val="accent6"/>
                </a:solidFill>
                <a:latin typeface="Verdana" pitchFamily="34" charset="0"/>
              </a:defRPr>
            </a:lvl1pPr>
          </a:lstStyle>
          <a:p>
            <a:r>
              <a:rPr lang="en-US" smtClean="0"/>
              <a:t>Voxtron Communication Center 2014</a:t>
            </a:r>
            <a:endParaRPr lang="en-US" dirty="0"/>
          </a:p>
        </p:txBody>
      </p:sp>
      <p:sp>
        <p:nvSpPr>
          <p:cNvPr id="9" name="Slide Number Placeholder 5"/>
          <p:cNvSpPr>
            <a:spLocks noGrp="1"/>
          </p:cNvSpPr>
          <p:nvPr>
            <p:ph type="sldNum" sz="quarter" idx="4"/>
          </p:nvPr>
        </p:nvSpPr>
        <p:spPr>
          <a:xfrm>
            <a:off x="7905763" y="6356351"/>
            <a:ext cx="952507" cy="365125"/>
          </a:xfrm>
          <a:prstGeom prst="rect">
            <a:avLst/>
          </a:prstGeom>
        </p:spPr>
        <p:txBody>
          <a:bodyPr/>
          <a:lstStyle>
            <a:lvl1pPr>
              <a:defRPr lang="en-US" sz="1000" b="0" smtClean="0">
                <a:solidFill>
                  <a:schemeClr val="accent6"/>
                </a:solidFill>
                <a:latin typeface="Verdana" pitchFamily="34" charset="0"/>
              </a:defRPr>
            </a:lvl1pPr>
          </a:lstStyle>
          <a:p>
            <a:fld id="{96E4897C-3A2B-4F5B-BF84-4426C5A5A62E}"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706"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Lst>
  <p:hf sldNum="0" hdr="0"/>
  <p:txStyles>
    <p:titleStyle>
      <a:lvl1pPr algn="l" defTabSz="914400" rtl="0" eaLnBrk="1" latinLnBrk="0" hangingPunct="1">
        <a:spcBef>
          <a:spcPct val="0"/>
        </a:spcBef>
        <a:buNone/>
        <a:defRPr sz="1700" b="1" kern="1200">
          <a:solidFill>
            <a:schemeClr val="accent1"/>
          </a:solidFill>
          <a:latin typeface="Verdana" pitchFamily="34" charset="0"/>
          <a:ea typeface="+mj-ea"/>
          <a:cs typeface="+mj-cs"/>
        </a:defRPr>
      </a:lvl1pPr>
    </p:titleStyle>
    <p:bodyStyle>
      <a:lvl1pPr marL="360000" indent="-360000" algn="l" defTabSz="914400" rtl="0" eaLnBrk="1" latinLnBrk="0" hangingPunct="1">
        <a:spcBef>
          <a:spcPct val="20000"/>
        </a:spcBef>
        <a:buClr>
          <a:schemeClr val="accent3">
            <a:lumMod val="60000"/>
            <a:lumOff val="40000"/>
          </a:schemeClr>
        </a:buClr>
        <a:buFont typeface="Arial" pitchFamily="34" charset="0"/>
        <a:buChar char="•"/>
        <a:defRPr sz="1700" kern="1200">
          <a:solidFill>
            <a:schemeClr val="tx1">
              <a:lumMod val="75000"/>
              <a:lumOff val="25000"/>
            </a:schemeClr>
          </a:solidFill>
          <a:latin typeface="Verdana" pitchFamily="34" charset="0"/>
          <a:ea typeface="+mn-ea"/>
          <a:cs typeface="+mn-cs"/>
        </a:defRPr>
      </a:lvl1pPr>
      <a:lvl2pPr marL="648000" indent="-285750" algn="l" defTabSz="914400" rtl="0" eaLnBrk="1" latinLnBrk="0" hangingPunct="1">
        <a:spcBef>
          <a:spcPct val="20000"/>
        </a:spcBef>
        <a:buClr>
          <a:schemeClr val="accent3">
            <a:lumMod val="60000"/>
            <a:lumOff val="40000"/>
          </a:schemeClr>
        </a:buClr>
        <a:buFont typeface="Arial" pitchFamily="34" charset="0"/>
        <a:buChar char="–"/>
        <a:defRPr sz="1700" kern="1200">
          <a:solidFill>
            <a:schemeClr val="tx1">
              <a:lumMod val="75000"/>
              <a:lumOff val="25000"/>
            </a:schemeClr>
          </a:solidFill>
          <a:latin typeface="Verdana" pitchFamily="34" charset="0"/>
          <a:ea typeface="+mn-ea"/>
          <a:cs typeface="+mn-cs"/>
        </a:defRPr>
      </a:lvl2pPr>
      <a:lvl3pPr marL="900000" indent="-228600" algn="l" defTabSz="914400" rtl="0" eaLnBrk="1" latinLnBrk="0" hangingPunct="1">
        <a:spcBef>
          <a:spcPct val="20000"/>
        </a:spcBef>
        <a:buClr>
          <a:schemeClr val="accent3">
            <a:lumMod val="60000"/>
            <a:lumOff val="40000"/>
          </a:schemeClr>
        </a:buClr>
        <a:buFont typeface="Arial" pitchFamily="34" charset="0"/>
        <a:buChar char="•"/>
        <a:defRPr sz="1700" kern="1200">
          <a:solidFill>
            <a:schemeClr val="tx1">
              <a:lumMod val="75000"/>
              <a:lumOff val="25000"/>
            </a:schemeClr>
          </a:solidFill>
          <a:latin typeface="Verdana" pitchFamily="34" charset="0"/>
          <a:ea typeface="+mn-ea"/>
          <a:cs typeface="+mn-cs"/>
        </a:defRPr>
      </a:lvl3pPr>
      <a:lvl4pPr marL="1152000" indent="-228600" algn="l" defTabSz="914400" rtl="0" eaLnBrk="1" latinLnBrk="0" hangingPunct="1">
        <a:spcBef>
          <a:spcPct val="20000"/>
        </a:spcBef>
        <a:buClr>
          <a:schemeClr val="accent3">
            <a:lumMod val="60000"/>
            <a:lumOff val="40000"/>
          </a:schemeClr>
        </a:buClr>
        <a:buFont typeface="Arial" pitchFamily="34" charset="0"/>
        <a:buChar char="–"/>
        <a:defRPr sz="1700" kern="1200">
          <a:solidFill>
            <a:schemeClr val="tx1">
              <a:lumMod val="75000"/>
              <a:lumOff val="25000"/>
            </a:schemeClr>
          </a:solidFill>
          <a:latin typeface="Verdana" pitchFamily="34" charset="0"/>
          <a:ea typeface="+mn-ea"/>
          <a:cs typeface="+mn-cs"/>
        </a:defRPr>
      </a:lvl4pPr>
      <a:lvl5pPr marL="1440000" indent="-228600" algn="l" defTabSz="914400" rtl="0" eaLnBrk="1" latinLnBrk="0" hangingPunct="1">
        <a:spcBef>
          <a:spcPct val="20000"/>
        </a:spcBef>
        <a:buClr>
          <a:schemeClr val="accent3">
            <a:lumMod val="60000"/>
            <a:lumOff val="40000"/>
          </a:schemeClr>
        </a:buClr>
        <a:buFont typeface="Arial" pitchFamily="34" charset="0"/>
        <a:buChar char="»"/>
        <a:defRPr sz="1700" kern="1200">
          <a:solidFill>
            <a:schemeClr val="tx1">
              <a:lumMod val="75000"/>
              <a:lumOff val="25000"/>
            </a:schemeClr>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emf"/><Relationship Id="rId1" Type="http://schemas.openxmlformats.org/officeDocument/2006/relationships/slideLayout" Target="../slideLayouts/slideLayout5.xml"/><Relationship Id="rId5" Type="http://schemas.openxmlformats.org/officeDocument/2006/relationships/image" Target="../media/image19.emf"/><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www.amazon.com/gp/product/B004WMEQQ6/ref=as_li_ss_tl?ie=UTF8&amp;tag=buildingblocks-20&amp;linkCode=as2&amp;camp=1789&amp;creative=390957&amp;creativeASIN=B004WMEQQ6" TargetMode="Externa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xml"/><Relationship Id="rId6" Type="http://schemas.openxmlformats.org/officeDocument/2006/relationships/image" Target="../media/image28.jpg"/><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hyperlink" Target="http://www.amazon.com/gp/product/B004WMEQQ6/ref=as_li_ss_tl?ie=UTF8&amp;tag=buildingblocks-20&amp;linkCode=as2&amp;camp=1789&amp;creative=390957&amp;creativeASIN=B004WMEQQ6" TargetMode="External"/><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xml"/><Relationship Id="rId5" Type="http://schemas.openxmlformats.org/officeDocument/2006/relationships/image" Target="../media/image40.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png"/><Relationship Id="rId7" Type="http://schemas.openxmlformats.org/officeDocument/2006/relationships/image" Target="../media/image58.jpeg"/><Relationship Id="rId2" Type="http://schemas.openxmlformats.org/officeDocument/2006/relationships/image" Target="../media/image53.png"/><Relationship Id="rId1" Type="http://schemas.openxmlformats.org/officeDocument/2006/relationships/slideLayout" Target="../slideLayouts/slideLayout5.xml"/><Relationship Id="rId6" Type="http://schemas.openxmlformats.org/officeDocument/2006/relationships/image" Target="../media/image57.png"/><Relationship Id="rId5" Type="http://schemas.openxmlformats.org/officeDocument/2006/relationships/image" Target="../media/image56.jpeg"/><Relationship Id="rId10" Type="http://schemas.openxmlformats.org/officeDocument/2006/relationships/image" Target="../media/image61.jpeg"/><Relationship Id="rId4" Type="http://schemas.openxmlformats.org/officeDocument/2006/relationships/image" Target="../media/image55.png"/><Relationship Id="rId9" Type="http://schemas.openxmlformats.org/officeDocument/2006/relationships/image" Target="../media/image60.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3.jpeg"/><Relationship Id="rId7" Type="http://schemas.openxmlformats.org/officeDocument/2006/relationships/image" Target="../media/image74.gif"/><Relationship Id="rId2" Type="http://schemas.openxmlformats.org/officeDocument/2006/relationships/image" Target="../media/image72.png"/><Relationship Id="rId1" Type="http://schemas.openxmlformats.org/officeDocument/2006/relationships/slideLayout" Target="../slideLayouts/slideLayout5.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5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5.xml"/><Relationship Id="rId6" Type="http://schemas.openxmlformats.org/officeDocument/2006/relationships/image" Target="../media/image75.png"/><Relationship Id="rId5" Type="http://schemas.openxmlformats.org/officeDocument/2006/relationships/image" Target="../media/image76.png"/><Relationship Id="rId4" Type="http://schemas.openxmlformats.org/officeDocument/2006/relationships/image" Target="../media/image53.png"/></Relationships>
</file>

<file path=ppt/slides/_rels/slide53.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54.png"/><Relationship Id="rId1" Type="http://schemas.openxmlformats.org/officeDocument/2006/relationships/slideLayout" Target="../slideLayouts/slideLayout5.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jpeg"/></Relationships>
</file>

<file path=ppt/slides/_rels/slide5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wmf"/><Relationship Id="rId7" Type="http://schemas.openxmlformats.org/officeDocument/2006/relationships/image" Target="../media/image87.png"/><Relationship Id="rId2" Type="http://schemas.openxmlformats.org/officeDocument/2006/relationships/image" Target="../media/image82.wmf"/><Relationship Id="rId1" Type="http://schemas.openxmlformats.org/officeDocument/2006/relationships/slideLayout" Target="../slideLayouts/slideLayout5.xml"/><Relationship Id="rId6" Type="http://schemas.openxmlformats.org/officeDocument/2006/relationships/image" Target="../media/image86.png"/><Relationship Id="rId5" Type="http://schemas.openxmlformats.org/officeDocument/2006/relationships/image" Target="../media/image85.wmf"/><Relationship Id="rId4" Type="http://schemas.openxmlformats.org/officeDocument/2006/relationships/image" Target="../media/image84.wmf"/></Relationships>
</file>

<file path=ppt/slides/_rels/slide6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92.jpeg"/><Relationship Id="rId7" Type="http://schemas.openxmlformats.org/officeDocument/2006/relationships/image" Target="../media/image96.png"/><Relationship Id="rId2" Type="http://schemas.openxmlformats.org/officeDocument/2006/relationships/image" Target="../media/image91.gif"/><Relationship Id="rId1" Type="http://schemas.openxmlformats.org/officeDocument/2006/relationships/slideLayout" Target="../slideLayouts/slideLayout5.xml"/><Relationship Id="rId6" Type="http://schemas.openxmlformats.org/officeDocument/2006/relationships/image" Target="../media/image95.png"/><Relationship Id="rId5" Type="http://schemas.openxmlformats.org/officeDocument/2006/relationships/image" Target="../media/image94.jpeg"/><Relationship Id="rId4" Type="http://schemas.openxmlformats.org/officeDocument/2006/relationships/image" Target="../media/image93.jpeg"/></Relationships>
</file>

<file path=ppt/slides/_rels/slide6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eg"/><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2" Type="http://schemas.openxmlformats.org/officeDocument/2006/relationships/hyperlink" Target="mailto:marc.bau@voxtron.com" TargetMode="External"/><Relationship Id="rId1" Type="http://schemas.openxmlformats.org/officeDocument/2006/relationships/slideLayout" Target="../slideLayouts/slideLayout1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p:cNvSpPr>
            <a:spLocks noGrp="1"/>
          </p:cNvSpPr>
          <p:nvPr>
            <p:ph type="ctrTitle"/>
          </p:nvPr>
        </p:nvSpPr>
        <p:spPr/>
        <p:txBody>
          <a:bodyPr/>
          <a:lstStyle/>
          <a:p>
            <a:r>
              <a:rPr lang="nl-BE" dirty="0" smtClean="0"/>
              <a:t>Voxtron Communication Center 2014</a:t>
            </a:r>
            <a:endParaRPr lang="nl-BE" dirty="0"/>
          </a:p>
        </p:txBody>
      </p:sp>
      <p:sp>
        <p:nvSpPr>
          <p:cNvPr id="21" name="Subtitle 20"/>
          <p:cNvSpPr>
            <a:spLocks noGrp="1"/>
          </p:cNvSpPr>
          <p:nvPr>
            <p:ph type="subTitle" idx="1"/>
          </p:nvPr>
        </p:nvSpPr>
        <p:spPr>
          <a:xfrm>
            <a:off x="5048243" y="5555142"/>
            <a:ext cx="6096043" cy="538154"/>
          </a:xfrm>
        </p:spPr>
        <p:txBody>
          <a:bodyPr/>
          <a:lstStyle/>
          <a:p>
            <a:r>
              <a:rPr lang="en-US" sz="1100" dirty="0" smtClean="0"/>
              <a:t>Marc Bau</a:t>
            </a:r>
          </a:p>
          <a:p>
            <a:r>
              <a:rPr lang="en-US" b="1" dirty="0" smtClean="0"/>
              <a:t>Voxtron – May 2014</a:t>
            </a:r>
            <a:endParaRPr lang="en-US" b="1" dirty="0"/>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3071665" cy="6858000"/>
          </a:xfrm>
          <a:solidFill>
            <a:schemeClr val="bg2">
              <a:alpha val="58000"/>
            </a:schemeClr>
          </a:solidFill>
        </p:spPr>
        <p:txBody>
          <a:bodyPr>
            <a:normAutofit/>
          </a:bodyPr>
          <a:lstStyle/>
          <a:p>
            <a:r>
              <a:rPr lang="en-US" sz="2300" b="0" dirty="0" smtClean="0"/>
              <a:t>Better management</a:t>
            </a:r>
            <a:r>
              <a:rPr lang="en-US" sz="2400" b="0" dirty="0" smtClean="0"/>
              <a:t/>
            </a:r>
            <a:br>
              <a:rPr lang="en-US" sz="2400" b="0" dirty="0" smtClean="0"/>
            </a:br>
            <a:r>
              <a:rPr lang="en-US" sz="2400" b="0" dirty="0" smtClean="0"/>
              <a:t/>
            </a:r>
            <a:br>
              <a:rPr lang="en-US" sz="2400" b="0" dirty="0" smtClean="0"/>
            </a:br>
            <a:r>
              <a:rPr lang="en-US" sz="2300" b="0" i="1" dirty="0" smtClean="0"/>
              <a:t>“All tools to measure your activities and to turn them into very useful statistics</a:t>
            </a:r>
            <a:endParaRPr lang="en-US" sz="2300" b="0" i="1" dirty="0"/>
          </a:p>
        </p:txBody>
      </p:sp>
      <p:pic>
        <p:nvPicPr>
          <p:cNvPr id="5" name="Picture 4"/>
          <p:cNvPicPr>
            <a:picLocks noChangeAspect="1"/>
          </p:cNvPicPr>
          <p:nvPr/>
        </p:nvPicPr>
        <p:blipFill rotWithShape="1">
          <a:blip r:embed="rId2"/>
          <a:srcRect r="2097"/>
          <a:stretch/>
        </p:blipFill>
        <p:spPr>
          <a:xfrm>
            <a:off x="7824192" y="3645024"/>
            <a:ext cx="3573550" cy="2376264"/>
          </a:xfrm>
          <a:prstGeom prst="rect">
            <a:avLst/>
          </a:prstGeom>
        </p:spPr>
      </p:pic>
      <p:sp>
        <p:nvSpPr>
          <p:cNvPr id="11" name="Rectangle 10"/>
          <p:cNvSpPr/>
          <p:nvPr/>
        </p:nvSpPr>
        <p:spPr>
          <a:xfrm>
            <a:off x="3287688" y="188641"/>
            <a:ext cx="1636545" cy="14401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200" b="1" dirty="0" smtClean="0"/>
              <a:t>Quality monitoring</a:t>
            </a:r>
          </a:p>
          <a:p>
            <a:pPr algn="ctr"/>
            <a:r>
              <a:rPr lang="en-US" sz="1200" dirty="0" smtClean="0"/>
              <a:t>Call recording</a:t>
            </a:r>
          </a:p>
          <a:p>
            <a:pPr algn="ctr"/>
            <a:r>
              <a:rPr lang="en-US" sz="1200" dirty="0" smtClean="0"/>
              <a:t>Whispering</a:t>
            </a:r>
          </a:p>
          <a:p>
            <a:pPr algn="ctr"/>
            <a:r>
              <a:rPr lang="en-US" sz="1200" dirty="0" smtClean="0"/>
              <a:t>Listening</a:t>
            </a:r>
          </a:p>
          <a:p>
            <a:pPr algn="ctr"/>
            <a:r>
              <a:rPr lang="en-US" sz="1200" dirty="0" smtClean="0"/>
              <a:t>Coaching</a:t>
            </a:r>
          </a:p>
          <a:p>
            <a:pPr algn="ctr"/>
            <a:endParaRPr lang="en-US" sz="1200" dirty="0"/>
          </a:p>
        </p:txBody>
      </p:sp>
      <p:sp>
        <p:nvSpPr>
          <p:cNvPr id="13" name="Rectangle 12"/>
          <p:cNvSpPr/>
          <p:nvPr/>
        </p:nvSpPr>
        <p:spPr>
          <a:xfrm>
            <a:off x="3300636" y="1700808"/>
            <a:ext cx="1636545" cy="1440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200" b="1" dirty="0" smtClean="0"/>
              <a:t>Survey</a:t>
            </a:r>
          </a:p>
          <a:p>
            <a:pPr algn="ctr"/>
            <a:endParaRPr lang="en-US" sz="1200" dirty="0"/>
          </a:p>
        </p:txBody>
      </p:sp>
      <p:sp>
        <p:nvSpPr>
          <p:cNvPr id="14" name="TextBox 13"/>
          <p:cNvSpPr txBox="1"/>
          <p:nvPr/>
        </p:nvSpPr>
        <p:spPr>
          <a:xfrm>
            <a:off x="5159896" y="188640"/>
            <a:ext cx="6827812" cy="498598"/>
          </a:xfrm>
          <a:prstGeom prst="rect">
            <a:avLst/>
          </a:prstGeom>
          <a:noFill/>
        </p:spPr>
        <p:txBody>
          <a:bodyPr wrap="square" rtlCol="0">
            <a:spAutoFit/>
          </a:bodyPr>
          <a:lstStyle/>
          <a:p>
            <a:pPr marL="360000" indent="-360000">
              <a:spcBef>
                <a:spcPct val="20000"/>
              </a:spcBef>
              <a:buClr>
                <a:schemeClr val="accent3">
                  <a:lumMod val="60000"/>
                  <a:lumOff val="40000"/>
                </a:schemeClr>
              </a:buClr>
              <a:buFont typeface="Arial" pitchFamily="34" charset="0"/>
              <a:buChar char="•"/>
            </a:pPr>
            <a:r>
              <a:rPr lang="en-US" sz="1200" dirty="0" smtClean="0">
                <a:solidFill>
                  <a:schemeClr val="tx1">
                    <a:lumMod val="75000"/>
                    <a:lumOff val="25000"/>
                  </a:schemeClr>
                </a:solidFill>
                <a:latin typeface="Verdana" pitchFamily="34" charset="0"/>
              </a:rPr>
              <a:t>Gives your supervisors the tools to assist, coach and support their agents.</a:t>
            </a:r>
          </a:p>
          <a:p>
            <a:pPr marL="360000" indent="-360000">
              <a:spcBef>
                <a:spcPct val="20000"/>
              </a:spcBef>
              <a:buClr>
                <a:schemeClr val="accent3">
                  <a:lumMod val="60000"/>
                  <a:lumOff val="40000"/>
                </a:schemeClr>
              </a:buClr>
              <a:buFont typeface="Arial" pitchFamily="34" charset="0"/>
              <a:buChar char="•"/>
            </a:pPr>
            <a:r>
              <a:rPr lang="en-US" sz="1200" dirty="0" smtClean="0">
                <a:solidFill>
                  <a:schemeClr val="tx1">
                    <a:lumMod val="75000"/>
                    <a:lumOff val="25000"/>
                  </a:schemeClr>
                </a:solidFill>
                <a:latin typeface="Verdana" pitchFamily="34" charset="0"/>
              </a:rPr>
              <a:t>In case of issues, the agent can activate recording.</a:t>
            </a:r>
            <a:endParaRPr lang="en-US" sz="1200" dirty="0">
              <a:solidFill>
                <a:schemeClr val="tx1">
                  <a:lumMod val="75000"/>
                  <a:lumOff val="25000"/>
                </a:schemeClr>
              </a:solidFill>
              <a:latin typeface="Verdana" pitchFamily="34" charset="0"/>
            </a:endParaRPr>
          </a:p>
        </p:txBody>
      </p:sp>
      <p:sp>
        <p:nvSpPr>
          <p:cNvPr id="15" name="TextBox 14"/>
          <p:cNvSpPr txBox="1"/>
          <p:nvPr/>
        </p:nvSpPr>
        <p:spPr>
          <a:xfrm>
            <a:off x="5191472" y="1719159"/>
            <a:ext cx="6827812" cy="498598"/>
          </a:xfrm>
          <a:prstGeom prst="rect">
            <a:avLst/>
          </a:prstGeom>
          <a:noFill/>
        </p:spPr>
        <p:txBody>
          <a:bodyPr wrap="square" rtlCol="0">
            <a:spAutoFit/>
          </a:bodyPr>
          <a:lstStyle/>
          <a:p>
            <a:pPr marL="360000" indent="-360000">
              <a:spcBef>
                <a:spcPct val="20000"/>
              </a:spcBef>
              <a:buClr>
                <a:schemeClr val="accent3">
                  <a:lumMod val="60000"/>
                  <a:lumOff val="40000"/>
                </a:schemeClr>
              </a:buClr>
              <a:buFont typeface="Arial" pitchFamily="34" charset="0"/>
              <a:buChar char="•"/>
            </a:pPr>
            <a:r>
              <a:rPr lang="en-US" sz="1200" dirty="0" smtClean="0">
                <a:solidFill>
                  <a:schemeClr val="tx1">
                    <a:lumMod val="75000"/>
                    <a:lumOff val="25000"/>
                  </a:schemeClr>
                </a:solidFill>
                <a:latin typeface="Verdana" pitchFamily="34" charset="0"/>
              </a:rPr>
              <a:t>Start a survey after a service request by phone or by email.</a:t>
            </a:r>
          </a:p>
          <a:p>
            <a:pPr marL="360000" indent="-360000">
              <a:spcBef>
                <a:spcPct val="20000"/>
              </a:spcBef>
              <a:buClr>
                <a:schemeClr val="accent3">
                  <a:lumMod val="60000"/>
                  <a:lumOff val="40000"/>
                </a:schemeClr>
              </a:buClr>
              <a:buFont typeface="Arial" pitchFamily="34" charset="0"/>
              <a:buChar char="•"/>
            </a:pPr>
            <a:r>
              <a:rPr lang="en-US" sz="1200" dirty="0" smtClean="0">
                <a:solidFill>
                  <a:schemeClr val="tx1">
                    <a:lumMod val="75000"/>
                    <a:lumOff val="25000"/>
                  </a:schemeClr>
                </a:solidFill>
                <a:latin typeface="Verdana" pitchFamily="34" charset="0"/>
              </a:rPr>
              <a:t>Export the results to excel</a:t>
            </a:r>
            <a:endParaRPr lang="en-US" sz="1200" dirty="0">
              <a:solidFill>
                <a:schemeClr val="tx1">
                  <a:lumMod val="75000"/>
                  <a:lumOff val="25000"/>
                </a:schemeClr>
              </a:solidFill>
              <a:latin typeface="Verdana" pitchFamily="34" charset="0"/>
            </a:endParaRPr>
          </a:p>
        </p:txBody>
      </p:sp>
      <p:sp>
        <p:nvSpPr>
          <p:cNvPr id="16" name="Rectangle 15"/>
          <p:cNvSpPr/>
          <p:nvPr/>
        </p:nvSpPr>
        <p:spPr>
          <a:xfrm>
            <a:off x="3300636" y="4725142"/>
            <a:ext cx="1636545" cy="144016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200" b="1" dirty="0" smtClean="0"/>
              <a:t>Active Directory</a:t>
            </a:r>
          </a:p>
          <a:p>
            <a:pPr algn="ctr"/>
            <a:endParaRPr lang="en-US" sz="1200" dirty="0"/>
          </a:p>
        </p:txBody>
      </p:sp>
      <p:sp>
        <p:nvSpPr>
          <p:cNvPr id="18" name="Rectangle 17"/>
          <p:cNvSpPr/>
          <p:nvPr/>
        </p:nvSpPr>
        <p:spPr>
          <a:xfrm>
            <a:off x="3300636" y="3212975"/>
            <a:ext cx="1636545" cy="1440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200" b="1" dirty="0" err="1" smtClean="0"/>
              <a:t>Webcenter</a:t>
            </a:r>
            <a:endParaRPr lang="en-US" sz="1200" b="1" dirty="0" smtClean="0"/>
          </a:p>
          <a:p>
            <a:pPr algn="ctr"/>
            <a:endParaRPr lang="en-US" sz="1200" dirty="0" smtClean="0"/>
          </a:p>
          <a:p>
            <a:pPr algn="ctr"/>
            <a:endParaRPr lang="en-US" sz="1200" dirty="0"/>
          </a:p>
        </p:txBody>
      </p:sp>
      <p:sp>
        <p:nvSpPr>
          <p:cNvPr id="7" name="Rectangle 6"/>
          <p:cNvSpPr/>
          <p:nvPr/>
        </p:nvSpPr>
        <p:spPr>
          <a:xfrm>
            <a:off x="5191473" y="3246121"/>
            <a:ext cx="6665168" cy="461665"/>
          </a:xfrm>
          <a:prstGeom prst="rect">
            <a:avLst/>
          </a:prstGeom>
        </p:spPr>
        <p:txBody>
          <a:bodyPr wrap="square">
            <a:spAutoFit/>
          </a:bodyPr>
          <a:lstStyle/>
          <a:p>
            <a:pPr marL="171450" indent="-171450">
              <a:buFont typeface="Arial" panose="020B0604020202020204" pitchFamily="34" charset="0"/>
              <a:buChar char="•"/>
            </a:pPr>
            <a:r>
              <a:rPr lang="en-US" sz="1200" dirty="0" smtClean="0">
                <a:solidFill>
                  <a:schemeClr val="tx1">
                    <a:lumMod val="75000"/>
                    <a:lumOff val="25000"/>
                  </a:schemeClr>
                </a:solidFill>
                <a:latin typeface="Verdana" pitchFamily="34" charset="0"/>
              </a:rPr>
              <a:t>Centralized management portal for user management, routing strategy, time management</a:t>
            </a:r>
            <a:endParaRPr lang="en-US" sz="1200" dirty="0">
              <a:solidFill>
                <a:schemeClr val="tx1">
                  <a:lumMod val="75000"/>
                  <a:lumOff val="25000"/>
                </a:schemeClr>
              </a:solidFill>
              <a:latin typeface="Verdana" pitchFamily="34" charset="0"/>
            </a:endParaRPr>
          </a:p>
        </p:txBody>
      </p:sp>
    </p:spTree>
    <p:extLst>
      <p:ext uri="{BB962C8B-B14F-4D97-AF65-F5344CB8AC3E}">
        <p14:creationId xmlns:p14="http://schemas.microsoft.com/office/powerpoint/2010/main" val="2658348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randombar(horizontal)">
                                      <p:cBhvr>
                                        <p:cTn id="26" dur="500"/>
                                        <p:tgtEl>
                                          <p:spTgt spid="16"/>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randombar(horizontal)">
                                      <p:cBhvr>
                                        <p:cTn id="29" dur="500"/>
                                        <p:tgtEl>
                                          <p:spTgt spid="18"/>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randombar(horizont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3" grpId="0" animBg="1"/>
      <p:bldP spid="14" grpId="0"/>
      <p:bldP spid="15" grpId="0"/>
      <p:bldP spid="16" grpId="0" animBg="1"/>
      <p:bldP spid="18"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3071665" cy="6858000"/>
          </a:xfrm>
          <a:solidFill>
            <a:schemeClr val="bg2">
              <a:alpha val="58000"/>
            </a:schemeClr>
          </a:solidFill>
        </p:spPr>
        <p:txBody>
          <a:bodyPr>
            <a:normAutofit/>
          </a:bodyPr>
          <a:lstStyle/>
          <a:p>
            <a:r>
              <a:rPr lang="en-US" sz="2300" b="0" dirty="0" smtClean="0"/>
              <a:t>Better measurement</a:t>
            </a:r>
            <a:r>
              <a:rPr lang="en-US" sz="2400" b="0" dirty="0" smtClean="0"/>
              <a:t/>
            </a:r>
            <a:br>
              <a:rPr lang="en-US" sz="2400" b="0" dirty="0" smtClean="0"/>
            </a:br>
            <a:r>
              <a:rPr lang="en-US" sz="2400" b="0" dirty="0" smtClean="0"/>
              <a:t/>
            </a:r>
            <a:br>
              <a:rPr lang="en-US" sz="2400" b="0" dirty="0" smtClean="0"/>
            </a:br>
            <a:r>
              <a:rPr lang="en-US" sz="2400" b="0" dirty="0" smtClean="0"/>
              <a:t>“</a:t>
            </a:r>
            <a:r>
              <a:rPr lang="en-US" sz="2300" b="0" i="1" dirty="0" smtClean="0"/>
              <a:t>All tools to measure your activities and to turn them into very useful statistics</a:t>
            </a:r>
            <a:endParaRPr lang="en-US" sz="2300" b="0" i="1"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95700" y="1916831"/>
            <a:ext cx="4212468" cy="2925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3"/>
          <a:stretch>
            <a:fillRect/>
          </a:stretch>
        </p:blipFill>
        <p:spPr>
          <a:xfrm>
            <a:off x="7752184" y="1916831"/>
            <a:ext cx="3910057" cy="1310230"/>
          </a:xfrm>
          <a:prstGeom prst="rect">
            <a:avLst/>
          </a:prstGeom>
        </p:spPr>
      </p:pic>
      <p:sp>
        <p:nvSpPr>
          <p:cNvPr id="11" name="Rectangle 10"/>
          <p:cNvSpPr/>
          <p:nvPr/>
        </p:nvSpPr>
        <p:spPr>
          <a:xfrm>
            <a:off x="3287688" y="188641"/>
            <a:ext cx="1636545" cy="1440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200" b="1" dirty="0" smtClean="0"/>
              <a:t>Historical </a:t>
            </a:r>
          </a:p>
          <a:p>
            <a:pPr algn="ctr"/>
            <a:r>
              <a:rPr lang="en-US" sz="1200" b="1" dirty="0" smtClean="0"/>
              <a:t>&amp;</a:t>
            </a:r>
          </a:p>
          <a:p>
            <a:pPr algn="ctr"/>
            <a:r>
              <a:rPr lang="en-US" sz="1200" b="1" dirty="0" smtClean="0"/>
              <a:t>Real-Time</a:t>
            </a:r>
          </a:p>
          <a:p>
            <a:pPr algn="ctr"/>
            <a:r>
              <a:rPr lang="en-US" sz="1200" b="1" dirty="0" smtClean="0"/>
              <a:t>reporting</a:t>
            </a:r>
            <a:endParaRPr lang="en-US" sz="1200" dirty="0" smtClean="0"/>
          </a:p>
          <a:p>
            <a:pPr algn="ctr"/>
            <a:endParaRPr lang="en-US" sz="1200" dirty="0"/>
          </a:p>
        </p:txBody>
      </p:sp>
      <p:sp>
        <p:nvSpPr>
          <p:cNvPr id="14" name="TextBox 13"/>
          <p:cNvSpPr txBox="1"/>
          <p:nvPr/>
        </p:nvSpPr>
        <p:spPr>
          <a:xfrm>
            <a:off x="5159896" y="188640"/>
            <a:ext cx="6827812" cy="1384995"/>
          </a:xfrm>
          <a:prstGeom prst="rect">
            <a:avLst/>
          </a:prstGeom>
          <a:noFill/>
        </p:spPr>
        <p:txBody>
          <a:bodyPr wrap="square" rtlCol="0">
            <a:spAutoFit/>
          </a:bodyPr>
          <a:lstStyle/>
          <a:p>
            <a:pPr marL="171450" indent="-171450">
              <a:buFont typeface="Arial" panose="020B0604020202020204" pitchFamily="34" charset="0"/>
              <a:buChar char="•"/>
            </a:pPr>
            <a:r>
              <a:rPr lang="en-US" sz="1200" dirty="0" smtClean="0">
                <a:solidFill>
                  <a:schemeClr val="tx1">
                    <a:lumMod val="75000"/>
                    <a:lumOff val="25000"/>
                  </a:schemeClr>
                </a:solidFill>
                <a:latin typeface="Verdana" pitchFamily="34" charset="0"/>
              </a:rPr>
              <a:t>Follow-up your customer service peak moments</a:t>
            </a:r>
          </a:p>
          <a:p>
            <a:pPr marL="171450" indent="-171450">
              <a:buFont typeface="Arial" panose="020B0604020202020204" pitchFamily="34" charset="0"/>
              <a:buChar char="•"/>
            </a:pPr>
            <a:r>
              <a:rPr lang="en-US" sz="1200" dirty="0" smtClean="0">
                <a:solidFill>
                  <a:schemeClr val="tx1">
                    <a:lumMod val="75000"/>
                    <a:lumOff val="25000"/>
                  </a:schemeClr>
                </a:solidFill>
                <a:latin typeface="Verdana" pitchFamily="34" charset="0"/>
              </a:rPr>
              <a:t>Follow-up the average waiting times, unavailability periods, number of contacts per user/team/queue</a:t>
            </a:r>
          </a:p>
          <a:p>
            <a:pPr marL="171450" indent="-171450">
              <a:buFont typeface="Arial" panose="020B0604020202020204" pitchFamily="34" charset="0"/>
              <a:buChar char="•"/>
            </a:pPr>
            <a:r>
              <a:rPr lang="en-US" sz="1200" dirty="0" smtClean="0">
                <a:solidFill>
                  <a:schemeClr val="tx1">
                    <a:lumMod val="75000"/>
                    <a:lumOff val="25000"/>
                  </a:schemeClr>
                </a:solidFill>
                <a:latin typeface="Verdana" pitchFamily="34" charset="0"/>
              </a:rPr>
              <a:t>Follow-up the time spent to handle the customer contacts user/team/queue</a:t>
            </a:r>
          </a:p>
          <a:p>
            <a:pPr marL="171450" indent="-171450">
              <a:buFont typeface="Arial" panose="020B0604020202020204" pitchFamily="34" charset="0"/>
              <a:buChar char="•"/>
            </a:pPr>
            <a:r>
              <a:rPr lang="en-US" sz="1200" dirty="0" smtClean="0">
                <a:solidFill>
                  <a:schemeClr val="tx1">
                    <a:lumMod val="75000"/>
                    <a:lumOff val="25000"/>
                  </a:schemeClr>
                </a:solidFill>
                <a:latin typeface="Verdana" pitchFamily="34" charset="0"/>
              </a:rPr>
              <a:t>Create general and personal dashboards</a:t>
            </a:r>
            <a:br>
              <a:rPr lang="en-US" sz="1200" dirty="0" smtClean="0">
                <a:solidFill>
                  <a:schemeClr val="tx1">
                    <a:lumMod val="75000"/>
                    <a:lumOff val="25000"/>
                  </a:schemeClr>
                </a:solidFill>
                <a:latin typeface="Verdana" pitchFamily="34" charset="0"/>
              </a:rPr>
            </a:br>
            <a:r>
              <a:rPr lang="en-US" sz="1200" dirty="0" smtClean="0">
                <a:solidFill>
                  <a:schemeClr val="tx1">
                    <a:lumMod val="75000"/>
                    <a:lumOff val="25000"/>
                  </a:schemeClr>
                </a:solidFill>
                <a:latin typeface="Verdana" pitchFamily="34" charset="0"/>
              </a:rPr>
              <a:t>(ex: every user has insight on his personal KPI’s)</a:t>
            </a:r>
          </a:p>
          <a:p>
            <a:pPr marL="171450" indent="-171450">
              <a:buFont typeface="Arial" panose="020B0604020202020204" pitchFamily="34" charset="0"/>
              <a:buChar char="•"/>
            </a:pPr>
            <a:r>
              <a:rPr lang="en-US" sz="1200" dirty="0" smtClean="0">
                <a:solidFill>
                  <a:schemeClr val="tx1">
                    <a:lumMod val="75000"/>
                    <a:lumOff val="25000"/>
                  </a:schemeClr>
                </a:solidFill>
                <a:latin typeface="Verdana" pitchFamily="34" charset="0"/>
              </a:rPr>
              <a:t>Provide tools visualize specific values on as wallboard on a large screen</a:t>
            </a:r>
            <a:endParaRPr lang="en-US" sz="1200" dirty="0">
              <a:solidFill>
                <a:schemeClr val="tx1">
                  <a:lumMod val="75000"/>
                  <a:lumOff val="25000"/>
                </a:schemeClr>
              </a:solidFill>
              <a:latin typeface="Verdana" pitchFamily="34" charset="0"/>
            </a:endParaRPr>
          </a:p>
        </p:txBody>
      </p:sp>
    </p:spTree>
    <p:extLst>
      <p:ext uri="{BB962C8B-B14F-4D97-AF65-F5344CB8AC3E}">
        <p14:creationId xmlns:p14="http://schemas.microsoft.com/office/powerpoint/2010/main" val="21239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par>
                                <p:cTn id="18" presetID="14" presetClass="entr" presetSubtype="1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3071665" cy="6858000"/>
          </a:xfrm>
          <a:solidFill>
            <a:schemeClr val="bg2">
              <a:alpha val="58000"/>
            </a:schemeClr>
          </a:solidFill>
        </p:spPr>
        <p:txBody>
          <a:bodyPr>
            <a:normAutofit/>
          </a:bodyPr>
          <a:lstStyle/>
          <a:p>
            <a:r>
              <a:rPr lang="en-US" sz="2300" b="0" dirty="0" smtClean="0"/>
              <a:t>Lower costs</a:t>
            </a:r>
            <a:br>
              <a:rPr lang="en-US" sz="2300" b="0" dirty="0" smtClean="0"/>
            </a:br>
            <a:r>
              <a:rPr lang="en-US" sz="2300" b="0" dirty="0" smtClean="0"/>
              <a:t/>
            </a:r>
            <a:br>
              <a:rPr lang="en-US" sz="2300" b="0" dirty="0" smtClean="0"/>
            </a:br>
            <a:r>
              <a:rPr lang="en-US" sz="2300" b="0" dirty="0" smtClean="0"/>
              <a:t>“</a:t>
            </a:r>
            <a:r>
              <a:rPr lang="en-US" sz="2300" b="0" i="1" dirty="0" smtClean="0"/>
              <a:t>Maximum ROI</a:t>
            </a:r>
            <a:endParaRPr lang="en-US" sz="2300" b="0" i="1" dirty="0"/>
          </a:p>
        </p:txBody>
      </p:sp>
      <p:sp>
        <p:nvSpPr>
          <p:cNvPr id="12" name="Content Placeholder 2"/>
          <p:cNvSpPr txBox="1">
            <a:spLocks/>
          </p:cNvSpPr>
          <p:nvPr/>
        </p:nvSpPr>
        <p:spPr>
          <a:xfrm>
            <a:off x="3143672" y="188640"/>
            <a:ext cx="8856984" cy="5688632"/>
          </a:xfrm>
          <a:prstGeom prst="rect">
            <a:avLst/>
          </a:prstGeom>
        </p:spPr>
        <p:txBody>
          <a:bodyPr vert="horz" wrap="square" lIns="91440" tIns="45720" rIns="91440" bIns="45720" rtlCol="0">
            <a:noAutofit/>
          </a:bodyPr>
          <a:lstStyle>
            <a:lvl1pPr marL="360000" indent="-360000" algn="l" defTabSz="914400" rtl="0" eaLnBrk="1" latinLnBrk="0" hangingPunct="1">
              <a:spcBef>
                <a:spcPct val="20000"/>
              </a:spcBef>
              <a:buClr>
                <a:schemeClr val="accent3">
                  <a:lumMod val="60000"/>
                  <a:lumOff val="40000"/>
                </a:schemeClr>
              </a:buClr>
              <a:buFont typeface="Arial" pitchFamily="34" charset="0"/>
              <a:buChar char="•"/>
              <a:tabLst/>
              <a:defRPr sz="1700" kern="1200">
                <a:solidFill>
                  <a:schemeClr val="tx1">
                    <a:lumMod val="75000"/>
                    <a:lumOff val="25000"/>
                  </a:schemeClr>
                </a:solidFill>
                <a:latin typeface="Verdana" pitchFamily="34" charset="0"/>
                <a:ea typeface="+mn-ea"/>
                <a:cs typeface="+mn-cs"/>
              </a:defRPr>
            </a:lvl1pPr>
            <a:lvl2pPr marL="648000" indent="-288000" algn="l" defTabSz="914400" rtl="0" eaLnBrk="1" latinLnBrk="0" hangingPunct="1">
              <a:spcBef>
                <a:spcPct val="20000"/>
              </a:spcBef>
              <a:buClr>
                <a:schemeClr val="accent3">
                  <a:lumMod val="60000"/>
                  <a:lumOff val="40000"/>
                </a:schemeClr>
              </a:buClr>
              <a:buFont typeface="Arial" pitchFamily="34" charset="0"/>
              <a:buChar char="–"/>
              <a:defRPr sz="1700" kern="1200">
                <a:solidFill>
                  <a:schemeClr val="tx1">
                    <a:lumMod val="75000"/>
                    <a:lumOff val="25000"/>
                  </a:schemeClr>
                </a:solidFill>
                <a:latin typeface="Verdana" pitchFamily="34" charset="0"/>
                <a:ea typeface="+mn-ea"/>
                <a:cs typeface="+mn-cs"/>
              </a:defRPr>
            </a:lvl2pPr>
            <a:lvl3pPr marL="900000" indent="-228600" algn="l" defTabSz="914400" rtl="0" eaLnBrk="1" latinLnBrk="0" hangingPunct="1">
              <a:spcBef>
                <a:spcPct val="20000"/>
              </a:spcBef>
              <a:buClr>
                <a:schemeClr val="accent3">
                  <a:lumMod val="60000"/>
                  <a:lumOff val="40000"/>
                </a:schemeClr>
              </a:buClr>
              <a:buFont typeface="Arial" pitchFamily="34" charset="0"/>
              <a:buChar char="•"/>
              <a:defRPr sz="1700" kern="1200">
                <a:solidFill>
                  <a:schemeClr val="tx1">
                    <a:lumMod val="75000"/>
                    <a:lumOff val="25000"/>
                  </a:schemeClr>
                </a:solidFill>
                <a:latin typeface="Verdana" pitchFamily="34" charset="0"/>
                <a:ea typeface="+mn-ea"/>
                <a:cs typeface="+mn-cs"/>
              </a:defRPr>
            </a:lvl3pPr>
            <a:lvl4pPr marL="1152000" indent="-228600" algn="l" defTabSz="914400" rtl="0" eaLnBrk="1" latinLnBrk="0" hangingPunct="1">
              <a:spcBef>
                <a:spcPct val="20000"/>
              </a:spcBef>
              <a:buClr>
                <a:schemeClr val="accent3">
                  <a:lumMod val="60000"/>
                  <a:lumOff val="40000"/>
                </a:schemeClr>
              </a:buClr>
              <a:buFont typeface="Arial" pitchFamily="34" charset="0"/>
              <a:buChar char="–"/>
              <a:defRPr sz="1700" kern="1200">
                <a:solidFill>
                  <a:schemeClr val="tx1">
                    <a:lumMod val="75000"/>
                    <a:lumOff val="25000"/>
                  </a:schemeClr>
                </a:solidFill>
                <a:latin typeface="Verdana" pitchFamily="34" charset="0"/>
                <a:ea typeface="+mn-ea"/>
                <a:cs typeface="+mn-cs"/>
              </a:defRPr>
            </a:lvl4pPr>
            <a:lvl5pPr marL="1440000" indent="-228600" algn="l" defTabSz="914400" rtl="0" eaLnBrk="1" latinLnBrk="0" hangingPunct="1">
              <a:spcBef>
                <a:spcPct val="20000"/>
              </a:spcBef>
              <a:buClr>
                <a:schemeClr val="accent3">
                  <a:lumMod val="60000"/>
                  <a:lumOff val="40000"/>
                </a:schemeClr>
              </a:buClr>
              <a:buFont typeface="Arial" pitchFamily="34" charset="0"/>
              <a:buChar char="»"/>
              <a:defRPr sz="1700" kern="1200">
                <a:solidFill>
                  <a:schemeClr val="tx1">
                    <a:lumMod val="75000"/>
                    <a:lumOff val="25000"/>
                  </a:schemeClr>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1800"/>
              </a:spcBef>
              <a:spcAft>
                <a:spcPts val="1800"/>
              </a:spcAft>
            </a:pPr>
            <a:r>
              <a:rPr lang="en-US" sz="1600" dirty="0" smtClean="0">
                <a:solidFill>
                  <a:srgbClr val="272324"/>
                </a:solidFill>
              </a:rPr>
              <a:t>The </a:t>
            </a:r>
            <a:r>
              <a:rPr lang="en-US" sz="1600" dirty="0">
                <a:solidFill>
                  <a:srgbClr val="272324"/>
                </a:solidFill>
              </a:rPr>
              <a:t>solution that </a:t>
            </a:r>
            <a:r>
              <a:rPr lang="en-US" sz="1600" b="1" dirty="0">
                <a:solidFill>
                  <a:srgbClr val="272324"/>
                </a:solidFill>
              </a:rPr>
              <a:t>covers your current needs</a:t>
            </a:r>
            <a:r>
              <a:rPr lang="en-US" sz="1600" dirty="0">
                <a:solidFill>
                  <a:srgbClr val="272324"/>
                </a:solidFill>
              </a:rPr>
              <a:t>; easy to </a:t>
            </a:r>
            <a:r>
              <a:rPr lang="en-US" sz="1600" b="1" dirty="0">
                <a:solidFill>
                  <a:srgbClr val="272324"/>
                </a:solidFill>
              </a:rPr>
              <a:t>extend in future</a:t>
            </a:r>
          </a:p>
          <a:p>
            <a:pPr>
              <a:spcBef>
                <a:spcPts val="0"/>
              </a:spcBef>
              <a:spcAft>
                <a:spcPts val="1800"/>
              </a:spcAft>
            </a:pPr>
            <a:r>
              <a:rPr lang="en-US" sz="1600" dirty="0" smtClean="0">
                <a:solidFill>
                  <a:srgbClr val="272324"/>
                </a:solidFill>
              </a:rPr>
              <a:t>Very </a:t>
            </a:r>
            <a:r>
              <a:rPr lang="en-US" sz="1600" b="1" dirty="0">
                <a:solidFill>
                  <a:srgbClr val="272324"/>
                </a:solidFill>
              </a:rPr>
              <a:t>user friendly and fast to learn</a:t>
            </a:r>
          </a:p>
          <a:p>
            <a:pPr>
              <a:spcBef>
                <a:spcPts val="0"/>
              </a:spcBef>
              <a:spcAft>
                <a:spcPts val="1800"/>
              </a:spcAft>
            </a:pPr>
            <a:r>
              <a:rPr lang="en-US" sz="1600" b="1" dirty="0" smtClean="0">
                <a:solidFill>
                  <a:srgbClr val="272324"/>
                </a:solidFill>
              </a:rPr>
              <a:t>Less</a:t>
            </a:r>
            <a:r>
              <a:rPr lang="en-US" sz="1600" dirty="0" smtClean="0">
                <a:solidFill>
                  <a:srgbClr val="272324"/>
                </a:solidFill>
              </a:rPr>
              <a:t> </a:t>
            </a:r>
            <a:r>
              <a:rPr lang="en-US" sz="1600" b="1" dirty="0" smtClean="0">
                <a:solidFill>
                  <a:srgbClr val="272324"/>
                </a:solidFill>
              </a:rPr>
              <a:t>management</a:t>
            </a:r>
            <a:r>
              <a:rPr lang="en-US" sz="1600" dirty="0" smtClean="0">
                <a:solidFill>
                  <a:srgbClr val="272324"/>
                </a:solidFill>
              </a:rPr>
              <a:t> </a:t>
            </a:r>
            <a:r>
              <a:rPr lang="en-US" sz="1600" dirty="0">
                <a:solidFill>
                  <a:srgbClr val="272324"/>
                </a:solidFill>
              </a:rPr>
              <a:t>and maintenance</a:t>
            </a:r>
          </a:p>
          <a:p>
            <a:r>
              <a:rPr lang="en-US" sz="1600" b="1" dirty="0">
                <a:solidFill>
                  <a:srgbClr val="272324"/>
                </a:solidFill>
              </a:rPr>
              <a:t>higher efficiency </a:t>
            </a:r>
            <a:r>
              <a:rPr lang="en-US" sz="1600" dirty="0">
                <a:solidFill>
                  <a:srgbClr val="272324"/>
                </a:solidFill>
              </a:rPr>
              <a:t>thanks to better management</a:t>
            </a:r>
          </a:p>
          <a:p>
            <a:pPr>
              <a:spcBef>
                <a:spcPts val="1800"/>
              </a:spcBef>
            </a:pPr>
            <a:r>
              <a:rPr lang="en-US" sz="1600" dirty="0" err="1">
                <a:solidFill>
                  <a:srgbClr val="272324"/>
                </a:solidFill>
              </a:rPr>
              <a:t>Voxtron</a:t>
            </a:r>
            <a:r>
              <a:rPr lang="en-US" sz="1600" dirty="0">
                <a:solidFill>
                  <a:srgbClr val="272324"/>
                </a:solidFill>
              </a:rPr>
              <a:t> </a:t>
            </a:r>
            <a:r>
              <a:rPr lang="en-US" sz="1600" b="1" dirty="0">
                <a:solidFill>
                  <a:srgbClr val="272324"/>
                </a:solidFill>
              </a:rPr>
              <a:t>adapts to your situation</a:t>
            </a:r>
            <a:r>
              <a:rPr lang="en-US" sz="1600" dirty="0">
                <a:solidFill>
                  <a:srgbClr val="272324"/>
                </a:solidFill>
              </a:rPr>
              <a:t>, you don’t need to adapt to </a:t>
            </a:r>
            <a:r>
              <a:rPr lang="en-US" sz="1600" dirty="0" err="1">
                <a:solidFill>
                  <a:srgbClr val="272324"/>
                </a:solidFill>
              </a:rPr>
              <a:t>Voxtron</a:t>
            </a:r>
            <a:endParaRPr lang="en-US" sz="1600" dirty="0">
              <a:solidFill>
                <a:srgbClr val="272324"/>
              </a:solidFill>
            </a:endParaRPr>
          </a:p>
          <a:p>
            <a:pPr marL="0" indent="0">
              <a:buNone/>
            </a:pPr>
            <a:endParaRPr lang="en-US" sz="1600" dirty="0" smtClean="0"/>
          </a:p>
        </p:txBody>
      </p:sp>
    </p:spTree>
    <p:extLst>
      <p:ext uri="{BB962C8B-B14F-4D97-AF65-F5344CB8AC3E}">
        <p14:creationId xmlns:p14="http://schemas.microsoft.com/office/powerpoint/2010/main" val="1325997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smtClean="0"/>
              <a:t>Dynamic Queuing </a:t>
            </a:r>
            <a:r>
              <a:rPr lang="en-US" dirty="0" smtClean="0"/>
              <a:t>technology with priority management, escape overflow and callback possibilities</a:t>
            </a:r>
          </a:p>
          <a:p>
            <a:r>
              <a:rPr lang="en-US" b="1" dirty="0" smtClean="0"/>
              <a:t>Intelligent Routing </a:t>
            </a:r>
            <a:r>
              <a:rPr lang="en-US" dirty="0" smtClean="0"/>
              <a:t>technology based on </a:t>
            </a:r>
            <a:r>
              <a:rPr lang="en-US" b="1" dirty="0" smtClean="0"/>
              <a:t>skills</a:t>
            </a:r>
            <a:r>
              <a:rPr lang="en-US" dirty="0" smtClean="0"/>
              <a:t>, presence, last contacted user, priorities, waiting time</a:t>
            </a:r>
          </a:p>
          <a:p>
            <a:r>
              <a:rPr lang="en-US" b="1" dirty="0" smtClean="0"/>
              <a:t>Call Management</a:t>
            </a:r>
            <a:r>
              <a:rPr lang="en-US" dirty="0" smtClean="0"/>
              <a:t> with self-service (IVR), transfer, conferencing, listening, whispering, coaching and recording possibilities</a:t>
            </a:r>
          </a:p>
          <a:p>
            <a:r>
              <a:rPr lang="en-US" b="1" dirty="0" smtClean="0"/>
              <a:t>Click2Call (CTI)</a:t>
            </a:r>
            <a:r>
              <a:rPr lang="en-US" dirty="0" smtClean="0"/>
              <a:t>, popup and other integration possibilities through powerful SDK’s</a:t>
            </a:r>
          </a:p>
          <a:p>
            <a:r>
              <a:rPr lang="en-US" b="1" dirty="0" smtClean="0"/>
              <a:t>Presence</a:t>
            </a:r>
            <a:r>
              <a:rPr lang="en-US" dirty="0" smtClean="0"/>
              <a:t>, chat and collaboration</a:t>
            </a:r>
          </a:p>
          <a:p>
            <a:r>
              <a:rPr lang="en-US" dirty="0" smtClean="0"/>
              <a:t>Advanced </a:t>
            </a:r>
            <a:r>
              <a:rPr lang="en-US" b="1" dirty="0" smtClean="0"/>
              <a:t>monitoring</a:t>
            </a:r>
            <a:r>
              <a:rPr lang="en-US" dirty="0" smtClean="0"/>
              <a:t>: real-time dashboard, historical reports and contact explorer</a:t>
            </a:r>
          </a:p>
          <a:p>
            <a:r>
              <a:rPr lang="en-US" b="1" dirty="0" smtClean="0"/>
              <a:t>Archiving</a:t>
            </a:r>
            <a:r>
              <a:rPr lang="en-US" dirty="0" smtClean="0"/>
              <a:t> voice, fax, web chat and e-mail</a:t>
            </a:r>
          </a:p>
          <a:p>
            <a:r>
              <a:rPr lang="en-US" b="1" dirty="0" smtClean="0"/>
              <a:t>Multi-channels</a:t>
            </a:r>
            <a:r>
              <a:rPr lang="en-US" dirty="0" smtClean="0"/>
              <a:t> to communication with your organization</a:t>
            </a:r>
          </a:p>
          <a:p>
            <a:r>
              <a:rPr lang="en-US" b="1" dirty="0" smtClean="0"/>
              <a:t>PBX Independent</a:t>
            </a:r>
            <a:r>
              <a:rPr lang="en-US" dirty="0" smtClean="0"/>
              <a:t> with integrations with most common PBX brands and types (</a:t>
            </a:r>
            <a:r>
              <a:rPr lang="en-US" dirty="0" err="1" smtClean="0"/>
              <a:t>Aastra</a:t>
            </a:r>
            <a:r>
              <a:rPr lang="en-US" dirty="0" smtClean="0"/>
              <a:t>, Alcatel-Lucent, Avaya, Cisco, Innovaphone, Mitel, MS Lync, Panasonic, Philips, Unify/Siemens..</a:t>
            </a:r>
          </a:p>
          <a:p>
            <a:pPr lvl="1"/>
            <a:r>
              <a:rPr lang="en-US" dirty="0" smtClean="0"/>
              <a:t>Using open standards ISDN-BRI, ISDN-PRI, H.323 and SIP  </a:t>
            </a:r>
            <a:endParaRPr lang="en-US" b="1" dirty="0"/>
          </a:p>
        </p:txBody>
      </p:sp>
      <p:sp>
        <p:nvSpPr>
          <p:cNvPr id="3" name="Title 2"/>
          <p:cNvSpPr>
            <a:spLocks noGrp="1"/>
          </p:cNvSpPr>
          <p:nvPr>
            <p:ph type="title"/>
          </p:nvPr>
        </p:nvSpPr>
        <p:spPr/>
        <p:txBody>
          <a:bodyPr/>
          <a:lstStyle/>
          <a:p>
            <a:r>
              <a:rPr lang="en-US" dirty="0" err="1" smtClean="0"/>
              <a:t>Voxtron</a:t>
            </a:r>
            <a:r>
              <a:rPr lang="en-US" dirty="0" smtClean="0"/>
              <a:t> Communication Center</a:t>
            </a:r>
            <a:br>
              <a:rPr lang="en-US" dirty="0" smtClean="0"/>
            </a:br>
            <a:r>
              <a:rPr lang="en-US" i="1" dirty="0" smtClean="0">
                <a:solidFill>
                  <a:srgbClr val="FFC000"/>
                </a:solidFill>
              </a:rPr>
              <a:t>Key characteristics</a:t>
            </a:r>
            <a:endParaRPr lang="en-US" dirty="0"/>
          </a:p>
        </p:txBody>
      </p:sp>
    </p:spTree>
    <p:extLst>
      <p:ext uri="{BB962C8B-B14F-4D97-AF65-F5344CB8AC3E}">
        <p14:creationId xmlns:p14="http://schemas.microsoft.com/office/powerpoint/2010/main" val="3101949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352" y="188640"/>
            <a:ext cx="11737303" cy="593164"/>
          </a:xfrm>
        </p:spPr>
        <p:txBody>
          <a:bodyPr/>
          <a:lstStyle/>
          <a:p>
            <a:r>
              <a:rPr lang="en-US" dirty="0" smtClean="0"/>
              <a:t>Boost your customer satisfaction by improving communication processes</a:t>
            </a:r>
            <a:endParaRPr lang="en-US" dirty="0"/>
          </a:p>
        </p:txBody>
      </p:sp>
      <p:sp>
        <p:nvSpPr>
          <p:cNvPr id="23" name="Rectangle 22"/>
          <p:cNvSpPr/>
          <p:nvPr/>
        </p:nvSpPr>
        <p:spPr>
          <a:xfrm>
            <a:off x="2265760" y="805612"/>
            <a:ext cx="1872208" cy="16475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100" b="1" dirty="0" smtClean="0"/>
              <a:t>Call back request</a:t>
            </a:r>
          </a:p>
          <a:p>
            <a:pPr algn="ctr"/>
            <a:r>
              <a:rPr lang="en-US" sz="1100" b="1" dirty="0" smtClean="0"/>
              <a:t>&amp;</a:t>
            </a:r>
          </a:p>
          <a:p>
            <a:pPr algn="ctr"/>
            <a:r>
              <a:rPr lang="en-US" sz="1100" b="1" dirty="0" smtClean="0"/>
              <a:t>Voicemail routing</a:t>
            </a:r>
          </a:p>
          <a:p>
            <a:pPr algn="ctr"/>
            <a:r>
              <a:rPr lang="en-US" sz="1100" b="1" dirty="0" smtClean="0"/>
              <a:t>&amp;</a:t>
            </a:r>
          </a:p>
          <a:p>
            <a:pPr algn="ctr"/>
            <a:r>
              <a:rPr lang="en-US" sz="1100" b="1" dirty="0" smtClean="0"/>
              <a:t>Priority Management</a:t>
            </a:r>
          </a:p>
          <a:p>
            <a:pPr algn="ctr"/>
            <a:endParaRPr lang="en-US" sz="1100" dirty="0"/>
          </a:p>
        </p:txBody>
      </p:sp>
      <p:sp>
        <p:nvSpPr>
          <p:cNvPr id="24" name="Rectangle 23"/>
          <p:cNvSpPr/>
          <p:nvPr/>
        </p:nvSpPr>
        <p:spPr>
          <a:xfrm>
            <a:off x="285257" y="2638471"/>
            <a:ext cx="1872208" cy="16475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100" b="1" dirty="0" smtClean="0"/>
              <a:t>Contact Explorer</a:t>
            </a:r>
          </a:p>
          <a:p>
            <a:pPr algn="ctr"/>
            <a:endParaRPr lang="en-US" sz="1100" dirty="0"/>
          </a:p>
        </p:txBody>
      </p:sp>
      <p:sp>
        <p:nvSpPr>
          <p:cNvPr id="25" name="Rectangle 24"/>
          <p:cNvSpPr/>
          <p:nvPr/>
        </p:nvSpPr>
        <p:spPr>
          <a:xfrm>
            <a:off x="2265760" y="2638473"/>
            <a:ext cx="1872208" cy="164754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100" b="1" dirty="0" smtClean="0"/>
              <a:t>Quality monitoring</a:t>
            </a:r>
          </a:p>
          <a:p>
            <a:pPr algn="ctr"/>
            <a:r>
              <a:rPr lang="en-US" sz="1100" dirty="0" smtClean="0"/>
              <a:t>Call recording &amp; whispering</a:t>
            </a:r>
            <a:endParaRPr lang="en-US" sz="1100" b="1" dirty="0" smtClean="0"/>
          </a:p>
          <a:p>
            <a:pPr algn="ctr"/>
            <a:endParaRPr lang="en-US" sz="1100" dirty="0"/>
          </a:p>
        </p:txBody>
      </p:sp>
      <p:sp>
        <p:nvSpPr>
          <p:cNvPr id="26" name="Rectangle 25"/>
          <p:cNvSpPr/>
          <p:nvPr/>
        </p:nvSpPr>
        <p:spPr>
          <a:xfrm>
            <a:off x="4248083" y="2638472"/>
            <a:ext cx="1872208" cy="164754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100" b="1" dirty="0" smtClean="0"/>
              <a:t>Pop-up</a:t>
            </a:r>
          </a:p>
          <a:p>
            <a:pPr algn="ctr"/>
            <a:endParaRPr lang="en-US" sz="1100" b="1" dirty="0" smtClean="0"/>
          </a:p>
          <a:p>
            <a:pPr algn="ctr"/>
            <a:r>
              <a:rPr lang="en-US" sz="1100" dirty="0" smtClean="0"/>
              <a:t>Customer Info</a:t>
            </a:r>
          </a:p>
          <a:p>
            <a:pPr algn="ctr"/>
            <a:r>
              <a:rPr lang="en-US" sz="1100" dirty="0" smtClean="0"/>
              <a:t>SAP</a:t>
            </a:r>
          </a:p>
          <a:p>
            <a:pPr algn="ctr"/>
            <a:r>
              <a:rPr lang="en-US" sz="1100" dirty="0" smtClean="0"/>
              <a:t>SalesForce.com</a:t>
            </a:r>
          </a:p>
          <a:p>
            <a:pPr algn="ctr"/>
            <a:r>
              <a:rPr lang="en-US" sz="1100" dirty="0" smtClean="0"/>
              <a:t>Microsoft Dynamics</a:t>
            </a:r>
          </a:p>
          <a:p>
            <a:pPr algn="ctr"/>
            <a:endParaRPr lang="en-US" sz="1100" b="1" dirty="0" smtClean="0"/>
          </a:p>
          <a:p>
            <a:pPr algn="ctr"/>
            <a:endParaRPr lang="en-US" sz="1100" dirty="0"/>
          </a:p>
        </p:txBody>
      </p:sp>
      <p:sp>
        <p:nvSpPr>
          <p:cNvPr id="27" name="Rectangle 26"/>
          <p:cNvSpPr/>
          <p:nvPr/>
        </p:nvSpPr>
        <p:spPr>
          <a:xfrm>
            <a:off x="294648" y="4449915"/>
            <a:ext cx="1872208" cy="164754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100" b="1" dirty="0" smtClean="0"/>
              <a:t>Active Directory</a:t>
            </a:r>
          </a:p>
          <a:p>
            <a:pPr algn="ctr"/>
            <a:endParaRPr lang="en-US" sz="1100" dirty="0"/>
          </a:p>
        </p:txBody>
      </p:sp>
      <p:sp>
        <p:nvSpPr>
          <p:cNvPr id="28" name="Rectangle 27"/>
          <p:cNvSpPr/>
          <p:nvPr/>
        </p:nvSpPr>
        <p:spPr>
          <a:xfrm>
            <a:off x="6225002" y="2638470"/>
            <a:ext cx="1872208" cy="16475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100" b="1" dirty="0" smtClean="0"/>
              <a:t>Home working</a:t>
            </a:r>
          </a:p>
          <a:p>
            <a:pPr algn="ctr"/>
            <a:r>
              <a:rPr lang="en-US" sz="1100" dirty="0" smtClean="0"/>
              <a:t>SIP Phone</a:t>
            </a:r>
          </a:p>
          <a:p>
            <a:pPr algn="ctr"/>
            <a:r>
              <a:rPr lang="en-US" sz="1100" dirty="0" smtClean="0"/>
              <a:t>Mobile Phone</a:t>
            </a:r>
          </a:p>
          <a:p>
            <a:pPr algn="ctr"/>
            <a:endParaRPr lang="en-US" sz="1100" dirty="0"/>
          </a:p>
        </p:txBody>
      </p:sp>
      <p:sp>
        <p:nvSpPr>
          <p:cNvPr id="29" name="Rectangle 28"/>
          <p:cNvSpPr/>
          <p:nvPr/>
        </p:nvSpPr>
        <p:spPr>
          <a:xfrm>
            <a:off x="10194648" y="4437112"/>
            <a:ext cx="1872208" cy="16475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100" b="1" dirty="0" smtClean="0"/>
              <a:t>Large Contact Center</a:t>
            </a:r>
          </a:p>
          <a:p>
            <a:pPr algn="ctr"/>
            <a:r>
              <a:rPr lang="en-US" sz="1100" b="1" dirty="0" smtClean="0"/>
              <a:t>Multi-tenant</a:t>
            </a:r>
          </a:p>
          <a:p>
            <a:pPr algn="ctr"/>
            <a:endParaRPr lang="en-US" sz="1200" dirty="0"/>
          </a:p>
        </p:txBody>
      </p:sp>
      <p:sp>
        <p:nvSpPr>
          <p:cNvPr id="30" name="Rectangle 29"/>
          <p:cNvSpPr/>
          <p:nvPr/>
        </p:nvSpPr>
        <p:spPr>
          <a:xfrm>
            <a:off x="2278518" y="4449894"/>
            <a:ext cx="1872208" cy="164754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100" b="1" dirty="0" smtClean="0"/>
              <a:t>Advanced Right Management</a:t>
            </a:r>
            <a:endParaRPr lang="en-US" sz="1100" dirty="0"/>
          </a:p>
        </p:txBody>
      </p:sp>
      <p:sp>
        <p:nvSpPr>
          <p:cNvPr id="31" name="Rectangle 30"/>
          <p:cNvSpPr/>
          <p:nvPr/>
        </p:nvSpPr>
        <p:spPr>
          <a:xfrm>
            <a:off x="4245175" y="814010"/>
            <a:ext cx="1872208" cy="164754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100" b="1" dirty="0" smtClean="0"/>
              <a:t>Dynamic Announcements</a:t>
            </a:r>
            <a:endParaRPr lang="en-US" sz="1100" dirty="0"/>
          </a:p>
        </p:txBody>
      </p:sp>
      <p:sp>
        <p:nvSpPr>
          <p:cNvPr id="32" name="Rectangle 31"/>
          <p:cNvSpPr/>
          <p:nvPr/>
        </p:nvSpPr>
        <p:spPr>
          <a:xfrm>
            <a:off x="4259021" y="4457965"/>
            <a:ext cx="1872208" cy="16475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100" b="1" dirty="0" smtClean="0"/>
              <a:t>Statistics</a:t>
            </a:r>
            <a:endParaRPr lang="en-US" sz="1100" dirty="0" smtClean="0"/>
          </a:p>
          <a:p>
            <a:pPr algn="ctr"/>
            <a:r>
              <a:rPr lang="en-US" sz="1100" dirty="0" smtClean="0"/>
              <a:t>Real-Time dashboards</a:t>
            </a:r>
          </a:p>
          <a:p>
            <a:pPr algn="ctr"/>
            <a:r>
              <a:rPr lang="en-US" sz="1100" dirty="0" smtClean="0"/>
              <a:t>Threshold alert</a:t>
            </a:r>
          </a:p>
          <a:p>
            <a:pPr algn="ctr"/>
            <a:r>
              <a:rPr lang="en-US" sz="1100" dirty="0" smtClean="0"/>
              <a:t>Historical reports</a:t>
            </a:r>
          </a:p>
          <a:p>
            <a:pPr algn="ctr"/>
            <a:endParaRPr lang="en-US" sz="1100" dirty="0"/>
          </a:p>
        </p:txBody>
      </p:sp>
      <p:sp>
        <p:nvSpPr>
          <p:cNvPr id="33" name="Rectangle 32"/>
          <p:cNvSpPr/>
          <p:nvPr/>
        </p:nvSpPr>
        <p:spPr>
          <a:xfrm>
            <a:off x="6239524" y="4457965"/>
            <a:ext cx="1872208" cy="164754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100" b="1" dirty="0" err="1" smtClean="0"/>
              <a:t>Webcenter</a:t>
            </a:r>
            <a:r>
              <a:rPr lang="en-US" sz="1100" b="1" dirty="0" smtClean="0"/>
              <a:t> </a:t>
            </a:r>
          </a:p>
          <a:p>
            <a:pPr algn="ctr"/>
            <a:r>
              <a:rPr lang="en-US" sz="1100" dirty="0" smtClean="0"/>
              <a:t>Centralized management</a:t>
            </a:r>
          </a:p>
          <a:p>
            <a:pPr algn="ctr"/>
            <a:endParaRPr lang="en-US" sz="1100" b="1" dirty="0" smtClean="0"/>
          </a:p>
          <a:p>
            <a:pPr algn="ctr"/>
            <a:endParaRPr lang="en-US" sz="1100" dirty="0"/>
          </a:p>
        </p:txBody>
      </p:sp>
      <p:sp>
        <p:nvSpPr>
          <p:cNvPr id="34" name="Rectangle 33"/>
          <p:cNvSpPr/>
          <p:nvPr/>
        </p:nvSpPr>
        <p:spPr>
          <a:xfrm>
            <a:off x="8216157" y="2636329"/>
            <a:ext cx="1872208" cy="164754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100" b="1" dirty="0" smtClean="0"/>
              <a:t>Unified Client</a:t>
            </a:r>
            <a:endParaRPr lang="en-US" sz="1100" dirty="0"/>
          </a:p>
        </p:txBody>
      </p:sp>
      <p:sp>
        <p:nvSpPr>
          <p:cNvPr id="35" name="Rectangle 34"/>
          <p:cNvSpPr/>
          <p:nvPr/>
        </p:nvSpPr>
        <p:spPr>
          <a:xfrm>
            <a:off x="8220027" y="4437112"/>
            <a:ext cx="1872208" cy="164754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100" b="1" dirty="0" smtClean="0"/>
              <a:t>Independent</a:t>
            </a:r>
          </a:p>
          <a:p>
            <a:pPr algn="ctr"/>
            <a:r>
              <a:rPr lang="en-US" sz="1100" dirty="0" smtClean="0"/>
              <a:t>Alcatel</a:t>
            </a:r>
          </a:p>
          <a:p>
            <a:pPr algn="ctr"/>
            <a:r>
              <a:rPr lang="en-US" sz="1100" dirty="0" smtClean="0"/>
              <a:t>Avaya</a:t>
            </a:r>
          </a:p>
          <a:p>
            <a:pPr algn="ctr"/>
            <a:r>
              <a:rPr lang="en-US" sz="1100" dirty="0" smtClean="0"/>
              <a:t>Cisco</a:t>
            </a:r>
          </a:p>
          <a:p>
            <a:pPr algn="ctr"/>
            <a:r>
              <a:rPr lang="en-US" sz="1100" dirty="0" smtClean="0"/>
              <a:t>Microsoft Lync</a:t>
            </a:r>
          </a:p>
          <a:p>
            <a:pPr algn="ctr"/>
            <a:r>
              <a:rPr lang="en-US" sz="1100" dirty="0" smtClean="0"/>
              <a:t>Siemens</a:t>
            </a:r>
          </a:p>
          <a:p>
            <a:pPr algn="ctr"/>
            <a:r>
              <a:rPr lang="en-US" sz="1100" dirty="0" smtClean="0"/>
              <a:t>…</a:t>
            </a:r>
          </a:p>
          <a:p>
            <a:pPr algn="ctr"/>
            <a:endParaRPr lang="en-US" sz="1100" b="1" dirty="0" smtClean="0"/>
          </a:p>
          <a:p>
            <a:pPr algn="ctr"/>
            <a:endParaRPr lang="en-US" sz="1100" dirty="0"/>
          </a:p>
        </p:txBody>
      </p:sp>
      <p:grpSp>
        <p:nvGrpSpPr>
          <p:cNvPr id="56" name="Group 55"/>
          <p:cNvGrpSpPr/>
          <p:nvPr/>
        </p:nvGrpSpPr>
        <p:grpSpPr>
          <a:xfrm>
            <a:off x="286345" y="814011"/>
            <a:ext cx="1872208" cy="1647543"/>
            <a:chOff x="286345" y="814011"/>
            <a:chExt cx="1872208" cy="1647543"/>
          </a:xfrm>
        </p:grpSpPr>
        <p:sp>
          <p:nvSpPr>
            <p:cNvPr id="5" name="Rectangle 4"/>
            <p:cNvSpPr/>
            <p:nvPr/>
          </p:nvSpPr>
          <p:spPr>
            <a:xfrm>
              <a:off x="286345" y="814011"/>
              <a:ext cx="1872208" cy="164754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100" b="1" dirty="0" smtClean="0">
                  <a:solidFill>
                    <a:schemeClr val="bg1"/>
                  </a:solidFill>
                </a:rPr>
                <a:t>Extend your customer channels</a:t>
              </a:r>
            </a:p>
          </p:txBody>
        </p:sp>
        <p:grpSp>
          <p:nvGrpSpPr>
            <p:cNvPr id="39" name="Group 4"/>
            <p:cNvGrpSpPr>
              <a:grpSpLocks noChangeAspect="1"/>
            </p:cNvGrpSpPr>
            <p:nvPr/>
          </p:nvGrpSpPr>
          <p:grpSpPr bwMode="auto">
            <a:xfrm>
              <a:off x="309928" y="2055668"/>
              <a:ext cx="288000" cy="221204"/>
              <a:chOff x="2804" y="790"/>
              <a:chExt cx="858" cy="659"/>
            </a:xfrm>
          </p:grpSpPr>
          <p:sp>
            <p:nvSpPr>
              <p:cNvPr id="40" name="AutoShape 3"/>
              <p:cNvSpPr>
                <a:spLocks noChangeAspect="1" noChangeArrowheads="1" noTextEdit="1"/>
              </p:cNvSpPr>
              <p:nvPr/>
            </p:nvSpPr>
            <p:spPr bwMode="auto">
              <a:xfrm>
                <a:off x="2804" y="790"/>
                <a:ext cx="858" cy="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41" name="Freeform 5"/>
              <p:cNvSpPr>
                <a:spLocks noEditPoints="1"/>
              </p:cNvSpPr>
              <p:nvPr/>
            </p:nvSpPr>
            <p:spPr bwMode="auto">
              <a:xfrm>
                <a:off x="2810" y="796"/>
                <a:ext cx="849" cy="649"/>
              </a:xfrm>
              <a:custGeom>
                <a:avLst/>
                <a:gdLst>
                  <a:gd name="T0" fmla="*/ 0 w 3326"/>
                  <a:gd name="T1" fmla="*/ 0 h 2535"/>
                  <a:gd name="T2" fmla="*/ 0 w 3326"/>
                  <a:gd name="T3" fmla="*/ 2535 h 2535"/>
                  <a:gd name="T4" fmla="*/ 3326 w 3326"/>
                  <a:gd name="T5" fmla="*/ 2535 h 2535"/>
                  <a:gd name="T6" fmla="*/ 3326 w 3326"/>
                  <a:gd name="T7" fmla="*/ 0 h 2535"/>
                  <a:gd name="T8" fmla="*/ 0 w 3326"/>
                  <a:gd name="T9" fmla="*/ 0 h 2535"/>
                  <a:gd name="T10" fmla="*/ 233 w 3326"/>
                  <a:gd name="T11" fmla="*/ 2324 h 2535"/>
                  <a:gd name="T12" fmla="*/ 1184 w 3326"/>
                  <a:gd name="T13" fmla="*/ 1260 h 2535"/>
                  <a:gd name="T14" fmla="*/ 1480 w 3326"/>
                  <a:gd name="T15" fmla="*/ 1560 h 2535"/>
                  <a:gd name="T16" fmla="*/ 1847 w 3326"/>
                  <a:gd name="T17" fmla="*/ 1560 h 2535"/>
                  <a:gd name="T18" fmla="*/ 2143 w 3326"/>
                  <a:gd name="T19" fmla="*/ 1260 h 2535"/>
                  <a:gd name="T20" fmla="*/ 3094 w 3326"/>
                  <a:gd name="T21" fmla="*/ 2324 h 2535"/>
                  <a:gd name="T22" fmla="*/ 233 w 3326"/>
                  <a:gd name="T23" fmla="*/ 2324 h 2535"/>
                  <a:gd name="T24" fmla="*/ 3119 w 3326"/>
                  <a:gd name="T25" fmla="*/ 2180 h 2535"/>
                  <a:gd name="T26" fmla="*/ 2228 w 3326"/>
                  <a:gd name="T27" fmla="*/ 1174 h 2535"/>
                  <a:gd name="T28" fmla="*/ 3119 w 3326"/>
                  <a:gd name="T29" fmla="*/ 269 h 2535"/>
                  <a:gd name="T30" fmla="*/ 3119 w 3326"/>
                  <a:gd name="T31" fmla="*/ 2180 h 2535"/>
                  <a:gd name="T32" fmla="*/ 3028 w 3326"/>
                  <a:gd name="T33" fmla="*/ 212 h 2535"/>
                  <a:gd name="T34" fmla="*/ 1774 w 3326"/>
                  <a:gd name="T35" fmla="*/ 1486 h 2535"/>
                  <a:gd name="T36" fmla="*/ 1553 w 3326"/>
                  <a:gd name="T37" fmla="*/ 1486 h 2535"/>
                  <a:gd name="T38" fmla="*/ 299 w 3326"/>
                  <a:gd name="T39" fmla="*/ 212 h 2535"/>
                  <a:gd name="T40" fmla="*/ 3028 w 3326"/>
                  <a:gd name="T41" fmla="*/ 212 h 2535"/>
                  <a:gd name="T42" fmla="*/ 1099 w 3326"/>
                  <a:gd name="T43" fmla="*/ 1174 h 2535"/>
                  <a:gd name="T44" fmla="*/ 208 w 3326"/>
                  <a:gd name="T45" fmla="*/ 2180 h 2535"/>
                  <a:gd name="T46" fmla="*/ 208 w 3326"/>
                  <a:gd name="T47" fmla="*/ 269 h 2535"/>
                  <a:gd name="T48" fmla="*/ 1099 w 3326"/>
                  <a:gd name="T49" fmla="*/ 1174 h 2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326" h="2535">
                    <a:moveTo>
                      <a:pt x="0" y="0"/>
                    </a:moveTo>
                    <a:lnTo>
                      <a:pt x="0" y="2535"/>
                    </a:lnTo>
                    <a:lnTo>
                      <a:pt x="3326" y="2535"/>
                    </a:lnTo>
                    <a:lnTo>
                      <a:pt x="3326" y="0"/>
                    </a:lnTo>
                    <a:lnTo>
                      <a:pt x="0" y="0"/>
                    </a:lnTo>
                    <a:close/>
                    <a:moveTo>
                      <a:pt x="233" y="2324"/>
                    </a:moveTo>
                    <a:lnTo>
                      <a:pt x="1184" y="1260"/>
                    </a:lnTo>
                    <a:lnTo>
                      <a:pt x="1480" y="1560"/>
                    </a:lnTo>
                    <a:cubicBezTo>
                      <a:pt x="1581" y="1663"/>
                      <a:pt x="1746" y="1663"/>
                      <a:pt x="1847" y="1560"/>
                    </a:cubicBezTo>
                    <a:lnTo>
                      <a:pt x="2143" y="1260"/>
                    </a:lnTo>
                    <a:lnTo>
                      <a:pt x="3094" y="2324"/>
                    </a:lnTo>
                    <a:lnTo>
                      <a:pt x="233" y="2324"/>
                    </a:lnTo>
                    <a:close/>
                    <a:moveTo>
                      <a:pt x="3119" y="2180"/>
                    </a:moveTo>
                    <a:lnTo>
                      <a:pt x="2228" y="1174"/>
                    </a:lnTo>
                    <a:lnTo>
                      <a:pt x="3119" y="269"/>
                    </a:lnTo>
                    <a:lnTo>
                      <a:pt x="3119" y="2180"/>
                    </a:lnTo>
                    <a:close/>
                    <a:moveTo>
                      <a:pt x="3028" y="212"/>
                    </a:moveTo>
                    <a:lnTo>
                      <a:pt x="1774" y="1486"/>
                    </a:lnTo>
                    <a:cubicBezTo>
                      <a:pt x="1712" y="1546"/>
                      <a:pt x="1615" y="1546"/>
                      <a:pt x="1553" y="1486"/>
                    </a:cubicBezTo>
                    <a:lnTo>
                      <a:pt x="299" y="212"/>
                    </a:lnTo>
                    <a:lnTo>
                      <a:pt x="3028" y="212"/>
                    </a:lnTo>
                    <a:close/>
                    <a:moveTo>
                      <a:pt x="1099" y="1174"/>
                    </a:moveTo>
                    <a:lnTo>
                      <a:pt x="208" y="2180"/>
                    </a:lnTo>
                    <a:lnTo>
                      <a:pt x="208" y="269"/>
                    </a:lnTo>
                    <a:lnTo>
                      <a:pt x="1099" y="1174"/>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p>
            </p:txBody>
          </p:sp>
          <p:sp>
            <p:nvSpPr>
              <p:cNvPr id="42" name="Freeform 6"/>
              <p:cNvSpPr>
                <a:spLocks noEditPoints="1"/>
              </p:cNvSpPr>
              <p:nvPr/>
            </p:nvSpPr>
            <p:spPr bwMode="auto">
              <a:xfrm>
                <a:off x="2810" y="796"/>
                <a:ext cx="849" cy="649"/>
              </a:xfrm>
              <a:custGeom>
                <a:avLst/>
                <a:gdLst>
                  <a:gd name="T0" fmla="*/ 0 w 3326"/>
                  <a:gd name="T1" fmla="*/ 0 h 2535"/>
                  <a:gd name="T2" fmla="*/ 0 w 3326"/>
                  <a:gd name="T3" fmla="*/ 2535 h 2535"/>
                  <a:gd name="T4" fmla="*/ 3326 w 3326"/>
                  <a:gd name="T5" fmla="*/ 2535 h 2535"/>
                  <a:gd name="T6" fmla="*/ 3326 w 3326"/>
                  <a:gd name="T7" fmla="*/ 0 h 2535"/>
                  <a:gd name="T8" fmla="*/ 0 w 3326"/>
                  <a:gd name="T9" fmla="*/ 0 h 2535"/>
                  <a:gd name="T10" fmla="*/ 233 w 3326"/>
                  <a:gd name="T11" fmla="*/ 2324 h 2535"/>
                  <a:gd name="T12" fmla="*/ 1184 w 3326"/>
                  <a:gd name="T13" fmla="*/ 1260 h 2535"/>
                  <a:gd name="T14" fmla="*/ 1480 w 3326"/>
                  <a:gd name="T15" fmla="*/ 1560 h 2535"/>
                  <a:gd name="T16" fmla="*/ 1847 w 3326"/>
                  <a:gd name="T17" fmla="*/ 1560 h 2535"/>
                  <a:gd name="T18" fmla="*/ 2143 w 3326"/>
                  <a:gd name="T19" fmla="*/ 1260 h 2535"/>
                  <a:gd name="T20" fmla="*/ 3094 w 3326"/>
                  <a:gd name="T21" fmla="*/ 2324 h 2535"/>
                  <a:gd name="T22" fmla="*/ 233 w 3326"/>
                  <a:gd name="T23" fmla="*/ 2324 h 2535"/>
                  <a:gd name="T24" fmla="*/ 3119 w 3326"/>
                  <a:gd name="T25" fmla="*/ 2180 h 2535"/>
                  <a:gd name="T26" fmla="*/ 2228 w 3326"/>
                  <a:gd name="T27" fmla="*/ 1174 h 2535"/>
                  <a:gd name="T28" fmla="*/ 3119 w 3326"/>
                  <a:gd name="T29" fmla="*/ 269 h 2535"/>
                  <a:gd name="T30" fmla="*/ 3119 w 3326"/>
                  <a:gd name="T31" fmla="*/ 2180 h 2535"/>
                  <a:gd name="T32" fmla="*/ 3028 w 3326"/>
                  <a:gd name="T33" fmla="*/ 212 h 2535"/>
                  <a:gd name="T34" fmla="*/ 1774 w 3326"/>
                  <a:gd name="T35" fmla="*/ 1486 h 2535"/>
                  <a:gd name="T36" fmla="*/ 1553 w 3326"/>
                  <a:gd name="T37" fmla="*/ 1486 h 2535"/>
                  <a:gd name="T38" fmla="*/ 299 w 3326"/>
                  <a:gd name="T39" fmla="*/ 212 h 2535"/>
                  <a:gd name="T40" fmla="*/ 3028 w 3326"/>
                  <a:gd name="T41" fmla="*/ 212 h 2535"/>
                  <a:gd name="T42" fmla="*/ 1099 w 3326"/>
                  <a:gd name="T43" fmla="*/ 1174 h 2535"/>
                  <a:gd name="T44" fmla="*/ 208 w 3326"/>
                  <a:gd name="T45" fmla="*/ 2180 h 2535"/>
                  <a:gd name="T46" fmla="*/ 208 w 3326"/>
                  <a:gd name="T47" fmla="*/ 269 h 2535"/>
                  <a:gd name="T48" fmla="*/ 1099 w 3326"/>
                  <a:gd name="T49" fmla="*/ 1174 h 2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326" h="2535">
                    <a:moveTo>
                      <a:pt x="0" y="0"/>
                    </a:moveTo>
                    <a:lnTo>
                      <a:pt x="0" y="2535"/>
                    </a:lnTo>
                    <a:lnTo>
                      <a:pt x="3326" y="2535"/>
                    </a:lnTo>
                    <a:lnTo>
                      <a:pt x="3326" y="0"/>
                    </a:lnTo>
                    <a:lnTo>
                      <a:pt x="0" y="0"/>
                    </a:lnTo>
                    <a:close/>
                    <a:moveTo>
                      <a:pt x="233" y="2324"/>
                    </a:moveTo>
                    <a:lnTo>
                      <a:pt x="1184" y="1260"/>
                    </a:lnTo>
                    <a:lnTo>
                      <a:pt x="1480" y="1560"/>
                    </a:lnTo>
                    <a:cubicBezTo>
                      <a:pt x="1581" y="1663"/>
                      <a:pt x="1746" y="1663"/>
                      <a:pt x="1847" y="1560"/>
                    </a:cubicBezTo>
                    <a:lnTo>
                      <a:pt x="2143" y="1260"/>
                    </a:lnTo>
                    <a:lnTo>
                      <a:pt x="3094" y="2324"/>
                    </a:lnTo>
                    <a:lnTo>
                      <a:pt x="233" y="2324"/>
                    </a:lnTo>
                    <a:close/>
                    <a:moveTo>
                      <a:pt x="3119" y="2180"/>
                    </a:moveTo>
                    <a:lnTo>
                      <a:pt x="2228" y="1174"/>
                    </a:lnTo>
                    <a:lnTo>
                      <a:pt x="3119" y="269"/>
                    </a:lnTo>
                    <a:lnTo>
                      <a:pt x="3119" y="2180"/>
                    </a:lnTo>
                    <a:close/>
                    <a:moveTo>
                      <a:pt x="3028" y="212"/>
                    </a:moveTo>
                    <a:lnTo>
                      <a:pt x="1774" y="1486"/>
                    </a:lnTo>
                    <a:cubicBezTo>
                      <a:pt x="1712" y="1546"/>
                      <a:pt x="1615" y="1546"/>
                      <a:pt x="1553" y="1486"/>
                    </a:cubicBezTo>
                    <a:lnTo>
                      <a:pt x="299" y="212"/>
                    </a:lnTo>
                    <a:lnTo>
                      <a:pt x="3028" y="212"/>
                    </a:lnTo>
                    <a:close/>
                    <a:moveTo>
                      <a:pt x="1099" y="1174"/>
                    </a:moveTo>
                    <a:lnTo>
                      <a:pt x="208" y="2180"/>
                    </a:lnTo>
                    <a:lnTo>
                      <a:pt x="208" y="269"/>
                    </a:lnTo>
                    <a:lnTo>
                      <a:pt x="1099" y="1174"/>
                    </a:lnTo>
                    <a:close/>
                  </a:path>
                </a:pathLst>
              </a:custGeom>
              <a:noFill/>
              <a:ln w="635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dirty="0"/>
              </a:p>
            </p:txBody>
          </p:sp>
        </p:grpSp>
        <p:pic>
          <p:nvPicPr>
            <p:cNvPr id="53" name="Picture 52"/>
            <p:cNvPicPr>
              <a:picLocks noChangeAspect="1"/>
            </p:cNvPicPr>
            <p:nvPr/>
          </p:nvPicPr>
          <p:blipFill>
            <a:blip r:embed="rId2"/>
            <a:stretch>
              <a:fillRect/>
            </a:stretch>
          </p:blipFill>
          <p:spPr>
            <a:xfrm>
              <a:off x="695432" y="2038756"/>
              <a:ext cx="288000" cy="291074"/>
            </a:xfrm>
            <a:prstGeom prst="rect">
              <a:avLst/>
            </a:prstGeom>
          </p:spPr>
        </p:pic>
        <p:pic>
          <p:nvPicPr>
            <p:cNvPr id="1039" name="Picture 15" descr="Sms Icon - sms, message, sms message, text, text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15480" y="2019364"/>
              <a:ext cx="288000" cy="288000"/>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descr="Twitter Icon - twitter, tweeting, tweeter icon, butt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5472" y="2019364"/>
              <a:ext cx="288000" cy="28800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p:cNvPicPr>
              <a:picLocks noChangeAspect="1"/>
            </p:cNvPicPr>
            <p:nvPr/>
          </p:nvPicPr>
          <p:blipFill>
            <a:blip r:embed="rId5"/>
            <a:stretch>
              <a:fillRect/>
            </a:stretch>
          </p:blipFill>
          <p:spPr>
            <a:xfrm>
              <a:off x="1775520" y="1995793"/>
              <a:ext cx="288000" cy="348900"/>
            </a:xfrm>
            <a:prstGeom prst="rect">
              <a:avLst/>
            </a:prstGeom>
          </p:spPr>
        </p:pic>
      </p:grpSp>
      <p:sp>
        <p:nvSpPr>
          <p:cNvPr id="37" name="Rectangle 36"/>
          <p:cNvSpPr/>
          <p:nvPr/>
        </p:nvSpPr>
        <p:spPr>
          <a:xfrm>
            <a:off x="6224590" y="805612"/>
            <a:ext cx="1872208" cy="164754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100" b="1" dirty="0" smtClean="0"/>
              <a:t>Self Service</a:t>
            </a:r>
            <a:endParaRPr lang="en-US" sz="1100" dirty="0"/>
          </a:p>
        </p:txBody>
      </p:sp>
      <p:sp>
        <p:nvSpPr>
          <p:cNvPr id="38" name="Rectangle 37"/>
          <p:cNvSpPr/>
          <p:nvPr/>
        </p:nvSpPr>
        <p:spPr>
          <a:xfrm>
            <a:off x="8199716" y="805611"/>
            <a:ext cx="1872208" cy="16475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100" b="1" dirty="0" smtClean="0"/>
              <a:t>24/7 availability</a:t>
            </a:r>
          </a:p>
          <a:p>
            <a:pPr algn="ctr"/>
            <a:r>
              <a:rPr lang="en-US" sz="1100" dirty="0" smtClean="0"/>
              <a:t>Ex: support after opening hours</a:t>
            </a:r>
            <a:endParaRPr lang="en-US" sz="1100" dirty="0"/>
          </a:p>
        </p:txBody>
      </p:sp>
    </p:spTree>
    <p:extLst>
      <p:ext uri="{BB962C8B-B14F-4D97-AF65-F5344CB8AC3E}">
        <p14:creationId xmlns:p14="http://schemas.microsoft.com/office/powerpoint/2010/main" val="4087914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22000" decel="76000"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additive="base">
                                        <p:cTn id="7" dur="1750" fill="hold"/>
                                        <p:tgtEl>
                                          <p:spTgt spid="56"/>
                                        </p:tgtEl>
                                        <p:attrNameLst>
                                          <p:attrName>ppt_x</p:attrName>
                                        </p:attrNameLst>
                                      </p:cBhvr>
                                      <p:tavLst>
                                        <p:tav tm="0">
                                          <p:val>
                                            <p:strVal val="0-#ppt_w/2"/>
                                          </p:val>
                                        </p:tav>
                                        <p:tav tm="100000">
                                          <p:val>
                                            <p:strVal val="#ppt_x"/>
                                          </p:val>
                                        </p:tav>
                                      </p:tavLst>
                                    </p:anim>
                                    <p:anim calcmode="lin" valueType="num">
                                      <p:cBhvr additive="base">
                                        <p:cTn id="8" dur="1750" fill="hold"/>
                                        <p:tgtEl>
                                          <p:spTgt spid="56"/>
                                        </p:tgtEl>
                                        <p:attrNameLst>
                                          <p:attrName>ppt_y</p:attrName>
                                        </p:attrNameLst>
                                      </p:cBhvr>
                                      <p:tavLst>
                                        <p:tav tm="0">
                                          <p:val>
                                            <p:strVal val="#ppt_y"/>
                                          </p:val>
                                        </p:tav>
                                        <p:tav tm="100000">
                                          <p:val>
                                            <p:strVal val="#ppt_y"/>
                                          </p:val>
                                        </p:tav>
                                      </p:tavLst>
                                    </p:anim>
                                  </p:childTnLst>
                                </p:cTn>
                              </p:par>
                              <p:par>
                                <p:cTn id="9" presetID="2" presetClass="entr" presetSubtype="8" accel="22000" decel="7600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1750" fill="hold"/>
                                        <p:tgtEl>
                                          <p:spTgt spid="23"/>
                                        </p:tgtEl>
                                        <p:attrNameLst>
                                          <p:attrName>ppt_x</p:attrName>
                                        </p:attrNameLst>
                                      </p:cBhvr>
                                      <p:tavLst>
                                        <p:tav tm="0">
                                          <p:val>
                                            <p:strVal val="0-#ppt_w/2"/>
                                          </p:val>
                                        </p:tav>
                                        <p:tav tm="100000">
                                          <p:val>
                                            <p:strVal val="#ppt_x"/>
                                          </p:val>
                                        </p:tav>
                                      </p:tavLst>
                                    </p:anim>
                                    <p:anim calcmode="lin" valueType="num">
                                      <p:cBhvr additive="base">
                                        <p:cTn id="12" dur="1750" fill="hold"/>
                                        <p:tgtEl>
                                          <p:spTgt spid="23"/>
                                        </p:tgtEl>
                                        <p:attrNameLst>
                                          <p:attrName>ppt_y</p:attrName>
                                        </p:attrNameLst>
                                      </p:cBhvr>
                                      <p:tavLst>
                                        <p:tav tm="0">
                                          <p:val>
                                            <p:strVal val="#ppt_y"/>
                                          </p:val>
                                        </p:tav>
                                        <p:tav tm="100000">
                                          <p:val>
                                            <p:strVal val="#ppt_y"/>
                                          </p:val>
                                        </p:tav>
                                      </p:tavLst>
                                    </p:anim>
                                  </p:childTnLst>
                                </p:cTn>
                              </p:par>
                              <p:par>
                                <p:cTn id="13" presetID="2" presetClass="entr" presetSubtype="8" accel="22000" decel="7600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1750" fill="hold"/>
                                        <p:tgtEl>
                                          <p:spTgt spid="31"/>
                                        </p:tgtEl>
                                        <p:attrNameLst>
                                          <p:attrName>ppt_x</p:attrName>
                                        </p:attrNameLst>
                                      </p:cBhvr>
                                      <p:tavLst>
                                        <p:tav tm="0">
                                          <p:val>
                                            <p:strVal val="0-#ppt_w/2"/>
                                          </p:val>
                                        </p:tav>
                                        <p:tav tm="100000">
                                          <p:val>
                                            <p:strVal val="#ppt_x"/>
                                          </p:val>
                                        </p:tav>
                                      </p:tavLst>
                                    </p:anim>
                                    <p:anim calcmode="lin" valueType="num">
                                      <p:cBhvr additive="base">
                                        <p:cTn id="16" dur="1750" fill="hold"/>
                                        <p:tgtEl>
                                          <p:spTgt spid="31"/>
                                        </p:tgtEl>
                                        <p:attrNameLst>
                                          <p:attrName>ppt_y</p:attrName>
                                        </p:attrNameLst>
                                      </p:cBhvr>
                                      <p:tavLst>
                                        <p:tav tm="0">
                                          <p:val>
                                            <p:strVal val="#ppt_y"/>
                                          </p:val>
                                        </p:tav>
                                        <p:tav tm="100000">
                                          <p:val>
                                            <p:strVal val="#ppt_y"/>
                                          </p:val>
                                        </p:tav>
                                      </p:tavLst>
                                    </p:anim>
                                  </p:childTnLst>
                                </p:cTn>
                              </p:par>
                              <p:par>
                                <p:cTn id="17" presetID="2" presetClass="entr" presetSubtype="2" accel="22000" decel="76000" fill="hold" grpId="1"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1750" fill="hold"/>
                                        <p:tgtEl>
                                          <p:spTgt spid="24"/>
                                        </p:tgtEl>
                                        <p:attrNameLst>
                                          <p:attrName>ppt_x</p:attrName>
                                        </p:attrNameLst>
                                      </p:cBhvr>
                                      <p:tavLst>
                                        <p:tav tm="0">
                                          <p:val>
                                            <p:strVal val="1+#ppt_w/2"/>
                                          </p:val>
                                        </p:tav>
                                        <p:tav tm="100000">
                                          <p:val>
                                            <p:strVal val="#ppt_x"/>
                                          </p:val>
                                        </p:tav>
                                      </p:tavLst>
                                    </p:anim>
                                    <p:anim calcmode="lin" valueType="num">
                                      <p:cBhvr additive="base">
                                        <p:cTn id="20" dur="1750" fill="hold"/>
                                        <p:tgtEl>
                                          <p:spTgt spid="24"/>
                                        </p:tgtEl>
                                        <p:attrNameLst>
                                          <p:attrName>ppt_y</p:attrName>
                                        </p:attrNameLst>
                                      </p:cBhvr>
                                      <p:tavLst>
                                        <p:tav tm="0">
                                          <p:val>
                                            <p:strVal val="#ppt_y"/>
                                          </p:val>
                                        </p:tav>
                                        <p:tav tm="100000">
                                          <p:val>
                                            <p:strVal val="#ppt_y"/>
                                          </p:val>
                                        </p:tav>
                                      </p:tavLst>
                                    </p:anim>
                                  </p:childTnLst>
                                </p:cTn>
                              </p:par>
                              <p:par>
                                <p:cTn id="21" presetID="2" presetClass="entr" presetSubtype="2" accel="22000" decel="76000" fill="hold" grpId="1"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1750" fill="hold"/>
                                        <p:tgtEl>
                                          <p:spTgt spid="25"/>
                                        </p:tgtEl>
                                        <p:attrNameLst>
                                          <p:attrName>ppt_x</p:attrName>
                                        </p:attrNameLst>
                                      </p:cBhvr>
                                      <p:tavLst>
                                        <p:tav tm="0">
                                          <p:val>
                                            <p:strVal val="1+#ppt_w/2"/>
                                          </p:val>
                                        </p:tav>
                                        <p:tav tm="100000">
                                          <p:val>
                                            <p:strVal val="#ppt_x"/>
                                          </p:val>
                                        </p:tav>
                                      </p:tavLst>
                                    </p:anim>
                                    <p:anim calcmode="lin" valueType="num">
                                      <p:cBhvr additive="base">
                                        <p:cTn id="24" dur="1750" fill="hold"/>
                                        <p:tgtEl>
                                          <p:spTgt spid="25"/>
                                        </p:tgtEl>
                                        <p:attrNameLst>
                                          <p:attrName>ppt_y</p:attrName>
                                        </p:attrNameLst>
                                      </p:cBhvr>
                                      <p:tavLst>
                                        <p:tav tm="0">
                                          <p:val>
                                            <p:strVal val="#ppt_y"/>
                                          </p:val>
                                        </p:tav>
                                        <p:tav tm="100000">
                                          <p:val>
                                            <p:strVal val="#ppt_y"/>
                                          </p:val>
                                        </p:tav>
                                      </p:tavLst>
                                    </p:anim>
                                  </p:childTnLst>
                                </p:cTn>
                              </p:par>
                              <p:par>
                                <p:cTn id="25" presetID="2" presetClass="entr" presetSubtype="2" accel="22000" decel="76000" fill="hold" grpId="1"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1750" fill="hold"/>
                                        <p:tgtEl>
                                          <p:spTgt spid="26"/>
                                        </p:tgtEl>
                                        <p:attrNameLst>
                                          <p:attrName>ppt_x</p:attrName>
                                        </p:attrNameLst>
                                      </p:cBhvr>
                                      <p:tavLst>
                                        <p:tav tm="0">
                                          <p:val>
                                            <p:strVal val="1+#ppt_w/2"/>
                                          </p:val>
                                        </p:tav>
                                        <p:tav tm="100000">
                                          <p:val>
                                            <p:strVal val="#ppt_x"/>
                                          </p:val>
                                        </p:tav>
                                      </p:tavLst>
                                    </p:anim>
                                    <p:anim calcmode="lin" valueType="num">
                                      <p:cBhvr additive="base">
                                        <p:cTn id="28" dur="1750" fill="hold"/>
                                        <p:tgtEl>
                                          <p:spTgt spid="26"/>
                                        </p:tgtEl>
                                        <p:attrNameLst>
                                          <p:attrName>ppt_y</p:attrName>
                                        </p:attrNameLst>
                                      </p:cBhvr>
                                      <p:tavLst>
                                        <p:tav tm="0">
                                          <p:val>
                                            <p:strVal val="#ppt_y"/>
                                          </p:val>
                                        </p:tav>
                                        <p:tav tm="100000">
                                          <p:val>
                                            <p:strVal val="#ppt_y"/>
                                          </p:val>
                                        </p:tav>
                                      </p:tavLst>
                                    </p:anim>
                                  </p:childTnLst>
                                </p:cTn>
                              </p:par>
                              <p:par>
                                <p:cTn id="29" presetID="2" presetClass="entr" presetSubtype="2" accel="22000" decel="76000" fill="hold" grpId="1" nodeType="with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1750" fill="hold"/>
                                        <p:tgtEl>
                                          <p:spTgt spid="28"/>
                                        </p:tgtEl>
                                        <p:attrNameLst>
                                          <p:attrName>ppt_x</p:attrName>
                                        </p:attrNameLst>
                                      </p:cBhvr>
                                      <p:tavLst>
                                        <p:tav tm="0">
                                          <p:val>
                                            <p:strVal val="1+#ppt_w/2"/>
                                          </p:val>
                                        </p:tav>
                                        <p:tav tm="100000">
                                          <p:val>
                                            <p:strVal val="#ppt_x"/>
                                          </p:val>
                                        </p:tav>
                                      </p:tavLst>
                                    </p:anim>
                                    <p:anim calcmode="lin" valueType="num">
                                      <p:cBhvr additive="base">
                                        <p:cTn id="32" dur="1750" fill="hold"/>
                                        <p:tgtEl>
                                          <p:spTgt spid="28"/>
                                        </p:tgtEl>
                                        <p:attrNameLst>
                                          <p:attrName>ppt_y</p:attrName>
                                        </p:attrNameLst>
                                      </p:cBhvr>
                                      <p:tavLst>
                                        <p:tav tm="0">
                                          <p:val>
                                            <p:strVal val="#ppt_y"/>
                                          </p:val>
                                        </p:tav>
                                        <p:tav tm="100000">
                                          <p:val>
                                            <p:strVal val="#ppt_y"/>
                                          </p:val>
                                        </p:tav>
                                      </p:tavLst>
                                    </p:anim>
                                  </p:childTnLst>
                                </p:cTn>
                              </p:par>
                              <p:par>
                                <p:cTn id="33" presetID="2" presetClass="entr" presetSubtype="2" accel="22000" decel="76000" fill="hold" grpId="1" nodeType="withEffect">
                                  <p:stCondLst>
                                    <p:cond delay="0"/>
                                  </p:stCondLst>
                                  <p:childTnLst>
                                    <p:set>
                                      <p:cBhvr>
                                        <p:cTn id="34" dur="1" fill="hold">
                                          <p:stCondLst>
                                            <p:cond delay="0"/>
                                          </p:stCondLst>
                                        </p:cTn>
                                        <p:tgtEl>
                                          <p:spTgt spid="34"/>
                                        </p:tgtEl>
                                        <p:attrNameLst>
                                          <p:attrName>style.visibility</p:attrName>
                                        </p:attrNameLst>
                                      </p:cBhvr>
                                      <p:to>
                                        <p:strVal val="visible"/>
                                      </p:to>
                                    </p:set>
                                    <p:anim calcmode="lin" valueType="num">
                                      <p:cBhvr additive="base">
                                        <p:cTn id="35" dur="1750" fill="hold"/>
                                        <p:tgtEl>
                                          <p:spTgt spid="34"/>
                                        </p:tgtEl>
                                        <p:attrNameLst>
                                          <p:attrName>ppt_x</p:attrName>
                                        </p:attrNameLst>
                                      </p:cBhvr>
                                      <p:tavLst>
                                        <p:tav tm="0">
                                          <p:val>
                                            <p:strVal val="1+#ppt_w/2"/>
                                          </p:val>
                                        </p:tav>
                                        <p:tav tm="100000">
                                          <p:val>
                                            <p:strVal val="#ppt_x"/>
                                          </p:val>
                                        </p:tav>
                                      </p:tavLst>
                                    </p:anim>
                                    <p:anim calcmode="lin" valueType="num">
                                      <p:cBhvr additive="base">
                                        <p:cTn id="36" dur="1750" fill="hold"/>
                                        <p:tgtEl>
                                          <p:spTgt spid="34"/>
                                        </p:tgtEl>
                                        <p:attrNameLst>
                                          <p:attrName>ppt_y</p:attrName>
                                        </p:attrNameLst>
                                      </p:cBhvr>
                                      <p:tavLst>
                                        <p:tav tm="0">
                                          <p:val>
                                            <p:strVal val="#ppt_y"/>
                                          </p:val>
                                        </p:tav>
                                        <p:tav tm="100000">
                                          <p:val>
                                            <p:strVal val="#ppt_y"/>
                                          </p:val>
                                        </p:tav>
                                      </p:tavLst>
                                    </p:anim>
                                  </p:childTnLst>
                                </p:cTn>
                              </p:par>
                              <p:par>
                                <p:cTn id="37" presetID="2" presetClass="entr" presetSubtype="8" accel="22000" decel="7600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additive="base">
                                        <p:cTn id="39" dur="1750" fill="hold"/>
                                        <p:tgtEl>
                                          <p:spTgt spid="27"/>
                                        </p:tgtEl>
                                        <p:attrNameLst>
                                          <p:attrName>ppt_x</p:attrName>
                                        </p:attrNameLst>
                                      </p:cBhvr>
                                      <p:tavLst>
                                        <p:tav tm="0">
                                          <p:val>
                                            <p:strVal val="0-#ppt_w/2"/>
                                          </p:val>
                                        </p:tav>
                                        <p:tav tm="100000">
                                          <p:val>
                                            <p:strVal val="#ppt_x"/>
                                          </p:val>
                                        </p:tav>
                                      </p:tavLst>
                                    </p:anim>
                                    <p:anim calcmode="lin" valueType="num">
                                      <p:cBhvr additive="base">
                                        <p:cTn id="40" dur="1750" fill="hold"/>
                                        <p:tgtEl>
                                          <p:spTgt spid="27"/>
                                        </p:tgtEl>
                                        <p:attrNameLst>
                                          <p:attrName>ppt_y</p:attrName>
                                        </p:attrNameLst>
                                      </p:cBhvr>
                                      <p:tavLst>
                                        <p:tav tm="0">
                                          <p:val>
                                            <p:strVal val="#ppt_y"/>
                                          </p:val>
                                        </p:tav>
                                        <p:tav tm="100000">
                                          <p:val>
                                            <p:strVal val="#ppt_y"/>
                                          </p:val>
                                        </p:tav>
                                      </p:tavLst>
                                    </p:anim>
                                  </p:childTnLst>
                                </p:cTn>
                              </p:par>
                              <p:par>
                                <p:cTn id="41" presetID="2" presetClass="entr" presetSubtype="8" accel="22000" decel="7600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 calcmode="lin" valueType="num">
                                      <p:cBhvr additive="base">
                                        <p:cTn id="43" dur="1750" fill="hold"/>
                                        <p:tgtEl>
                                          <p:spTgt spid="29"/>
                                        </p:tgtEl>
                                        <p:attrNameLst>
                                          <p:attrName>ppt_x</p:attrName>
                                        </p:attrNameLst>
                                      </p:cBhvr>
                                      <p:tavLst>
                                        <p:tav tm="0">
                                          <p:val>
                                            <p:strVal val="0-#ppt_w/2"/>
                                          </p:val>
                                        </p:tav>
                                        <p:tav tm="100000">
                                          <p:val>
                                            <p:strVal val="#ppt_x"/>
                                          </p:val>
                                        </p:tav>
                                      </p:tavLst>
                                    </p:anim>
                                    <p:anim calcmode="lin" valueType="num">
                                      <p:cBhvr additive="base">
                                        <p:cTn id="44" dur="1750" fill="hold"/>
                                        <p:tgtEl>
                                          <p:spTgt spid="29"/>
                                        </p:tgtEl>
                                        <p:attrNameLst>
                                          <p:attrName>ppt_y</p:attrName>
                                        </p:attrNameLst>
                                      </p:cBhvr>
                                      <p:tavLst>
                                        <p:tav tm="0">
                                          <p:val>
                                            <p:strVal val="#ppt_y"/>
                                          </p:val>
                                        </p:tav>
                                        <p:tav tm="100000">
                                          <p:val>
                                            <p:strVal val="#ppt_y"/>
                                          </p:val>
                                        </p:tav>
                                      </p:tavLst>
                                    </p:anim>
                                  </p:childTnLst>
                                </p:cTn>
                              </p:par>
                              <p:par>
                                <p:cTn id="45" presetID="2" presetClass="entr" presetSubtype="8" accel="22000" decel="76000"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additive="base">
                                        <p:cTn id="47" dur="1750" fill="hold"/>
                                        <p:tgtEl>
                                          <p:spTgt spid="30"/>
                                        </p:tgtEl>
                                        <p:attrNameLst>
                                          <p:attrName>ppt_x</p:attrName>
                                        </p:attrNameLst>
                                      </p:cBhvr>
                                      <p:tavLst>
                                        <p:tav tm="0">
                                          <p:val>
                                            <p:strVal val="0-#ppt_w/2"/>
                                          </p:val>
                                        </p:tav>
                                        <p:tav tm="100000">
                                          <p:val>
                                            <p:strVal val="#ppt_x"/>
                                          </p:val>
                                        </p:tav>
                                      </p:tavLst>
                                    </p:anim>
                                    <p:anim calcmode="lin" valueType="num">
                                      <p:cBhvr additive="base">
                                        <p:cTn id="48" dur="1750" fill="hold"/>
                                        <p:tgtEl>
                                          <p:spTgt spid="30"/>
                                        </p:tgtEl>
                                        <p:attrNameLst>
                                          <p:attrName>ppt_y</p:attrName>
                                        </p:attrNameLst>
                                      </p:cBhvr>
                                      <p:tavLst>
                                        <p:tav tm="0">
                                          <p:val>
                                            <p:strVal val="#ppt_y"/>
                                          </p:val>
                                        </p:tav>
                                        <p:tav tm="100000">
                                          <p:val>
                                            <p:strVal val="#ppt_y"/>
                                          </p:val>
                                        </p:tav>
                                      </p:tavLst>
                                    </p:anim>
                                  </p:childTnLst>
                                </p:cTn>
                              </p:par>
                              <p:par>
                                <p:cTn id="49" presetID="2" presetClass="entr" presetSubtype="8" accel="22000" decel="76000"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cBhvr additive="base">
                                        <p:cTn id="51" dur="1750" fill="hold"/>
                                        <p:tgtEl>
                                          <p:spTgt spid="32"/>
                                        </p:tgtEl>
                                        <p:attrNameLst>
                                          <p:attrName>ppt_x</p:attrName>
                                        </p:attrNameLst>
                                      </p:cBhvr>
                                      <p:tavLst>
                                        <p:tav tm="0">
                                          <p:val>
                                            <p:strVal val="0-#ppt_w/2"/>
                                          </p:val>
                                        </p:tav>
                                        <p:tav tm="100000">
                                          <p:val>
                                            <p:strVal val="#ppt_x"/>
                                          </p:val>
                                        </p:tav>
                                      </p:tavLst>
                                    </p:anim>
                                    <p:anim calcmode="lin" valueType="num">
                                      <p:cBhvr additive="base">
                                        <p:cTn id="52" dur="1750" fill="hold"/>
                                        <p:tgtEl>
                                          <p:spTgt spid="32"/>
                                        </p:tgtEl>
                                        <p:attrNameLst>
                                          <p:attrName>ppt_y</p:attrName>
                                        </p:attrNameLst>
                                      </p:cBhvr>
                                      <p:tavLst>
                                        <p:tav tm="0">
                                          <p:val>
                                            <p:strVal val="#ppt_y"/>
                                          </p:val>
                                        </p:tav>
                                        <p:tav tm="100000">
                                          <p:val>
                                            <p:strVal val="#ppt_y"/>
                                          </p:val>
                                        </p:tav>
                                      </p:tavLst>
                                    </p:anim>
                                  </p:childTnLst>
                                </p:cTn>
                              </p:par>
                              <p:par>
                                <p:cTn id="53" presetID="2" presetClass="entr" presetSubtype="8" accel="22000" decel="76000" fill="hold" grpId="0" nodeType="withEffect">
                                  <p:stCondLst>
                                    <p:cond delay="0"/>
                                  </p:stCondLst>
                                  <p:childTnLst>
                                    <p:set>
                                      <p:cBhvr>
                                        <p:cTn id="54" dur="1" fill="hold">
                                          <p:stCondLst>
                                            <p:cond delay="0"/>
                                          </p:stCondLst>
                                        </p:cTn>
                                        <p:tgtEl>
                                          <p:spTgt spid="33"/>
                                        </p:tgtEl>
                                        <p:attrNameLst>
                                          <p:attrName>style.visibility</p:attrName>
                                        </p:attrNameLst>
                                      </p:cBhvr>
                                      <p:to>
                                        <p:strVal val="visible"/>
                                      </p:to>
                                    </p:set>
                                    <p:anim calcmode="lin" valueType="num">
                                      <p:cBhvr additive="base">
                                        <p:cTn id="55" dur="1750" fill="hold"/>
                                        <p:tgtEl>
                                          <p:spTgt spid="33"/>
                                        </p:tgtEl>
                                        <p:attrNameLst>
                                          <p:attrName>ppt_x</p:attrName>
                                        </p:attrNameLst>
                                      </p:cBhvr>
                                      <p:tavLst>
                                        <p:tav tm="0">
                                          <p:val>
                                            <p:strVal val="0-#ppt_w/2"/>
                                          </p:val>
                                        </p:tav>
                                        <p:tav tm="100000">
                                          <p:val>
                                            <p:strVal val="#ppt_x"/>
                                          </p:val>
                                        </p:tav>
                                      </p:tavLst>
                                    </p:anim>
                                    <p:anim calcmode="lin" valueType="num">
                                      <p:cBhvr additive="base">
                                        <p:cTn id="56" dur="1750" fill="hold"/>
                                        <p:tgtEl>
                                          <p:spTgt spid="33"/>
                                        </p:tgtEl>
                                        <p:attrNameLst>
                                          <p:attrName>ppt_y</p:attrName>
                                        </p:attrNameLst>
                                      </p:cBhvr>
                                      <p:tavLst>
                                        <p:tav tm="0">
                                          <p:val>
                                            <p:strVal val="#ppt_y"/>
                                          </p:val>
                                        </p:tav>
                                        <p:tav tm="100000">
                                          <p:val>
                                            <p:strVal val="#ppt_y"/>
                                          </p:val>
                                        </p:tav>
                                      </p:tavLst>
                                    </p:anim>
                                  </p:childTnLst>
                                </p:cTn>
                              </p:par>
                              <p:par>
                                <p:cTn id="57" presetID="2" presetClass="entr" presetSubtype="8" accel="22000" decel="76000" fill="hold" grpId="0" nodeType="withEffect">
                                  <p:stCondLst>
                                    <p:cond delay="0"/>
                                  </p:stCondLst>
                                  <p:childTnLst>
                                    <p:set>
                                      <p:cBhvr>
                                        <p:cTn id="58" dur="1" fill="hold">
                                          <p:stCondLst>
                                            <p:cond delay="0"/>
                                          </p:stCondLst>
                                        </p:cTn>
                                        <p:tgtEl>
                                          <p:spTgt spid="35"/>
                                        </p:tgtEl>
                                        <p:attrNameLst>
                                          <p:attrName>style.visibility</p:attrName>
                                        </p:attrNameLst>
                                      </p:cBhvr>
                                      <p:to>
                                        <p:strVal val="visible"/>
                                      </p:to>
                                    </p:set>
                                    <p:anim calcmode="lin" valueType="num">
                                      <p:cBhvr additive="base">
                                        <p:cTn id="59" dur="1750" fill="hold"/>
                                        <p:tgtEl>
                                          <p:spTgt spid="35"/>
                                        </p:tgtEl>
                                        <p:attrNameLst>
                                          <p:attrName>ppt_x</p:attrName>
                                        </p:attrNameLst>
                                      </p:cBhvr>
                                      <p:tavLst>
                                        <p:tav tm="0">
                                          <p:val>
                                            <p:strVal val="0-#ppt_w/2"/>
                                          </p:val>
                                        </p:tav>
                                        <p:tav tm="100000">
                                          <p:val>
                                            <p:strVal val="#ppt_x"/>
                                          </p:val>
                                        </p:tav>
                                      </p:tavLst>
                                    </p:anim>
                                    <p:anim calcmode="lin" valueType="num">
                                      <p:cBhvr additive="base">
                                        <p:cTn id="60" dur="1750" fill="hold"/>
                                        <p:tgtEl>
                                          <p:spTgt spid="35"/>
                                        </p:tgtEl>
                                        <p:attrNameLst>
                                          <p:attrName>ppt_y</p:attrName>
                                        </p:attrNameLst>
                                      </p:cBhvr>
                                      <p:tavLst>
                                        <p:tav tm="0">
                                          <p:val>
                                            <p:strVal val="#ppt_y"/>
                                          </p:val>
                                        </p:tav>
                                        <p:tav tm="100000">
                                          <p:val>
                                            <p:strVal val="#ppt_y"/>
                                          </p:val>
                                        </p:tav>
                                      </p:tavLst>
                                    </p:anim>
                                  </p:childTnLst>
                                </p:cTn>
                              </p:par>
                              <p:par>
                                <p:cTn id="61" presetID="2" presetClass="entr" presetSubtype="8" accel="22000" decel="76000" fill="hold" grpId="0" nodeType="withEffect">
                                  <p:stCondLst>
                                    <p:cond delay="0"/>
                                  </p:stCondLst>
                                  <p:childTnLst>
                                    <p:set>
                                      <p:cBhvr>
                                        <p:cTn id="62" dur="1" fill="hold">
                                          <p:stCondLst>
                                            <p:cond delay="0"/>
                                          </p:stCondLst>
                                        </p:cTn>
                                        <p:tgtEl>
                                          <p:spTgt spid="37"/>
                                        </p:tgtEl>
                                        <p:attrNameLst>
                                          <p:attrName>style.visibility</p:attrName>
                                        </p:attrNameLst>
                                      </p:cBhvr>
                                      <p:to>
                                        <p:strVal val="visible"/>
                                      </p:to>
                                    </p:set>
                                    <p:anim calcmode="lin" valueType="num">
                                      <p:cBhvr additive="base">
                                        <p:cTn id="63" dur="1750" fill="hold"/>
                                        <p:tgtEl>
                                          <p:spTgt spid="37"/>
                                        </p:tgtEl>
                                        <p:attrNameLst>
                                          <p:attrName>ppt_x</p:attrName>
                                        </p:attrNameLst>
                                      </p:cBhvr>
                                      <p:tavLst>
                                        <p:tav tm="0">
                                          <p:val>
                                            <p:strVal val="0-#ppt_w/2"/>
                                          </p:val>
                                        </p:tav>
                                        <p:tav tm="100000">
                                          <p:val>
                                            <p:strVal val="#ppt_x"/>
                                          </p:val>
                                        </p:tav>
                                      </p:tavLst>
                                    </p:anim>
                                    <p:anim calcmode="lin" valueType="num">
                                      <p:cBhvr additive="base">
                                        <p:cTn id="64" dur="1750" fill="hold"/>
                                        <p:tgtEl>
                                          <p:spTgt spid="37"/>
                                        </p:tgtEl>
                                        <p:attrNameLst>
                                          <p:attrName>ppt_y</p:attrName>
                                        </p:attrNameLst>
                                      </p:cBhvr>
                                      <p:tavLst>
                                        <p:tav tm="0">
                                          <p:val>
                                            <p:strVal val="#ppt_y"/>
                                          </p:val>
                                        </p:tav>
                                        <p:tav tm="100000">
                                          <p:val>
                                            <p:strVal val="#ppt_y"/>
                                          </p:val>
                                        </p:tav>
                                      </p:tavLst>
                                    </p:anim>
                                  </p:childTnLst>
                                </p:cTn>
                              </p:par>
                              <p:par>
                                <p:cTn id="65" presetID="2" presetClass="entr" presetSubtype="8" accel="22000" decel="76000" fill="hold" grpId="0" nodeType="withEffect">
                                  <p:stCondLst>
                                    <p:cond delay="0"/>
                                  </p:stCondLst>
                                  <p:childTnLst>
                                    <p:set>
                                      <p:cBhvr>
                                        <p:cTn id="66" dur="1" fill="hold">
                                          <p:stCondLst>
                                            <p:cond delay="0"/>
                                          </p:stCondLst>
                                        </p:cTn>
                                        <p:tgtEl>
                                          <p:spTgt spid="38"/>
                                        </p:tgtEl>
                                        <p:attrNameLst>
                                          <p:attrName>style.visibility</p:attrName>
                                        </p:attrNameLst>
                                      </p:cBhvr>
                                      <p:to>
                                        <p:strVal val="visible"/>
                                      </p:to>
                                    </p:set>
                                    <p:anim calcmode="lin" valueType="num">
                                      <p:cBhvr additive="base">
                                        <p:cTn id="67" dur="1750" fill="hold"/>
                                        <p:tgtEl>
                                          <p:spTgt spid="38"/>
                                        </p:tgtEl>
                                        <p:attrNameLst>
                                          <p:attrName>ppt_x</p:attrName>
                                        </p:attrNameLst>
                                      </p:cBhvr>
                                      <p:tavLst>
                                        <p:tav tm="0">
                                          <p:val>
                                            <p:strVal val="0-#ppt_w/2"/>
                                          </p:val>
                                        </p:tav>
                                        <p:tav tm="100000">
                                          <p:val>
                                            <p:strVal val="#ppt_x"/>
                                          </p:val>
                                        </p:tav>
                                      </p:tavLst>
                                    </p:anim>
                                    <p:anim calcmode="lin" valueType="num">
                                      <p:cBhvr additive="base">
                                        <p:cTn id="68" dur="1750" fill="hold"/>
                                        <p:tgtEl>
                                          <p:spTgt spid="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1" animBg="1"/>
      <p:bldP spid="25" grpId="1" animBg="1"/>
      <p:bldP spid="26" grpId="1" animBg="1"/>
      <p:bldP spid="27" grpId="0" animBg="1"/>
      <p:bldP spid="28" grpId="1" animBg="1"/>
      <p:bldP spid="29" grpId="0" animBg="1"/>
      <p:bldP spid="30" grpId="0" animBg="1"/>
      <p:bldP spid="31" grpId="0" animBg="1"/>
      <p:bldP spid="32" grpId="0" animBg="1"/>
      <p:bldP spid="33" grpId="0" animBg="1"/>
      <p:bldP spid="34" grpId="1" animBg="1"/>
      <p:bldP spid="35" grpId="0" animBg="1"/>
      <p:bldP spid="37" grpId="0" animBg="1"/>
      <p:bldP spid="3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architecture</a:t>
            </a:r>
            <a:endParaRPr lang="en-US" dirty="0"/>
          </a:p>
        </p:txBody>
      </p:sp>
      <p:sp>
        <p:nvSpPr>
          <p:cNvPr id="3" name="Text Placeholder 2"/>
          <p:cNvSpPr>
            <a:spLocks noGrp="1"/>
          </p:cNvSpPr>
          <p:nvPr>
            <p:ph type="body" idx="1"/>
          </p:nvPr>
        </p:nvSpPr>
        <p:spPr/>
        <p:txBody>
          <a:bodyPr/>
          <a:lstStyle/>
          <a:p>
            <a:endParaRPr lang="en-US"/>
          </a:p>
        </p:txBody>
      </p:sp>
      <p:sp>
        <p:nvSpPr>
          <p:cNvPr id="4" name="Footer Placeholder 3"/>
          <p:cNvSpPr>
            <a:spLocks noGrp="1"/>
          </p:cNvSpPr>
          <p:nvPr>
            <p:ph type="ftr" sz="quarter" idx="12"/>
          </p:nvPr>
        </p:nvSpPr>
        <p:spPr/>
        <p:txBody>
          <a:bodyPr/>
          <a:lstStyle/>
          <a:p>
            <a:r>
              <a:rPr lang="en-US" smtClean="0"/>
              <a:t>Voxtron Communication Center 2014</a:t>
            </a:r>
            <a:endParaRPr lang="en-US" dirty="0"/>
          </a:p>
        </p:txBody>
      </p:sp>
    </p:spTree>
    <p:extLst>
      <p:ext uri="{BB962C8B-B14F-4D97-AF65-F5344CB8AC3E}">
        <p14:creationId xmlns:p14="http://schemas.microsoft.com/office/powerpoint/2010/main" val="2860840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sz="1800" dirty="0" smtClean="0"/>
          </a:p>
          <a:p>
            <a:r>
              <a:rPr lang="en-US" sz="1800" b="1" i="1" dirty="0" smtClean="0"/>
              <a:t>Build the best suitable solution for the customer</a:t>
            </a:r>
          </a:p>
          <a:p>
            <a:pPr marL="0" indent="0">
              <a:buNone/>
            </a:pPr>
            <a:endParaRPr lang="en-US" sz="1800" dirty="0" smtClean="0"/>
          </a:p>
          <a:p>
            <a:pPr marL="285750" indent="-285750">
              <a:spcBef>
                <a:spcPts val="400"/>
              </a:spcBef>
              <a:spcAft>
                <a:spcPts val="400"/>
              </a:spcAft>
              <a:buFont typeface="Arial"/>
              <a:buChar char="•"/>
            </a:pPr>
            <a:endParaRPr lang="en-US" sz="1800" dirty="0" smtClean="0"/>
          </a:p>
          <a:p>
            <a:pPr marL="285750" indent="-285750">
              <a:spcBef>
                <a:spcPts val="400"/>
              </a:spcBef>
              <a:spcAft>
                <a:spcPts val="400"/>
              </a:spcAft>
              <a:buFont typeface="Arial"/>
              <a:buChar char="•"/>
            </a:pPr>
            <a:endParaRPr lang="en-US" sz="1800" dirty="0" smtClean="0"/>
          </a:p>
          <a:p>
            <a:endParaRPr lang="en-US" dirty="0"/>
          </a:p>
        </p:txBody>
      </p:sp>
      <p:sp>
        <p:nvSpPr>
          <p:cNvPr id="4" name="Title 3"/>
          <p:cNvSpPr>
            <a:spLocks noGrp="1"/>
          </p:cNvSpPr>
          <p:nvPr>
            <p:ph type="title"/>
          </p:nvPr>
        </p:nvSpPr>
        <p:spPr/>
        <p:txBody>
          <a:bodyPr>
            <a:normAutofit/>
          </a:bodyPr>
          <a:lstStyle/>
          <a:p>
            <a:r>
              <a:rPr lang="en-US" sz="1900" dirty="0" smtClean="0"/>
              <a:t>One product, modular structure</a:t>
            </a:r>
            <a:endParaRPr lang="nl-BE" sz="1900" dirty="0"/>
          </a:p>
        </p:txBody>
      </p:sp>
      <p:pic>
        <p:nvPicPr>
          <p:cNvPr id="5" name="Picture 4" descr="Tegu Blocks - Beautiful Wooden Building Blocks">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0710" y="2780929"/>
            <a:ext cx="3332567" cy="16563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http://www.jollybambini.co.uk/database_images/ACT-wood%20castle%20building%20block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6992" y="4509121"/>
            <a:ext cx="1747693" cy="1310771"/>
          </a:xfrm>
          <a:prstGeom prst="rect">
            <a:avLst/>
          </a:prstGeom>
          <a:noFill/>
          <a:extLst>
            <a:ext uri="{909E8E84-426E-40DD-AFC4-6F175D3DCCD1}">
              <a14:hiddenFill xmlns:a14="http://schemas.microsoft.com/office/drawing/2010/main">
                <a:solidFill>
                  <a:srgbClr val="FFFFFF"/>
                </a:solidFill>
              </a14:hiddenFill>
            </a:ext>
          </a:extLst>
        </p:spPr>
      </p:pic>
      <p:sp>
        <p:nvSpPr>
          <p:cNvPr id="7" name="Down Arrow 6"/>
          <p:cNvSpPr/>
          <p:nvPr/>
        </p:nvSpPr>
        <p:spPr>
          <a:xfrm rot="14286506">
            <a:off x="6094275" y="1974032"/>
            <a:ext cx="606115" cy="2016224"/>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8" name="Down Arrow 7"/>
          <p:cNvSpPr/>
          <p:nvPr/>
        </p:nvSpPr>
        <p:spPr>
          <a:xfrm rot="16200000">
            <a:off x="6424091" y="2835806"/>
            <a:ext cx="606115" cy="2103369"/>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9" name="Down Arrow 8"/>
          <p:cNvSpPr/>
          <p:nvPr/>
        </p:nvSpPr>
        <p:spPr>
          <a:xfrm rot="17442154">
            <a:off x="6337313" y="3701193"/>
            <a:ext cx="606115" cy="2103369"/>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pic>
        <p:nvPicPr>
          <p:cNvPr id="10" name="Picture 2" descr="http://linkbuilding.net/files/2010/05/block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40073" y="1700808"/>
            <a:ext cx="2401532" cy="145963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12225" y="3160440"/>
            <a:ext cx="1127723" cy="1472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7909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1"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sz="1800" dirty="0" smtClean="0"/>
          </a:p>
          <a:p>
            <a:pPr marL="0" indent="0">
              <a:buNone/>
            </a:pPr>
            <a:endParaRPr lang="en-US" sz="1800" b="1" i="1" dirty="0" smtClean="0"/>
          </a:p>
          <a:p>
            <a:pPr marL="0" indent="0">
              <a:buNone/>
            </a:pPr>
            <a:endParaRPr lang="en-US" sz="1800" dirty="0" smtClean="0"/>
          </a:p>
          <a:p>
            <a:pPr marL="285750" indent="-285750">
              <a:spcBef>
                <a:spcPts val="400"/>
              </a:spcBef>
              <a:spcAft>
                <a:spcPts val="400"/>
              </a:spcAft>
              <a:buFont typeface="Arial"/>
              <a:buChar char="•"/>
            </a:pPr>
            <a:endParaRPr lang="en-US" sz="1800" dirty="0" smtClean="0"/>
          </a:p>
          <a:p>
            <a:pPr marL="285750" indent="-285750">
              <a:spcBef>
                <a:spcPts val="400"/>
              </a:spcBef>
              <a:spcAft>
                <a:spcPts val="400"/>
              </a:spcAft>
              <a:buFont typeface="Arial"/>
              <a:buChar char="•"/>
            </a:pPr>
            <a:endParaRPr lang="en-US" sz="1800" dirty="0" smtClean="0"/>
          </a:p>
          <a:p>
            <a:endParaRPr lang="en-US" dirty="0"/>
          </a:p>
        </p:txBody>
      </p:sp>
      <p:sp>
        <p:nvSpPr>
          <p:cNvPr id="4" name="Title 3"/>
          <p:cNvSpPr>
            <a:spLocks noGrp="1"/>
          </p:cNvSpPr>
          <p:nvPr>
            <p:ph type="title"/>
          </p:nvPr>
        </p:nvSpPr>
        <p:spPr/>
        <p:txBody>
          <a:bodyPr>
            <a:normAutofit/>
          </a:bodyPr>
          <a:lstStyle/>
          <a:p>
            <a:r>
              <a:rPr lang="en-US" sz="1900" dirty="0" smtClean="0"/>
              <a:t>One product, modular structure</a:t>
            </a:r>
            <a:endParaRPr lang="nl-BE" sz="1900" dirty="0"/>
          </a:p>
        </p:txBody>
      </p:sp>
      <p:sp>
        <p:nvSpPr>
          <p:cNvPr id="12" name="Rounded Rectangle 11"/>
          <p:cNvSpPr/>
          <p:nvPr/>
        </p:nvSpPr>
        <p:spPr>
          <a:xfrm>
            <a:off x="1703512" y="3064429"/>
            <a:ext cx="8136904" cy="1463004"/>
          </a:xfrm>
          <a:prstGeom prst="roundRect">
            <a:avLst/>
          </a:prstGeom>
          <a:ln w="19050"/>
        </p:spPr>
        <p:style>
          <a:lnRef idx="2">
            <a:schemeClr val="accent3"/>
          </a:lnRef>
          <a:fillRef idx="1">
            <a:schemeClr val="lt1"/>
          </a:fillRef>
          <a:effectRef idx="0">
            <a:schemeClr val="accent3"/>
          </a:effectRef>
          <a:fontRef idx="minor">
            <a:schemeClr val="dk1"/>
          </a:fontRef>
        </p:style>
        <p:txBody>
          <a:bodyPr rtlCol="0" anchor="ctr"/>
          <a:lstStyle/>
          <a:p>
            <a:pPr algn="ctr"/>
            <a:endParaRPr lang="nl-BE"/>
          </a:p>
        </p:txBody>
      </p:sp>
      <p:pic>
        <p:nvPicPr>
          <p:cNvPr id="13" name="Picture 2" descr="http://db.cse.ohio-state.edu/images/db.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51423" y="3318415"/>
            <a:ext cx="639426" cy="70871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4087060" y="4061179"/>
            <a:ext cx="1368152" cy="276999"/>
          </a:xfrm>
          <a:prstGeom prst="rect">
            <a:avLst/>
          </a:prstGeom>
          <a:noFill/>
        </p:spPr>
        <p:txBody>
          <a:bodyPr wrap="square" rtlCol="0">
            <a:spAutoFit/>
          </a:bodyPr>
          <a:lstStyle/>
          <a:p>
            <a:pPr algn="ctr"/>
            <a:r>
              <a:rPr lang="nl-BE" sz="1200" dirty="0">
                <a:solidFill>
                  <a:schemeClr val="tx1">
                    <a:lumMod val="75000"/>
                    <a:lumOff val="25000"/>
                  </a:schemeClr>
                </a:solidFill>
                <a:latin typeface="Verdana" pitchFamily="34" charset="0"/>
              </a:rPr>
              <a:t>Datastore</a:t>
            </a:r>
          </a:p>
        </p:txBody>
      </p:sp>
      <p:pic>
        <p:nvPicPr>
          <p:cNvPr id="15" name="Picture 2" descr="http://db.cse.ohio-state.edu/images/db.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24259" y="3318415"/>
            <a:ext cx="639426" cy="70871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5159896" y="4061179"/>
            <a:ext cx="1368152" cy="276999"/>
          </a:xfrm>
          <a:prstGeom prst="rect">
            <a:avLst/>
          </a:prstGeom>
          <a:noFill/>
        </p:spPr>
        <p:txBody>
          <a:bodyPr wrap="square" rtlCol="0">
            <a:spAutoFit/>
          </a:bodyPr>
          <a:lstStyle/>
          <a:p>
            <a:pPr algn="ctr"/>
            <a:r>
              <a:rPr lang="nl-BE" sz="1200" dirty="0" smtClean="0">
                <a:solidFill>
                  <a:schemeClr val="tx1">
                    <a:lumMod val="75000"/>
                    <a:lumOff val="25000"/>
                  </a:schemeClr>
                </a:solidFill>
                <a:latin typeface="Verdana" pitchFamily="34" charset="0"/>
              </a:rPr>
              <a:t>Warehouse</a:t>
            </a:r>
            <a:endParaRPr lang="nl-BE" sz="1200" dirty="0">
              <a:solidFill>
                <a:schemeClr val="tx1">
                  <a:lumMod val="75000"/>
                  <a:lumOff val="25000"/>
                </a:schemeClr>
              </a:solidFill>
              <a:latin typeface="Verdana" pitchFamily="34" charset="0"/>
            </a:endParaRPr>
          </a:p>
        </p:txBody>
      </p:sp>
      <p:pic>
        <p:nvPicPr>
          <p:cNvPr id="17" name="Picture 2" descr="http://upload.wikimedia.org/wikipedia/commons/thumb/6/65/Crypto_key.svg/671px-Crypto_key.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23359" y="3487121"/>
            <a:ext cx="713886" cy="37130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2718908" y="4061179"/>
            <a:ext cx="1368152" cy="276999"/>
          </a:xfrm>
          <a:prstGeom prst="rect">
            <a:avLst/>
          </a:prstGeom>
          <a:noFill/>
        </p:spPr>
        <p:txBody>
          <a:bodyPr wrap="square" rtlCol="0">
            <a:spAutoFit/>
          </a:bodyPr>
          <a:lstStyle/>
          <a:p>
            <a:pPr algn="ctr"/>
            <a:r>
              <a:rPr lang="nl-BE" sz="1200" dirty="0" smtClean="0">
                <a:solidFill>
                  <a:schemeClr val="tx1">
                    <a:lumMod val="75000"/>
                    <a:lumOff val="25000"/>
                  </a:schemeClr>
                </a:solidFill>
                <a:latin typeface="Verdana" pitchFamily="34" charset="0"/>
              </a:rPr>
              <a:t>License service</a:t>
            </a:r>
            <a:endParaRPr lang="nl-BE" sz="1200" dirty="0">
              <a:solidFill>
                <a:schemeClr val="tx1">
                  <a:lumMod val="75000"/>
                  <a:lumOff val="25000"/>
                </a:schemeClr>
              </a:solidFill>
              <a:latin typeface="Verdana" pitchFamily="34" charset="0"/>
            </a:endParaRPr>
          </a:p>
        </p:txBody>
      </p:sp>
      <p:pic>
        <p:nvPicPr>
          <p:cNvPr id="19" name="Picture 4" descr="http://help.sana-commerce.com/_sana_/handlers/getfile.ashx/3858117f-39ab-4a5b-931f-0d2e21c2aa67/ConfigurationP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06841" y="3064429"/>
            <a:ext cx="996750" cy="99675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7464152" y="4065768"/>
            <a:ext cx="1682128" cy="461665"/>
          </a:xfrm>
          <a:prstGeom prst="rect">
            <a:avLst/>
          </a:prstGeom>
          <a:noFill/>
        </p:spPr>
        <p:txBody>
          <a:bodyPr wrap="square" rtlCol="0">
            <a:spAutoFit/>
          </a:bodyPr>
          <a:lstStyle/>
          <a:p>
            <a:pPr algn="ctr"/>
            <a:r>
              <a:rPr lang="nl-BE" sz="1200" dirty="0" smtClean="0">
                <a:solidFill>
                  <a:schemeClr val="tx1">
                    <a:lumMod val="75000"/>
                    <a:lumOff val="25000"/>
                  </a:schemeClr>
                </a:solidFill>
                <a:latin typeface="Verdana" pitchFamily="34" charset="0"/>
              </a:rPr>
              <a:t>Web/Configuration Center</a:t>
            </a:r>
            <a:endParaRPr lang="nl-BE" sz="1200" dirty="0">
              <a:solidFill>
                <a:schemeClr val="tx1">
                  <a:lumMod val="75000"/>
                  <a:lumOff val="25000"/>
                </a:schemeClr>
              </a:solidFill>
              <a:latin typeface="Verdana" pitchFamily="34" charset="0"/>
            </a:endParaRPr>
          </a:p>
        </p:txBody>
      </p:sp>
      <p:sp>
        <p:nvSpPr>
          <p:cNvPr id="21" name="Rounded Rectangle 20"/>
          <p:cNvSpPr/>
          <p:nvPr/>
        </p:nvSpPr>
        <p:spPr>
          <a:xfrm>
            <a:off x="1703511" y="908720"/>
            <a:ext cx="1271517" cy="68407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nl-BE" sz="1100" dirty="0" smtClean="0"/>
              <a:t>Call</a:t>
            </a:r>
          </a:p>
          <a:p>
            <a:pPr algn="ctr"/>
            <a:r>
              <a:rPr lang="nl-BE" sz="1100" dirty="0" smtClean="0"/>
              <a:t>Management Service 1</a:t>
            </a:r>
            <a:endParaRPr lang="nl-BE" sz="1100" dirty="0"/>
          </a:p>
        </p:txBody>
      </p:sp>
      <p:sp>
        <p:nvSpPr>
          <p:cNvPr id="22" name="Rounded Rectangle 21"/>
          <p:cNvSpPr/>
          <p:nvPr/>
        </p:nvSpPr>
        <p:spPr>
          <a:xfrm>
            <a:off x="1703511" y="2132857"/>
            <a:ext cx="1271517" cy="67388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nl-BE" sz="1100" dirty="0" smtClean="0"/>
              <a:t>Call</a:t>
            </a:r>
          </a:p>
          <a:p>
            <a:pPr algn="ctr"/>
            <a:r>
              <a:rPr lang="nl-BE" sz="1100" dirty="0" smtClean="0"/>
              <a:t>Management Service m</a:t>
            </a:r>
            <a:endParaRPr lang="nl-BE" sz="1100" dirty="0"/>
          </a:p>
        </p:txBody>
      </p:sp>
      <p:sp>
        <p:nvSpPr>
          <p:cNvPr id="23" name="TextBox 22"/>
          <p:cNvSpPr txBox="1"/>
          <p:nvPr/>
        </p:nvSpPr>
        <p:spPr>
          <a:xfrm>
            <a:off x="2048743" y="1655338"/>
            <a:ext cx="461665" cy="369332"/>
          </a:xfrm>
          <a:prstGeom prst="rect">
            <a:avLst/>
          </a:prstGeom>
          <a:noFill/>
        </p:spPr>
        <p:txBody>
          <a:bodyPr vert="vert" wrap="square" rtlCol="0" anchor="ctr">
            <a:spAutoFit/>
          </a:bodyPr>
          <a:lstStyle/>
          <a:p>
            <a:pPr algn="ctr"/>
            <a:r>
              <a:rPr lang="nl-BE" dirty="0" smtClean="0"/>
              <a:t>...</a:t>
            </a:r>
            <a:endParaRPr lang="nl-BE" dirty="0"/>
          </a:p>
        </p:txBody>
      </p:sp>
      <p:sp>
        <p:nvSpPr>
          <p:cNvPr id="24" name="Rounded Rectangle 23"/>
          <p:cNvSpPr/>
          <p:nvPr/>
        </p:nvSpPr>
        <p:spPr>
          <a:xfrm>
            <a:off x="3123278" y="931706"/>
            <a:ext cx="1152128" cy="673879"/>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nl-BE" sz="1100" dirty="0" smtClean="0"/>
              <a:t>Contact </a:t>
            </a:r>
          </a:p>
          <a:p>
            <a:pPr algn="ctr"/>
            <a:r>
              <a:rPr lang="nl-BE" sz="1100" dirty="0" smtClean="0"/>
              <a:t>Center</a:t>
            </a:r>
          </a:p>
          <a:p>
            <a:pPr algn="ctr"/>
            <a:r>
              <a:rPr lang="nl-BE" sz="1100" dirty="0" smtClean="0"/>
              <a:t>Service 1</a:t>
            </a:r>
            <a:endParaRPr lang="nl-BE" sz="1100" dirty="0"/>
          </a:p>
        </p:txBody>
      </p:sp>
      <p:sp>
        <p:nvSpPr>
          <p:cNvPr id="25" name="TextBox 24"/>
          <p:cNvSpPr txBox="1"/>
          <p:nvPr/>
        </p:nvSpPr>
        <p:spPr>
          <a:xfrm>
            <a:off x="3456526" y="1668127"/>
            <a:ext cx="461665" cy="369332"/>
          </a:xfrm>
          <a:prstGeom prst="rect">
            <a:avLst/>
          </a:prstGeom>
          <a:noFill/>
        </p:spPr>
        <p:txBody>
          <a:bodyPr vert="vert" wrap="square" rtlCol="0" anchor="ctr">
            <a:spAutoFit/>
          </a:bodyPr>
          <a:lstStyle/>
          <a:p>
            <a:pPr algn="ctr"/>
            <a:r>
              <a:rPr lang="nl-BE" dirty="0" smtClean="0"/>
              <a:t>...</a:t>
            </a:r>
            <a:endParaRPr lang="nl-BE" dirty="0"/>
          </a:p>
        </p:txBody>
      </p:sp>
      <p:sp>
        <p:nvSpPr>
          <p:cNvPr id="26" name="Rounded Rectangle 25"/>
          <p:cNvSpPr/>
          <p:nvPr/>
        </p:nvSpPr>
        <p:spPr>
          <a:xfrm>
            <a:off x="4103942" y="944495"/>
            <a:ext cx="172736" cy="21602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nl-BE"/>
          </a:p>
        </p:txBody>
      </p:sp>
      <p:sp>
        <p:nvSpPr>
          <p:cNvPr id="27" name="Rounded Rectangle 26"/>
          <p:cNvSpPr/>
          <p:nvPr/>
        </p:nvSpPr>
        <p:spPr>
          <a:xfrm>
            <a:off x="4337287" y="944495"/>
            <a:ext cx="172736" cy="21602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nl-BE"/>
          </a:p>
        </p:txBody>
      </p:sp>
      <p:sp>
        <p:nvSpPr>
          <p:cNvPr id="28" name="Rounded Rectangle 27"/>
          <p:cNvSpPr/>
          <p:nvPr/>
        </p:nvSpPr>
        <p:spPr>
          <a:xfrm>
            <a:off x="4587688" y="944495"/>
            <a:ext cx="172736" cy="21602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nl-BE"/>
          </a:p>
        </p:txBody>
      </p:sp>
      <p:sp>
        <p:nvSpPr>
          <p:cNvPr id="29" name="Rounded Rectangle 28"/>
          <p:cNvSpPr/>
          <p:nvPr/>
        </p:nvSpPr>
        <p:spPr>
          <a:xfrm>
            <a:off x="4103942" y="1389562"/>
            <a:ext cx="172736" cy="21602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nl-BE"/>
          </a:p>
        </p:txBody>
      </p:sp>
      <p:sp>
        <p:nvSpPr>
          <p:cNvPr id="30" name="Rounded Rectangle 29"/>
          <p:cNvSpPr/>
          <p:nvPr/>
        </p:nvSpPr>
        <p:spPr>
          <a:xfrm>
            <a:off x="4337287" y="1389562"/>
            <a:ext cx="172736" cy="21602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nl-BE"/>
          </a:p>
        </p:txBody>
      </p:sp>
      <p:sp>
        <p:nvSpPr>
          <p:cNvPr id="31" name="Rounded Rectangle 30"/>
          <p:cNvSpPr/>
          <p:nvPr/>
        </p:nvSpPr>
        <p:spPr>
          <a:xfrm>
            <a:off x="4587688" y="1389562"/>
            <a:ext cx="172736" cy="21602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nl-BE"/>
          </a:p>
        </p:txBody>
      </p:sp>
      <p:sp>
        <p:nvSpPr>
          <p:cNvPr id="32" name="TextBox 31"/>
          <p:cNvSpPr txBox="1"/>
          <p:nvPr/>
        </p:nvSpPr>
        <p:spPr>
          <a:xfrm>
            <a:off x="4212391" y="1052507"/>
            <a:ext cx="461665" cy="369332"/>
          </a:xfrm>
          <a:prstGeom prst="rect">
            <a:avLst/>
          </a:prstGeom>
          <a:noFill/>
        </p:spPr>
        <p:txBody>
          <a:bodyPr vert="horz" wrap="square" rtlCol="0" anchor="ctr">
            <a:spAutoFit/>
          </a:bodyPr>
          <a:lstStyle/>
          <a:p>
            <a:pPr algn="ctr"/>
            <a:r>
              <a:rPr lang="nl-BE" dirty="0" smtClean="0"/>
              <a:t>...</a:t>
            </a:r>
            <a:endParaRPr lang="nl-BE" dirty="0"/>
          </a:p>
        </p:txBody>
      </p:sp>
      <p:sp>
        <p:nvSpPr>
          <p:cNvPr id="33" name="Rounded Rectangle 32"/>
          <p:cNvSpPr/>
          <p:nvPr/>
        </p:nvSpPr>
        <p:spPr>
          <a:xfrm>
            <a:off x="3111294" y="2145646"/>
            <a:ext cx="1152128" cy="673879"/>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nl-BE" sz="1100" dirty="0" smtClean="0"/>
              <a:t>Contact </a:t>
            </a:r>
          </a:p>
          <a:p>
            <a:pPr algn="ctr"/>
            <a:r>
              <a:rPr lang="nl-BE" sz="1100" dirty="0" smtClean="0"/>
              <a:t>Center</a:t>
            </a:r>
          </a:p>
          <a:p>
            <a:pPr algn="ctr"/>
            <a:r>
              <a:rPr lang="nl-BE" sz="1100" dirty="0" smtClean="0"/>
              <a:t>Service n</a:t>
            </a:r>
            <a:endParaRPr lang="nl-BE" sz="1100" dirty="0"/>
          </a:p>
        </p:txBody>
      </p:sp>
      <p:sp>
        <p:nvSpPr>
          <p:cNvPr id="34" name="Rounded Rectangle 33"/>
          <p:cNvSpPr/>
          <p:nvPr/>
        </p:nvSpPr>
        <p:spPr>
          <a:xfrm>
            <a:off x="4091958" y="2158435"/>
            <a:ext cx="172736" cy="21602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nl-BE"/>
          </a:p>
        </p:txBody>
      </p:sp>
      <p:sp>
        <p:nvSpPr>
          <p:cNvPr id="35" name="Rounded Rectangle 34"/>
          <p:cNvSpPr/>
          <p:nvPr/>
        </p:nvSpPr>
        <p:spPr>
          <a:xfrm>
            <a:off x="4325303" y="2158435"/>
            <a:ext cx="172736" cy="21602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nl-BE"/>
          </a:p>
        </p:txBody>
      </p:sp>
      <p:sp>
        <p:nvSpPr>
          <p:cNvPr id="36" name="Rounded Rectangle 35"/>
          <p:cNvSpPr/>
          <p:nvPr/>
        </p:nvSpPr>
        <p:spPr>
          <a:xfrm>
            <a:off x="4575704" y="2158435"/>
            <a:ext cx="172736" cy="21602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nl-BE"/>
          </a:p>
        </p:txBody>
      </p:sp>
      <p:sp>
        <p:nvSpPr>
          <p:cNvPr id="37" name="Rounded Rectangle 36"/>
          <p:cNvSpPr/>
          <p:nvPr/>
        </p:nvSpPr>
        <p:spPr>
          <a:xfrm>
            <a:off x="4091958" y="2603502"/>
            <a:ext cx="172736" cy="21602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nl-BE"/>
          </a:p>
        </p:txBody>
      </p:sp>
      <p:sp>
        <p:nvSpPr>
          <p:cNvPr id="38" name="Rounded Rectangle 37"/>
          <p:cNvSpPr/>
          <p:nvPr/>
        </p:nvSpPr>
        <p:spPr>
          <a:xfrm>
            <a:off x="4325303" y="2603502"/>
            <a:ext cx="172736" cy="21602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nl-BE"/>
          </a:p>
        </p:txBody>
      </p:sp>
      <p:sp>
        <p:nvSpPr>
          <p:cNvPr id="39" name="Rounded Rectangle 38"/>
          <p:cNvSpPr/>
          <p:nvPr/>
        </p:nvSpPr>
        <p:spPr>
          <a:xfrm>
            <a:off x="4575704" y="2603502"/>
            <a:ext cx="172736" cy="21602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nl-BE"/>
          </a:p>
        </p:txBody>
      </p:sp>
      <p:sp>
        <p:nvSpPr>
          <p:cNvPr id="40" name="TextBox 39"/>
          <p:cNvSpPr txBox="1"/>
          <p:nvPr/>
        </p:nvSpPr>
        <p:spPr>
          <a:xfrm>
            <a:off x="4200407" y="2266447"/>
            <a:ext cx="461665" cy="369332"/>
          </a:xfrm>
          <a:prstGeom prst="rect">
            <a:avLst/>
          </a:prstGeom>
          <a:noFill/>
        </p:spPr>
        <p:txBody>
          <a:bodyPr vert="horz" wrap="square" rtlCol="0" anchor="ctr">
            <a:spAutoFit/>
          </a:bodyPr>
          <a:lstStyle/>
          <a:p>
            <a:pPr algn="ctr"/>
            <a:r>
              <a:rPr lang="nl-BE" dirty="0" smtClean="0"/>
              <a:t>...</a:t>
            </a:r>
            <a:endParaRPr lang="nl-BE" dirty="0"/>
          </a:p>
        </p:txBody>
      </p:sp>
      <p:sp>
        <p:nvSpPr>
          <p:cNvPr id="41" name="Rounded Rectangle 40"/>
          <p:cNvSpPr/>
          <p:nvPr/>
        </p:nvSpPr>
        <p:spPr>
          <a:xfrm>
            <a:off x="7109803" y="954691"/>
            <a:ext cx="1271517" cy="68407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nl-BE" sz="1100" dirty="0" smtClean="0"/>
              <a:t>Email</a:t>
            </a:r>
          </a:p>
          <a:p>
            <a:pPr algn="ctr"/>
            <a:r>
              <a:rPr lang="nl-BE" sz="1100" dirty="0" smtClean="0"/>
              <a:t>Management Service 1</a:t>
            </a:r>
            <a:endParaRPr lang="nl-BE" sz="1100" dirty="0"/>
          </a:p>
        </p:txBody>
      </p:sp>
      <p:sp>
        <p:nvSpPr>
          <p:cNvPr id="42" name="Rounded Rectangle 41"/>
          <p:cNvSpPr/>
          <p:nvPr/>
        </p:nvSpPr>
        <p:spPr>
          <a:xfrm>
            <a:off x="7104997" y="2143053"/>
            <a:ext cx="1271517" cy="68407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nl-BE" sz="1100" dirty="0" smtClean="0"/>
              <a:t>Email</a:t>
            </a:r>
          </a:p>
          <a:p>
            <a:pPr algn="ctr"/>
            <a:r>
              <a:rPr lang="nl-BE" sz="1100" dirty="0" smtClean="0"/>
              <a:t>Management Service p</a:t>
            </a:r>
            <a:endParaRPr lang="nl-BE" sz="1100" dirty="0"/>
          </a:p>
        </p:txBody>
      </p:sp>
      <p:sp>
        <p:nvSpPr>
          <p:cNvPr id="43" name="TextBox 42"/>
          <p:cNvSpPr txBox="1"/>
          <p:nvPr/>
        </p:nvSpPr>
        <p:spPr>
          <a:xfrm>
            <a:off x="7541046" y="1681595"/>
            <a:ext cx="461665" cy="369332"/>
          </a:xfrm>
          <a:prstGeom prst="rect">
            <a:avLst/>
          </a:prstGeom>
          <a:noFill/>
        </p:spPr>
        <p:txBody>
          <a:bodyPr vert="vert" wrap="square" rtlCol="0" anchor="ctr">
            <a:spAutoFit/>
          </a:bodyPr>
          <a:lstStyle/>
          <a:p>
            <a:pPr algn="ctr"/>
            <a:r>
              <a:rPr lang="nl-BE" dirty="0" smtClean="0"/>
              <a:t>...</a:t>
            </a:r>
            <a:endParaRPr lang="nl-BE" dirty="0"/>
          </a:p>
        </p:txBody>
      </p:sp>
      <p:sp>
        <p:nvSpPr>
          <p:cNvPr id="44" name="Rounded Rectangle 43"/>
          <p:cNvSpPr/>
          <p:nvPr/>
        </p:nvSpPr>
        <p:spPr>
          <a:xfrm>
            <a:off x="8544835" y="931706"/>
            <a:ext cx="1271517" cy="68407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nl-BE" sz="1100" dirty="0" smtClean="0"/>
              <a:t>Object</a:t>
            </a:r>
          </a:p>
          <a:p>
            <a:pPr algn="ctr"/>
            <a:r>
              <a:rPr lang="nl-BE" sz="1100" dirty="0" smtClean="0"/>
              <a:t>Management Service 1</a:t>
            </a:r>
            <a:endParaRPr lang="nl-BE" sz="1100" dirty="0"/>
          </a:p>
        </p:txBody>
      </p:sp>
      <p:sp>
        <p:nvSpPr>
          <p:cNvPr id="45" name="Rounded Rectangle 44"/>
          <p:cNvSpPr/>
          <p:nvPr/>
        </p:nvSpPr>
        <p:spPr>
          <a:xfrm>
            <a:off x="8539108" y="2143053"/>
            <a:ext cx="1271517" cy="68407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nl-BE" sz="1100" dirty="0" smtClean="0"/>
              <a:t>Object</a:t>
            </a:r>
          </a:p>
          <a:p>
            <a:pPr algn="ctr"/>
            <a:r>
              <a:rPr lang="nl-BE" sz="1100" dirty="0" smtClean="0"/>
              <a:t>Management Service q</a:t>
            </a:r>
            <a:endParaRPr lang="nl-BE" sz="1100" dirty="0"/>
          </a:p>
        </p:txBody>
      </p:sp>
      <p:sp>
        <p:nvSpPr>
          <p:cNvPr id="46" name="TextBox 45"/>
          <p:cNvSpPr txBox="1"/>
          <p:nvPr/>
        </p:nvSpPr>
        <p:spPr>
          <a:xfrm>
            <a:off x="8949760" y="1668127"/>
            <a:ext cx="461665" cy="369332"/>
          </a:xfrm>
          <a:prstGeom prst="rect">
            <a:avLst/>
          </a:prstGeom>
          <a:noFill/>
        </p:spPr>
        <p:txBody>
          <a:bodyPr vert="vert" wrap="square" rtlCol="0" anchor="ctr">
            <a:spAutoFit/>
          </a:bodyPr>
          <a:lstStyle/>
          <a:p>
            <a:pPr algn="ctr"/>
            <a:r>
              <a:rPr lang="nl-BE" dirty="0" smtClean="0"/>
              <a:t>...</a:t>
            </a:r>
            <a:endParaRPr lang="nl-BE" dirty="0"/>
          </a:p>
        </p:txBody>
      </p:sp>
      <p:sp>
        <p:nvSpPr>
          <p:cNvPr id="47" name="Rounded Rectangle 46"/>
          <p:cNvSpPr/>
          <p:nvPr/>
        </p:nvSpPr>
        <p:spPr>
          <a:xfrm>
            <a:off x="5674242" y="954691"/>
            <a:ext cx="1271517" cy="68407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nl-BE" sz="1100" dirty="0" smtClean="0"/>
              <a:t>CTI</a:t>
            </a:r>
          </a:p>
          <a:p>
            <a:pPr algn="ctr"/>
            <a:r>
              <a:rPr lang="nl-BE" sz="1100" dirty="0" smtClean="0"/>
              <a:t>Service 1</a:t>
            </a:r>
            <a:endParaRPr lang="nl-BE" sz="1100" dirty="0"/>
          </a:p>
        </p:txBody>
      </p:sp>
      <p:sp>
        <p:nvSpPr>
          <p:cNvPr id="48" name="Rounded Rectangle 47"/>
          <p:cNvSpPr/>
          <p:nvPr/>
        </p:nvSpPr>
        <p:spPr>
          <a:xfrm>
            <a:off x="5674242" y="2127759"/>
            <a:ext cx="1271517" cy="68407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nl-BE" sz="1100" dirty="0" smtClean="0"/>
              <a:t>CTI</a:t>
            </a:r>
          </a:p>
          <a:p>
            <a:pPr algn="ctr"/>
            <a:r>
              <a:rPr lang="nl-BE" sz="1100" dirty="0" smtClean="0"/>
              <a:t>Service o</a:t>
            </a:r>
            <a:endParaRPr lang="nl-BE" sz="1100" dirty="0"/>
          </a:p>
        </p:txBody>
      </p:sp>
      <p:sp>
        <p:nvSpPr>
          <p:cNvPr id="49" name="TextBox 48"/>
          <p:cNvSpPr txBox="1"/>
          <p:nvPr/>
        </p:nvSpPr>
        <p:spPr>
          <a:xfrm>
            <a:off x="6079167" y="1708618"/>
            <a:ext cx="461665" cy="369332"/>
          </a:xfrm>
          <a:prstGeom prst="rect">
            <a:avLst/>
          </a:prstGeom>
          <a:noFill/>
        </p:spPr>
        <p:txBody>
          <a:bodyPr vert="vert" wrap="square" rtlCol="0" anchor="ctr">
            <a:spAutoFit/>
          </a:bodyPr>
          <a:lstStyle/>
          <a:p>
            <a:pPr algn="ctr"/>
            <a:r>
              <a:rPr lang="nl-BE" dirty="0" smtClean="0"/>
              <a:t>...</a:t>
            </a:r>
            <a:endParaRPr lang="nl-BE" dirty="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32120" y="4725143"/>
            <a:ext cx="3764280" cy="777240"/>
          </a:xfrm>
          <a:prstGeom prst="rect">
            <a:avLst/>
          </a:prstGeom>
        </p:spPr>
      </p:pic>
      <p:pic>
        <p:nvPicPr>
          <p:cNvPr id="50" name="Picture 4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75520" y="4761703"/>
            <a:ext cx="4023360" cy="723900"/>
          </a:xfrm>
          <a:prstGeom prst="rect">
            <a:avLst/>
          </a:prstGeom>
        </p:spPr>
      </p:pic>
      <p:pic>
        <p:nvPicPr>
          <p:cNvPr id="51" name="Picture 2" descr="http://db.cse.ohio-state.edu/images/db.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32371" y="3318415"/>
            <a:ext cx="639426" cy="708718"/>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p:cNvSpPr txBox="1"/>
          <p:nvPr/>
        </p:nvSpPr>
        <p:spPr>
          <a:xfrm>
            <a:off x="6168008" y="4061179"/>
            <a:ext cx="1368152" cy="276999"/>
          </a:xfrm>
          <a:prstGeom prst="rect">
            <a:avLst/>
          </a:prstGeom>
          <a:noFill/>
        </p:spPr>
        <p:txBody>
          <a:bodyPr wrap="square" rtlCol="0">
            <a:spAutoFit/>
          </a:bodyPr>
          <a:lstStyle/>
          <a:p>
            <a:pPr algn="ctr"/>
            <a:r>
              <a:rPr lang="nl-BE" sz="1200" dirty="0" smtClean="0">
                <a:solidFill>
                  <a:schemeClr val="tx1">
                    <a:lumMod val="75000"/>
                    <a:lumOff val="25000"/>
                  </a:schemeClr>
                </a:solidFill>
                <a:latin typeface="Verdana" pitchFamily="34" charset="0"/>
              </a:rPr>
              <a:t>Filestore</a:t>
            </a:r>
            <a:endParaRPr lang="nl-BE" sz="1200" dirty="0">
              <a:solidFill>
                <a:schemeClr val="tx1">
                  <a:lumMod val="75000"/>
                  <a:lumOff val="25000"/>
                </a:schemeClr>
              </a:solidFill>
              <a:latin typeface="Verdana" pitchFamily="34" charset="0"/>
            </a:endParaRPr>
          </a:p>
        </p:txBody>
      </p:sp>
    </p:spTree>
    <p:extLst>
      <p:ext uri="{BB962C8B-B14F-4D97-AF65-F5344CB8AC3E}">
        <p14:creationId xmlns:p14="http://schemas.microsoft.com/office/powerpoint/2010/main" val="1636425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p:cNvSpPr/>
          <p:nvPr/>
        </p:nvSpPr>
        <p:spPr>
          <a:xfrm>
            <a:off x="0" y="9526"/>
            <a:ext cx="12192000" cy="6848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5" name="Rounded Rectangle 24"/>
          <p:cNvSpPr/>
          <p:nvPr/>
        </p:nvSpPr>
        <p:spPr>
          <a:xfrm>
            <a:off x="4419490" y="3050309"/>
            <a:ext cx="2458877" cy="2397702"/>
          </a:xfrm>
          <a:prstGeom prst="roundRect">
            <a:avLst/>
          </a:prstGeom>
        </p:spPr>
        <p:style>
          <a:lnRef idx="1">
            <a:schemeClr val="accent3"/>
          </a:lnRef>
          <a:fillRef idx="2">
            <a:schemeClr val="accent3"/>
          </a:fillRef>
          <a:effectRef idx="1">
            <a:schemeClr val="accent3"/>
          </a:effectRef>
          <a:fontRef idx="minor">
            <a:schemeClr val="dk1"/>
          </a:fontRef>
        </p:style>
        <p:txBody>
          <a:bodyPr rtlCol="0" anchor="t" anchorCtr="0"/>
          <a:lstStyle/>
          <a:p>
            <a:pPr algn="ctr"/>
            <a:r>
              <a:rPr lang="en-US" dirty="0"/>
              <a:t>Data Tier</a:t>
            </a:r>
          </a:p>
        </p:txBody>
      </p:sp>
      <p:sp>
        <p:nvSpPr>
          <p:cNvPr id="50" name="Rounded Rectangle 49"/>
          <p:cNvSpPr/>
          <p:nvPr/>
        </p:nvSpPr>
        <p:spPr>
          <a:xfrm>
            <a:off x="4419490" y="3054883"/>
            <a:ext cx="5036885" cy="2397702"/>
          </a:xfrm>
          <a:prstGeom prst="roundRect">
            <a:avLst/>
          </a:prstGeom>
        </p:spPr>
        <p:style>
          <a:lnRef idx="1">
            <a:schemeClr val="accent3"/>
          </a:lnRef>
          <a:fillRef idx="2">
            <a:schemeClr val="accent3"/>
          </a:fillRef>
          <a:effectRef idx="1">
            <a:schemeClr val="accent3"/>
          </a:effectRef>
          <a:fontRef idx="minor">
            <a:schemeClr val="dk1"/>
          </a:fontRef>
        </p:style>
        <p:txBody>
          <a:bodyPr rtlCol="0" anchor="t" anchorCtr="0"/>
          <a:lstStyle/>
          <a:p>
            <a:pPr algn="ctr"/>
            <a:r>
              <a:rPr lang="en-US" dirty="0"/>
              <a:t>Data Tier</a:t>
            </a:r>
          </a:p>
        </p:txBody>
      </p:sp>
      <p:sp>
        <p:nvSpPr>
          <p:cNvPr id="27" name="Rounded Rectangle 26"/>
          <p:cNvSpPr/>
          <p:nvPr/>
        </p:nvSpPr>
        <p:spPr>
          <a:xfrm>
            <a:off x="410322" y="332656"/>
            <a:ext cx="3189401" cy="5396422"/>
          </a:xfrm>
          <a:prstGeom prst="roundRect">
            <a:avLst/>
          </a:prstGeom>
        </p:spPr>
        <p:style>
          <a:lnRef idx="1">
            <a:schemeClr val="accent3"/>
          </a:lnRef>
          <a:fillRef idx="2">
            <a:schemeClr val="accent3"/>
          </a:fillRef>
          <a:effectRef idx="1">
            <a:schemeClr val="accent3"/>
          </a:effectRef>
          <a:fontRef idx="minor">
            <a:schemeClr val="dk1"/>
          </a:fontRef>
        </p:style>
        <p:txBody>
          <a:bodyPr rtlCol="0" anchor="t" anchorCtr="0"/>
          <a:lstStyle/>
          <a:p>
            <a:pPr algn="ctr"/>
            <a:r>
              <a:rPr lang="en-US" sz="1700" b="1" dirty="0">
                <a:solidFill>
                  <a:schemeClr val="accent1"/>
                </a:solidFill>
                <a:latin typeface="Verdana" pitchFamily="34" charset="0"/>
                <a:ea typeface="+mj-ea"/>
                <a:cs typeface="+mj-cs"/>
              </a:rPr>
              <a:t>VCC</a:t>
            </a:r>
          </a:p>
        </p:txBody>
      </p:sp>
      <p:sp>
        <p:nvSpPr>
          <p:cNvPr id="7" name="Rounded Rectangle 6"/>
          <p:cNvSpPr/>
          <p:nvPr/>
        </p:nvSpPr>
        <p:spPr>
          <a:xfrm>
            <a:off x="623392" y="3703856"/>
            <a:ext cx="2688299" cy="1110928"/>
          </a:xfrm>
          <a:prstGeom prst="roundRect">
            <a:avLst>
              <a:gd name="adj" fmla="val 7983"/>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Data Tier</a:t>
            </a:r>
            <a:endParaRPr lang="en-US" dirty="0"/>
          </a:p>
        </p:txBody>
      </p:sp>
      <p:sp>
        <p:nvSpPr>
          <p:cNvPr id="8" name="Rounded Rectangle 7"/>
          <p:cNvSpPr/>
          <p:nvPr/>
        </p:nvSpPr>
        <p:spPr>
          <a:xfrm>
            <a:off x="623392" y="2369480"/>
            <a:ext cx="2688299" cy="1110928"/>
          </a:xfrm>
          <a:prstGeom prst="roundRect">
            <a:avLst>
              <a:gd name="adj" fmla="val 7983"/>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Logic Tier</a:t>
            </a:r>
            <a:endParaRPr lang="en-US" dirty="0"/>
          </a:p>
        </p:txBody>
      </p:sp>
      <p:sp>
        <p:nvSpPr>
          <p:cNvPr id="9" name="Rounded Rectangle 8"/>
          <p:cNvSpPr/>
          <p:nvPr/>
        </p:nvSpPr>
        <p:spPr>
          <a:xfrm>
            <a:off x="623392" y="1052736"/>
            <a:ext cx="2688299" cy="1110928"/>
          </a:xfrm>
          <a:prstGeom prst="roundRect">
            <a:avLst>
              <a:gd name="adj" fmla="val 7983"/>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Presentation Tier</a:t>
            </a:r>
            <a:endParaRPr lang="en-US" dirty="0"/>
          </a:p>
        </p:txBody>
      </p:sp>
      <p:sp>
        <p:nvSpPr>
          <p:cNvPr id="37" name="Rounded Rectangle 36"/>
          <p:cNvSpPr/>
          <p:nvPr/>
        </p:nvSpPr>
        <p:spPr>
          <a:xfrm>
            <a:off x="4574111" y="3573017"/>
            <a:ext cx="2208245" cy="1769175"/>
          </a:xfrm>
          <a:prstGeom prst="roundRect">
            <a:avLst/>
          </a:prstGeom>
        </p:spPr>
        <p:style>
          <a:lnRef idx="1">
            <a:schemeClr val="accent3"/>
          </a:lnRef>
          <a:fillRef idx="2">
            <a:schemeClr val="accent3"/>
          </a:fillRef>
          <a:effectRef idx="1">
            <a:schemeClr val="accent3"/>
          </a:effectRef>
          <a:fontRef idx="minor">
            <a:schemeClr val="dk1"/>
          </a:fontRef>
        </p:style>
        <p:txBody>
          <a:bodyPr rtlCol="0" anchor="t" anchorCtr="0"/>
          <a:lstStyle/>
          <a:p>
            <a:pPr algn="ctr"/>
            <a:endParaRPr lang="en-US" dirty="0"/>
          </a:p>
        </p:txBody>
      </p:sp>
      <p:grpSp>
        <p:nvGrpSpPr>
          <p:cNvPr id="49" name="Group 48"/>
          <p:cNvGrpSpPr/>
          <p:nvPr/>
        </p:nvGrpSpPr>
        <p:grpSpPr>
          <a:xfrm>
            <a:off x="4733125" y="3676061"/>
            <a:ext cx="1890217" cy="740680"/>
            <a:chOff x="3549843" y="3676061"/>
            <a:chExt cx="1417663" cy="740680"/>
          </a:xfrm>
        </p:grpSpPr>
        <p:sp>
          <p:nvSpPr>
            <p:cNvPr id="30" name="Can 29"/>
            <p:cNvSpPr/>
            <p:nvPr/>
          </p:nvSpPr>
          <p:spPr>
            <a:xfrm>
              <a:off x="3549843" y="3676061"/>
              <a:ext cx="1417663" cy="740680"/>
            </a:xfrm>
            <a:prstGeom prst="can">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solidFill>
                  <a:schemeClr val="dk1"/>
                </a:solidFill>
              </a:endParaRPr>
            </a:p>
          </p:txBody>
        </p:sp>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14560" y="3867784"/>
              <a:ext cx="580309" cy="476949"/>
            </a:xfrm>
            <a:prstGeom prst="rect">
              <a:avLst/>
            </a:prstGeom>
          </p:spPr>
        </p:pic>
      </p:grpSp>
      <p:grpSp>
        <p:nvGrpSpPr>
          <p:cNvPr id="32" name="Group 31"/>
          <p:cNvGrpSpPr/>
          <p:nvPr/>
        </p:nvGrpSpPr>
        <p:grpSpPr>
          <a:xfrm>
            <a:off x="4733124" y="4494472"/>
            <a:ext cx="1890219" cy="326074"/>
            <a:chOff x="2276940" y="4625763"/>
            <a:chExt cx="3133327" cy="720689"/>
          </a:xfrm>
        </p:grpSpPr>
        <p:sp>
          <p:nvSpPr>
            <p:cNvPr id="33" name="Rounded Rectangle 32"/>
            <p:cNvSpPr/>
            <p:nvPr/>
          </p:nvSpPr>
          <p:spPr>
            <a:xfrm>
              <a:off x="2276940" y="4625763"/>
              <a:ext cx="3133327" cy="720689"/>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pic>
          <p:nvPicPr>
            <p:cNvPr id="34" name="Picture 5"/>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68656" y="4655433"/>
              <a:ext cx="2651416" cy="653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8" name="Group 47"/>
          <p:cNvGrpSpPr/>
          <p:nvPr/>
        </p:nvGrpSpPr>
        <p:grpSpPr>
          <a:xfrm>
            <a:off x="4961825" y="4910804"/>
            <a:ext cx="1253850" cy="391298"/>
            <a:chOff x="3721367" y="4910804"/>
            <a:chExt cx="940387" cy="391298"/>
          </a:xfrm>
        </p:grpSpPr>
        <p:pic>
          <p:nvPicPr>
            <p:cNvPr id="35" name="Picture 6" descr="http://files.softicons.com/download/computer-icons/vista-hardware-devices-icons-by-icons-land/png/128x128/HomeServe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21367" y="4910804"/>
              <a:ext cx="391298" cy="391298"/>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p:cNvSpPr txBox="1"/>
            <p:nvPr/>
          </p:nvSpPr>
          <p:spPr>
            <a:xfrm>
              <a:off x="4026532" y="4975595"/>
              <a:ext cx="635222" cy="276999"/>
            </a:xfrm>
            <a:prstGeom prst="rect">
              <a:avLst/>
            </a:prstGeom>
            <a:noFill/>
          </p:spPr>
          <p:txBody>
            <a:bodyPr wrap="none" rtlCol="0">
              <a:spAutoFit/>
            </a:bodyPr>
            <a:lstStyle/>
            <a:p>
              <a:r>
                <a:rPr lang="en-US" sz="1200" dirty="0" smtClean="0"/>
                <a:t>Server 1</a:t>
              </a:r>
              <a:endParaRPr lang="en-US" sz="1200" dirty="0"/>
            </a:p>
          </p:txBody>
        </p:sp>
      </p:grpSp>
      <p:grpSp>
        <p:nvGrpSpPr>
          <p:cNvPr id="39" name="Group 38"/>
          <p:cNvGrpSpPr/>
          <p:nvPr/>
        </p:nvGrpSpPr>
        <p:grpSpPr>
          <a:xfrm>
            <a:off x="4573376" y="3579182"/>
            <a:ext cx="2208245" cy="1769175"/>
            <a:chOff x="5460852" y="3356992"/>
            <a:chExt cx="1656184" cy="1769175"/>
          </a:xfrm>
        </p:grpSpPr>
        <p:sp>
          <p:nvSpPr>
            <p:cNvPr id="40" name="Rounded Rectangle 39"/>
            <p:cNvSpPr/>
            <p:nvPr/>
          </p:nvSpPr>
          <p:spPr>
            <a:xfrm>
              <a:off x="5460852" y="3356992"/>
              <a:ext cx="1656184" cy="1769175"/>
            </a:xfrm>
            <a:prstGeom prst="roundRect">
              <a:avLst/>
            </a:prstGeom>
          </p:spPr>
          <p:style>
            <a:lnRef idx="1">
              <a:schemeClr val="accent3"/>
            </a:lnRef>
            <a:fillRef idx="2">
              <a:schemeClr val="accent3"/>
            </a:fillRef>
            <a:effectRef idx="1">
              <a:schemeClr val="accent3"/>
            </a:effectRef>
            <a:fontRef idx="minor">
              <a:schemeClr val="dk1"/>
            </a:fontRef>
          </p:style>
          <p:txBody>
            <a:bodyPr rtlCol="0" anchor="t" anchorCtr="0"/>
            <a:lstStyle/>
            <a:p>
              <a:pPr algn="ctr"/>
              <a:endParaRPr lang="en-US" dirty="0"/>
            </a:p>
          </p:txBody>
        </p:sp>
        <p:sp>
          <p:nvSpPr>
            <p:cNvPr id="41" name="Can 40"/>
            <p:cNvSpPr/>
            <p:nvPr/>
          </p:nvSpPr>
          <p:spPr>
            <a:xfrm>
              <a:off x="5580112" y="3460037"/>
              <a:ext cx="1417663" cy="740680"/>
            </a:xfrm>
            <a:prstGeom prst="can">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solidFill>
                  <a:schemeClr val="dk1"/>
                </a:solidFill>
              </a:endParaRPr>
            </a:p>
          </p:txBody>
        </p:sp>
        <p:pic>
          <p:nvPicPr>
            <p:cNvPr id="42" name="Picture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4829" y="3651760"/>
              <a:ext cx="580309" cy="476949"/>
            </a:xfrm>
            <a:prstGeom prst="rect">
              <a:avLst/>
            </a:prstGeom>
          </p:spPr>
        </p:pic>
        <p:grpSp>
          <p:nvGrpSpPr>
            <p:cNvPr id="43" name="Group 42"/>
            <p:cNvGrpSpPr/>
            <p:nvPr/>
          </p:nvGrpSpPr>
          <p:grpSpPr>
            <a:xfrm>
              <a:off x="5580112" y="4278448"/>
              <a:ext cx="1417664" cy="326074"/>
              <a:chOff x="2276940" y="4625763"/>
              <a:chExt cx="3133327" cy="720689"/>
            </a:xfrm>
          </p:grpSpPr>
          <p:sp>
            <p:nvSpPr>
              <p:cNvPr id="46" name="Rounded Rectangle 45"/>
              <p:cNvSpPr/>
              <p:nvPr/>
            </p:nvSpPr>
            <p:spPr>
              <a:xfrm>
                <a:off x="2276940" y="4625763"/>
                <a:ext cx="3133327" cy="720689"/>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pic>
            <p:nvPicPr>
              <p:cNvPr id="47" name="Picture 5"/>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68656" y="4655433"/>
                <a:ext cx="2651416" cy="653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4" name="Picture 6" descr="http://files.softicons.com/download/computer-icons/vista-hardware-devices-icons-by-icons-land/png/128x128/HomeServe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51636" y="4694780"/>
              <a:ext cx="391298" cy="391298"/>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p:cNvSpPr txBox="1"/>
            <p:nvPr/>
          </p:nvSpPr>
          <p:spPr>
            <a:xfrm>
              <a:off x="6056801" y="4759571"/>
              <a:ext cx="635222" cy="276999"/>
            </a:xfrm>
            <a:prstGeom prst="rect">
              <a:avLst/>
            </a:prstGeom>
            <a:noFill/>
          </p:spPr>
          <p:txBody>
            <a:bodyPr wrap="none" rtlCol="0">
              <a:spAutoFit/>
            </a:bodyPr>
            <a:lstStyle/>
            <a:p>
              <a:r>
                <a:rPr lang="en-US" sz="1200" dirty="0" smtClean="0"/>
                <a:t>Server 1</a:t>
              </a:r>
              <a:endParaRPr lang="en-US" sz="1200" dirty="0"/>
            </a:p>
          </p:txBody>
        </p:sp>
      </p:grpSp>
      <p:sp>
        <p:nvSpPr>
          <p:cNvPr id="51" name="Left-Right Arrow 50"/>
          <p:cNvSpPr/>
          <p:nvPr/>
        </p:nvSpPr>
        <p:spPr>
          <a:xfrm>
            <a:off x="6310448" y="3963956"/>
            <a:ext cx="1254969" cy="284604"/>
          </a:xfrm>
          <a:prstGeom prst="lef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050" b="1" dirty="0" smtClean="0">
                <a:solidFill>
                  <a:schemeClr val="dk1"/>
                </a:solidFill>
              </a:rPr>
              <a:t>Sync</a:t>
            </a:r>
            <a:endParaRPr lang="en-US" sz="1050" b="1" dirty="0">
              <a:solidFill>
                <a:schemeClr val="dk1"/>
              </a:solidFill>
            </a:endParaRPr>
          </a:p>
        </p:txBody>
      </p:sp>
      <p:pic>
        <p:nvPicPr>
          <p:cNvPr id="38" name="Picture 37" descr="Tegu Blocks - Beautiful Wooden Building Blocks">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88744" y="140789"/>
            <a:ext cx="2247493" cy="111708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841032" y="548681"/>
            <a:ext cx="3775248" cy="353943"/>
          </a:xfrm>
          <a:prstGeom prst="rect">
            <a:avLst/>
          </a:prstGeom>
          <a:noFill/>
        </p:spPr>
        <p:txBody>
          <a:bodyPr wrap="square" rtlCol="0">
            <a:spAutoFit/>
          </a:bodyPr>
          <a:lstStyle/>
          <a:p>
            <a:r>
              <a:rPr lang="en-US" sz="1700" b="1" dirty="0" smtClean="0">
                <a:solidFill>
                  <a:srgbClr val="C00000"/>
                </a:solidFill>
                <a:latin typeface="Verdana" pitchFamily="34" charset="0"/>
                <a:ea typeface="Verdana" pitchFamily="34" charset="0"/>
                <a:cs typeface="Verdana" pitchFamily="34" charset="0"/>
              </a:rPr>
              <a:t>Our building blocks</a:t>
            </a:r>
            <a:endParaRPr lang="en-US" sz="1700" b="1" dirty="0">
              <a:solidFill>
                <a:srgbClr val="C00000"/>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493193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1"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mph" presetSubtype="2" fill="hold" grpId="0" nodeType="clickEffect">
                                  <p:stCondLst>
                                    <p:cond delay="0"/>
                                  </p:stCondLst>
                                  <p:childTnLst>
                                    <p:animClr clrSpc="rgb" dir="cw">
                                      <p:cBhvr>
                                        <p:cTn id="30" dur="2000" fill="hold"/>
                                        <p:tgtEl>
                                          <p:spTgt spid="7"/>
                                        </p:tgtEl>
                                        <p:attrNameLst>
                                          <p:attrName>fillcolor</p:attrName>
                                        </p:attrNameLst>
                                      </p:cBhvr>
                                      <p:to>
                                        <a:schemeClr val="accent2"/>
                                      </p:to>
                                    </p:animClr>
                                    <p:set>
                                      <p:cBhvr>
                                        <p:cTn id="31" dur="2000" fill="hold"/>
                                        <p:tgtEl>
                                          <p:spTgt spid="7"/>
                                        </p:tgtEl>
                                        <p:attrNameLst>
                                          <p:attrName>fill.type</p:attrName>
                                        </p:attrNameLst>
                                      </p:cBhvr>
                                      <p:to>
                                        <p:strVal val="solid"/>
                                      </p:to>
                                    </p:set>
                                    <p:set>
                                      <p:cBhvr>
                                        <p:cTn id="32" dur="2000" fill="hold"/>
                                        <p:tgtEl>
                                          <p:spTgt spid="7"/>
                                        </p:tgtEl>
                                        <p:attrNameLst>
                                          <p:attrName>fill.on</p:attrName>
                                        </p:attrNameLst>
                                      </p:cBhvr>
                                      <p:to>
                                        <p:strVal val="true"/>
                                      </p:to>
                                    </p:set>
                                  </p:childTnLst>
                                </p:cTn>
                              </p:par>
                              <p:par>
                                <p:cTn id="33" presetID="53" presetClass="entr" presetSubtype="16"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p:cTn id="35" dur="500" fill="hold"/>
                                        <p:tgtEl>
                                          <p:spTgt spid="25"/>
                                        </p:tgtEl>
                                        <p:attrNameLst>
                                          <p:attrName>ppt_w</p:attrName>
                                        </p:attrNameLst>
                                      </p:cBhvr>
                                      <p:tavLst>
                                        <p:tav tm="0">
                                          <p:val>
                                            <p:fltVal val="0"/>
                                          </p:val>
                                        </p:tav>
                                        <p:tav tm="100000">
                                          <p:val>
                                            <p:strVal val="#ppt_w"/>
                                          </p:val>
                                        </p:tav>
                                      </p:tavLst>
                                    </p:anim>
                                    <p:anim calcmode="lin" valueType="num">
                                      <p:cBhvr>
                                        <p:cTn id="36" dur="500" fill="hold"/>
                                        <p:tgtEl>
                                          <p:spTgt spid="25"/>
                                        </p:tgtEl>
                                        <p:attrNameLst>
                                          <p:attrName>ppt_h</p:attrName>
                                        </p:attrNameLst>
                                      </p:cBhvr>
                                      <p:tavLst>
                                        <p:tav tm="0">
                                          <p:val>
                                            <p:fltVal val="0"/>
                                          </p:val>
                                        </p:tav>
                                        <p:tav tm="100000">
                                          <p:val>
                                            <p:strVal val="#ppt_h"/>
                                          </p:val>
                                        </p:tav>
                                      </p:tavLst>
                                    </p:anim>
                                    <p:animEffect transition="in" filter="fade">
                                      <p:cBhvr>
                                        <p:cTn id="37" dur="500"/>
                                        <p:tgtEl>
                                          <p:spTgt spid="25"/>
                                        </p:tgtEl>
                                      </p:cBhvr>
                                    </p:animEffect>
                                  </p:childTnLst>
                                </p:cTn>
                              </p:par>
                            </p:childTnLst>
                          </p:cTn>
                        </p:par>
                        <p:par>
                          <p:cTn id="38" fill="hold">
                            <p:stCondLst>
                              <p:cond delay="2000"/>
                            </p:stCondLst>
                            <p:childTnLst>
                              <p:par>
                                <p:cTn id="39" presetID="22" presetClass="entr" presetSubtype="4" fill="hold" grpId="0" nodeType="after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wipe(down)">
                                      <p:cBhvr>
                                        <p:cTn id="41" dur="500"/>
                                        <p:tgtEl>
                                          <p:spTgt spid="37"/>
                                        </p:tgtEl>
                                      </p:cBhvr>
                                    </p:animEffect>
                                  </p:childTnLst>
                                </p:cTn>
                              </p:par>
                            </p:childTnLst>
                          </p:cTn>
                        </p:par>
                        <p:par>
                          <p:cTn id="42" fill="hold">
                            <p:stCondLst>
                              <p:cond delay="2500"/>
                            </p:stCondLst>
                            <p:childTnLst>
                              <p:par>
                                <p:cTn id="43" presetID="22" presetClass="entr" presetSubtype="4" fill="hold" nodeType="afterEffect">
                                  <p:stCondLst>
                                    <p:cond delay="0"/>
                                  </p:stCondLst>
                                  <p:childTnLst>
                                    <p:set>
                                      <p:cBhvr>
                                        <p:cTn id="44" dur="1" fill="hold">
                                          <p:stCondLst>
                                            <p:cond delay="0"/>
                                          </p:stCondLst>
                                        </p:cTn>
                                        <p:tgtEl>
                                          <p:spTgt spid="48"/>
                                        </p:tgtEl>
                                        <p:attrNameLst>
                                          <p:attrName>style.visibility</p:attrName>
                                        </p:attrNameLst>
                                      </p:cBhvr>
                                      <p:to>
                                        <p:strVal val="visible"/>
                                      </p:to>
                                    </p:set>
                                    <p:animEffect transition="in" filter="wipe(down)">
                                      <p:cBhvr>
                                        <p:cTn id="45" dur="500"/>
                                        <p:tgtEl>
                                          <p:spTgt spid="48"/>
                                        </p:tgtEl>
                                      </p:cBhvr>
                                    </p:animEffect>
                                  </p:childTnLst>
                                </p:cTn>
                              </p:par>
                            </p:childTnLst>
                          </p:cTn>
                        </p:par>
                        <p:par>
                          <p:cTn id="46" fill="hold">
                            <p:stCondLst>
                              <p:cond delay="3000"/>
                            </p:stCondLst>
                            <p:childTnLst>
                              <p:par>
                                <p:cTn id="47" presetID="22" presetClass="entr" presetSubtype="4" fill="hold" nodeType="after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wipe(down)">
                                      <p:cBhvr>
                                        <p:cTn id="49" dur="500"/>
                                        <p:tgtEl>
                                          <p:spTgt spid="32"/>
                                        </p:tgtEl>
                                      </p:cBhvr>
                                    </p:animEffect>
                                  </p:childTnLst>
                                </p:cTn>
                              </p:par>
                            </p:childTnLst>
                          </p:cTn>
                        </p:par>
                        <p:par>
                          <p:cTn id="50" fill="hold">
                            <p:stCondLst>
                              <p:cond delay="3500"/>
                            </p:stCondLst>
                            <p:childTnLst>
                              <p:par>
                                <p:cTn id="51" presetID="22" presetClass="entr" presetSubtype="4" fill="hold" nodeType="afterEffect">
                                  <p:stCondLst>
                                    <p:cond delay="0"/>
                                  </p:stCondLst>
                                  <p:childTnLst>
                                    <p:set>
                                      <p:cBhvr>
                                        <p:cTn id="52" dur="1" fill="hold">
                                          <p:stCondLst>
                                            <p:cond delay="0"/>
                                          </p:stCondLst>
                                        </p:cTn>
                                        <p:tgtEl>
                                          <p:spTgt spid="49"/>
                                        </p:tgtEl>
                                        <p:attrNameLst>
                                          <p:attrName>style.visibility</p:attrName>
                                        </p:attrNameLst>
                                      </p:cBhvr>
                                      <p:to>
                                        <p:strVal val="visible"/>
                                      </p:to>
                                    </p:set>
                                    <p:animEffect transition="in" filter="wipe(down)">
                                      <p:cBhvr>
                                        <p:cTn id="53" dur="500"/>
                                        <p:tgtEl>
                                          <p:spTgt spid="49"/>
                                        </p:tgtEl>
                                      </p:cBhvr>
                                    </p:animEffect>
                                  </p:childTnLst>
                                </p:cTn>
                              </p:par>
                            </p:childTnLst>
                          </p:cTn>
                        </p:par>
                        <p:par>
                          <p:cTn id="54" fill="hold">
                            <p:stCondLst>
                              <p:cond delay="4000"/>
                            </p:stCondLst>
                            <p:childTnLst>
                              <p:par>
                                <p:cTn id="55" presetID="1" presetClass="entr" presetSubtype="0" fill="hold" nodeType="afterEffect">
                                  <p:stCondLst>
                                    <p:cond delay="0"/>
                                  </p:stCondLst>
                                  <p:childTnLst>
                                    <p:set>
                                      <p:cBhvr>
                                        <p:cTn id="56" dur="1" fill="hold">
                                          <p:stCondLst>
                                            <p:cond delay="0"/>
                                          </p:stCondLst>
                                        </p:cTn>
                                        <p:tgtEl>
                                          <p:spTgt spid="3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grpId="1" nodeType="clickEffect">
                                  <p:stCondLst>
                                    <p:cond delay="0"/>
                                  </p:stCondLst>
                                  <p:childTnLst>
                                    <p:animEffect transition="out" filter="fade">
                                      <p:cBhvr>
                                        <p:cTn id="60" dur="500"/>
                                        <p:tgtEl>
                                          <p:spTgt spid="25"/>
                                        </p:tgtEl>
                                      </p:cBhvr>
                                    </p:animEffect>
                                    <p:set>
                                      <p:cBhvr>
                                        <p:cTn id="61" dur="1" fill="hold">
                                          <p:stCondLst>
                                            <p:cond delay="499"/>
                                          </p:stCondLst>
                                        </p:cTn>
                                        <p:tgtEl>
                                          <p:spTgt spid="25"/>
                                        </p:tgtEl>
                                        <p:attrNameLst>
                                          <p:attrName>style.visibility</p:attrName>
                                        </p:attrNameLst>
                                      </p:cBhvr>
                                      <p:to>
                                        <p:strVal val="hidden"/>
                                      </p:to>
                                    </p:set>
                                  </p:childTnLst>
                                </p:cTn>
                              </p:par>
                              <p:par>
                                <p:cTn id="62" presetID="10" presetClass="entr" presetSubtype="0" fill="hold" grpId="0" nodeType="withEffect">
                                  <p:stCondLst>
                                    <p:cond delay="0"/>
                                  </p:stCondLst>
                                  <p:childTnLst>
                                    <p:set>
                                      <p:cBhvr>
                                        <p:cTn id="63" dur="1" fill="hold">
                                          <p:stCondLst>
                                            <p:cond delay="0"/>
                                          </p:stCondLst>
                                        </p:cTn>
                                        <p:tgtEl>
                                          <p:spTgt spid="50"/>
                                        </p:tgtEl>
                                        <p:attrNameLst>
                                          <p:attrName>style.visibility</p:attrName>
                                        </p:attrNameLst>
                                      </p:cBhvr>
                                      <p:to>
                                        <p:strVal val="visible"/>
                                      </p:to>
                                    </p:set>
                                    <p:animEffect transition="in" filter="fade">
                                      <p:cBhvr>
                                        <p:cTn id="64" dur="500"/>
                                        <p:tgtEl>
                                          <p:spTgt spid="50"/>
                                        </p:tgtEl>
                                      </p:cBhvr>
                                    </p:animEffect>
                                  </p:childTnLst>
                                </p:cTn>
                              </p:par>
                            </p:childTnLst>
                          </p:cTn>
                        </p:par>
                        <p:par>
                          <p:cTn id="65" fill="hold">
                            <p:stCondLst>
                              <p:cond delay="500"/>
                            </p:stCondLst>
                            <p:childTnLst>
                              <p:par>
                                <p:cTn id="66" presetID="42" presetClass="path" presetSubtype="0" accel="50000" decel="50000" fill="hold" nodeType="afterEffect">
                                  <p:stCondLst>
                                    <p:cond delay="0"/>
                                  </p:stCondLst>
                                  <p:childTnLst>
                                    <p:animMotion origin="layout" path="M 5E-6 -0.00047 L 0.20487 -0.00047 " pathEditMode="relative" rAng="0" ptsTypes="AA">
                                      <p:cBhvr>
                                        <p:cTn id="67" dur="2000" fill="hold"/>
                                        <p:tgtEl>
                                          <p:spTgt spid="39"/>
                                        </p:tgtEl>
                                        <p:attrNameLst>
                                          <p:attrName>ppt_x</p:attrName>
                                          <p:attrName>ppt_y</p:attrName>
                                        </p:attrNameLst>
                                      </p:cBhvr>
                                      <p:rCtr x="10243" y="0"/>
                                    </p:animMotion>
                                  </p:childTnLst>
                                </p:cTn>
                              </p:par>
                            </p:childTnLst>
                          </p:cTn>
                        </p:par>
                        <p:par>
                          <p:cTn id="68" fill="hold">
                            <p:stCondLst>
                              <p:cond delay="2500"/>
                            </p:stCondLst>
                            <p:childTnLst>
                              <p:par>
                                <p:cTn id="69" presetID="53" presetClass="entr" presetSubtype="16" fill="hold" grpId="0" nodeType="afterEffect">
                                  <p:stCondLst>
                                    <p:cond delay="0"/>
                                  </p:stCondLst>
                                  <p:childTnLst>
                                    <p:set>
                                      <p:cBhvr>
                                        <p:cTn id="70" dur="1" fill="hold">
                                          <p:stCondLst>
                                            <p:cond delay="0"/>
                                          </p:stCondLst>
                                        </p:cTn>
                                        <p:tgtEl>
                                          <p:spTgt spid="51"/>
                                        </p:tgtEl>
                                        <p:attrNameLst>
                                          <p:attrName>style.visibility</p:attrName>
                                        </p:attrNameLst>
                                      </p:cBhvr>
                                      <p:to>
                                        <p:strVal val="visible"/>
                                      </p:to>
                                    </p:set>
                                    <p:anim calcmode="lin" valueType="num">
                                      <p:cBhvr>
                                        <p:cTn id="71" dur="500" fill="hold"/>
                                        <p:tgtEl>
                                          <p:spTgt spid="51"/>
                                        </p:tgtEl>
                                        <p:attrNameLst>
                                          <p:attrName>ppt_w</p:attrName>
                                        </p:attrNameLst>
                                      </p:cBhvr>
                                      <p:tavLst>
                                        <p:tav tm="0">
                                          <p:val>
                                            <p:fltVal val="0"/>
                                          </p:val>
                                        </p:tav>
                                        <p:tav tm="100000">
                                          <p:val>
                                            <p:strVal val="#ppt_w"/>
                                          </p:val>
                                        </p:tav>
                                      </p:tavLst>
                                    </p:anim>
                                    <p:anim calcmode="lin" valueType="num">
                                      <p:cBhvr>
                                        <p:cTn id="72" dur="500" fill="hold"/>
                                        <p:tgtEl>
                                          <p:spTgt spid="51"/>
                                        </p:tgtEl>
                                        <p:attrNameLst>
                                          <p:attrName>ppt_h</p:attrName>
                                        </p:attrNameLst>
                                      </p:cBhvr>
                                      <p:tavLst>
                                        <p:tav tm="0">
                                          <p:val>
                                            <p:fltVal val="0"/>
                                          </p:val>
                                        </p:tav>
                                        <p:tav tm="100000">
                                          <p:val>
                                            <p:strVal val="#ppt_h"/>
                                          </p:val>
                                        </p:tav>
                                      </p:tavLst>
                                    </p:anim>
                                    <p:animEffect transition="in" filter="fade">
                                      <p:cBhvr>
                                        <p:cTn id="73" dur="500"/>
                                        <p:tgtEl>
                                          <p:spTgt spid="51"/>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2" nodeType="clickEffect">
                                  <p:stCondLst>
                                    <p:cond delay="0"/>
                                  </p:stCondLst>
                                  <p:childTnLst>
                                    <p:animEffect transition="out" filter="fade">
                                      <p:cBhvr>
                                        <p:cTn id="77" dur="500"/>
                                        <p:tgtEl>
                                          <p:spTgt spid="25"/>
                                        </p:tgtEl>
                                      </p:cBhvr>
                                    </p:animEffect>
                                    <p:set>
                                      <p:cBhvr>
                                        <p:cTn id="78" dur="1" fill="hold">
                                          <p:stCondLst>
                                            <p:cond delay="499"/>
                                          </p:stCondLst>
                                        </p:cTn>
                                        <p:tgtEl>
                                          <p:spTgt spid="25"/>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37"/>
                                        </p:tgtEl>
                                      </p:cBhvr>
                                    </p:animEffect>
                                    <p:set>
                                      <p:cBhvr>
                                        <p:cTn id="81" dur="1" fill="hold">
                                          <p:stCondLst>
                                            <p:cond delay="499"/>
                                          </p:stCondLst>
                                        </p:cTn>
                                        <p:tgtEl>
                                          <p:spTgt spid="37"/>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500"/>
                                        <p:tgtEl>
                                          <p:spTgt spid="48"/>
                                        </p:tgtEl>
                                      </p:cBhvr>
                                    </p:animEffect>
                                    <p:set>
                                      <p:cBhvr>
                                        <p:cTn id="84" dur="1" fill="hold">
                                          <p:stCondLst>
                                            <p:cond delay="499"/>
                                          </p:stCondLst>
                                        </p:cTn>
                                        <p:tgtEl>
                                          <p:spTgt spid="48"/>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500"/>
                                        <p:tgtEl>
                                          <p:spTgt spid="32"/>
                                        </p:tgtEl>
                                      </p:cBhvr>
                                    </p:animEffect>
                                    <p:set>
                                      <p:cBhvr>
                                        <p:cTn id="87" dur="1" fill="hold">
                                          <p:stCondLst>
                                            <p:cond delay="499"/>
                                          </p:stCondLst>
                                        </p:cTn>
                                        <p:tgtEl>
                                          <p:spTgt spid="32"/>
                                        </p:tgtEl>
                                        <p:attrNameLst>
                                          <p:attrName>style.visibility</p:attrName>
                                        </p:attrNameLst>
                                      </p:cBhvr>
                                      <p:to>
                                        <p:strVal val="hidden"/>
                                      </p:to>
                                    </p:set>
                                  </p:childTnLst>
                                </p:cTn>
                              </p:par>
                              <p:par>
                                <p:cTn id="88" presetID="10" presetClass="exit" presetSubtype="0" fill="hold" nodeType="withEffect">
                                  <p:stCondLst>
                                    <p:cond delay="0"/>
                                  </p:stCondLst>
                                  <p:childTnLst>
                                    <p:animEffect transition="out" filter="fade">
                                      <p:cBhvr>
                                        <p:cTn id="89" dur="500"/>
                                        <p:tgtEl>
                                          <p:spTgt spid="49"/>
                                        </p:tgtEl>
                                      </p:cBhvr>
                                    </p:animEffect>
                                    <p:set>
                                      <p:cBhvr>
                                        <p:cTn id="90" dur="1" fill="hold">
                                          <p:stCondLst>
                                            <p:cond delay="499"/>
                                          </p:stCondLst>
                                        </p:cTn>
                                        <p:tgtEl>
                                          <p:spTgt spid="49"/>
                                        </p:tgtEl>
                                        <p:attrNameLst>
                                          <p:attrName>style.visibility</p:attrName>
                                        </p:attrNameLst>
                                      </p:cBhvr>
                                      <p:to>
                                        <p:strVal val="hidden"/>
                                      </p:to>
                                    </p:set>
                                  </p:childTnLst>
                                </p:cTn>
                              </p:par>
                              <p:par>
                                <p:cTn id="91" presetID="10" presetClass="exit" presetSubtype="0" fill="hold" nodeType="withEffect">
                                  <p:stCondLst>
                                    <p:cond delay="0"/>
                                  </p:stCondLst>
                                  <p:childTnLst>
                                    <p:animEffect transition="out" filter="fade">
                                      <p:cBhvr>
                                        <p:cTn id="92" dur="500"/>
                                        <p:tgtEl>
                                          <p:spTgt spid="39"/>
                                        </p:tgtEl>
                                      </p:cBhvr>
                                    </p:animEffect>
                                    <p:set>
                                      <p:cBhvr>
                                        <p:cTn id="93" dur="1" fill="hold">
                                          <p:stCondLst>
                                            <p:cond delay="499"/>
                                          </p:stCondLst>
                                        </p:cTn>
                                        <p:tgtEl>
                                          <p:spTgt spid="39"/>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50"/>
                                        </p:tgtEl>
                                      </p:cBhvr>
                                    </p:animEffect>
                                    <p:set>
                                      <p:cBhvr>
                                        <p:cTn id="96" dur="1" fill="hold">
                                          <p:stCondLst>
                                            <p:cond delay="499"/>
                                          </p:stCondLst>
                                        </p:cTn>
                                        <p:tgtEl>
                                          <p:spTgt spid="50"/>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51"/>
                                        </p:tgtEl>
                                      </p:cBhvr>
                                    </p:animEffect>
                                    <p:set>
                                      <p:cBhvr>
                                        <p:cTn id="99" dur="1" fill="hold">
                                          <p:stCondLst>
                                            <p:cond delay="499"/>
                                          </p:stCondLst>
                                        </p:cTn>
                                        <p:tgtEl>
                                          <p:spTgt spid="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5" grpId="1" animBg="1"/>
      <p:bldP spid="25" grpId="2" animBg="1"/>
      <p:bldP spid="50" grpId="0" animBg="1"/>
      <p:bldP spid="50" grpId="1" animBg="1"/>
      <p:bldP spid="27" grpId="0" animBg="1"/>
      <p:bldP spid="7" grpId="0" animBg="1"/>
      <p:bldP spid="7" grpId="1" animBg="1"/>
      <p:bldP spid="8" grpId="0" animBg="1"/>
      <p:bldP spid="9" grpId="0" animBg="1"/>
      <p:bldP spid="37" grpId="0" animBg="1"/>
      <p:bldP spid="37" grpId="1" animBg="1"/>
      <p:bldP spid="51" grpId="0" animBg="1"/>
      <p:bldP spid="51"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ectangle 93"/>
          <p:cNvSpPr/>
          <p:nvPr/>
        </p:nvSpPr>
        <p:spPr>
          <a:xfrm>
            <a:off x="0" y="9526"/>
            <a:ext cx="12192000" cy="6848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5" name="Rounded Rectangle 24"/>
          <p:cNvSpPr/>
          <p:nvPr/>
        </p:nvSpPr>
        <p:spPr>
          <a:xfrm>
            <a:off x="4211415" y="620688"/>
            <a:ext cx="6336275" cy="4917982"/>
          </a:xfrm>
          <a:prstGeom prst="roundRect">
            <a:avLst/>
          </a:prstGeom>
        </p:spPr>
        <p:style>
          <a:lnRef idx="1">
            <a:schemeClr val="accent3"/>
          </a:lnRef>
          <a:fillRef idx="2">
            <a:schemeClr val="accent3"/>
          </a:fillRef>
          <a:effectRef idx="1">
            <a:schemeClr val="accent3"/>
          </a:effectRef>
          <a:fontRef idx="minor">
            <a:schemeClr val="dk1"/>
          </a:fontRef>
        </p:style>
        <p:txBody>
          <a:bodyPr rtlCol="0" anchor="t" anchorCtr="0"/>
          <a:lstStyle/>
          <a:p>
            <a:pPr algn="ctr"/>
            <a:r>
              <a:rPr lang="en-US" dirty="0" smtClean="0"/>
              <a:t>Logic Tier</a:t>
            </a:r>
            <a:endParaRPr lang="en-US" dirty="0"/>
          </a:p>
        </p:txBody>
      </p:sp>
      <p:sp>
        <p:nvSpPr>
          <p:cNvPr id="27" name="Rounded Rectangle 26"/>
          <p:cNvSpPr/>
          <p:nvPr/>
        </p:nvSpPr>
        <p:spPr>
          <a:xfrm>
            <a:off x="410322" y="332656"/>
            <a:ext cx="3189401" cy="5396422"/>
          </a:xfrm>
          <a:prstGeom prst="roundRect">
            <a:avLst/>
          </a:prstGeom>
        </p:spPr>
        <p:style>
          <a:lnRef idx="1">
            <a:schemeClr val="accent3"/>
          </a:lnRef>
          <a:fillRef idx="2">
            <a:schemeClr val="accent3"/>
          </a:fillRef>
          <a:effectRef idx="1">
            <a:schemeClr val="accent3"/>
          </a:effectRef>
          <a:fontRef idx="minor">
            <a:schemeClr val="dk1"/>
          </a:fontRef>
        </p:style>
        <p:txBody>
          <a:bodyPr rtlCol="0" anchor="t" anchorCtr="0"/>
          <a:lstStyle/>
          <a:p>
            <a:pPr algn="ctr"/>
            <a:r>
              <a:rPr lang="en-US" sz="1700" b="1" dirty="0">
                <a:solidFill>
                  <a:schemeClr val="accent1"/>
                </a:solidFill>
                <a:latin typeface="Verdana" pitchFamily="34" charset="0"/>
                <a:ea typeface="+mj-ea"/>
                <a:cs typeface="+mj-cs"/>
              </a:rPr>
              <a:t>VCC</a:t>
            </a:r>
          </a:p>
        </p:txBody>
      </p:sp>
      <p:sp>
        <p:nvSpPr>
          <p:cNvPr id="7" name="Rounded Rectangle 6"/>
          <p:cNvSpPr/>
          <p:nvPr/>
        </p:nvSpPr>
        <p:spPr>
          <a:xfrm>
            <a:off x="623392" y="3703856"/>
            <a:ext cx="2688299" cy="1110928"/>
          </a:xfrm>
          <a:prstGeom prst="roundRect">
            <a:avLst>
              <a:gd name="adj" fmla="val 7983"/>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Data Tier</a:t>
            </a:r>
            <a:endParaRPr lang="en-US" dirty="0"/>
          </a:p>
        </p:txBody>
      </p:sp>
      <p:sp>
        <p:nvSpPr>
          <p:cNvPr id="8" name="Rounded Rectangle 7"/>
          <p:cNvSpPr/>
          <p:nvPr/>
        </p:nvSpPr>
        <p:spPr>
          <a:xfrm>
            <a:off x="623392" y="2369480"/>
            <a:ext cx="2688299" cy="1110928"/>
          </a:xfrm>
          <a:prstGeom prst="roundRect">
            <a:avLst>
              <a:gd name="adj" fmla="val 7983"/>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Logic Tier</a:t>
            </a:r>
            <a:endParaRPr lang="en-US" dirty="0"/>
          </a:p>
        </p:txBody>
      </p:sp>
      <p:sp>
        <p:nvSpPr>
          <p:cNvPr id="9" name="Rounded Rectangle 8"/>
          <p:cNvSpPr/>
          <p:nvPr/>
        </p:nvSpPr>
        <p:spPr>
          <a:xfrm>
            <a:off x="623392" y="1052736"/>
            <a:ext cx="2688299" cy="1110928"/>
          </a:xfrm>
          <a:prstGeom prst="roundRect">
            <a:avLst>
              <a:gd name="adj" fmla="val 7983"/>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Presentation Tier</a:t>
            </a:r>
            <a:endParaRPr lang="en-US" dirty="0"/>
          </a:p>
        </p:txBody>
      </p:sp>
      <p:sp>
        <p:nvSpPr>
          <p:cNvPr id="56" name="Rounded Rectangle 55"/>
          <p:cNvSpPr/>
          <p:nvPr/>
        </p:nvSpPr>
        <p:spPr>
          <a:xfrm>
            <a:off x="4668423" y="1304315"/>
            <a:ext cx="3863469" cy="3948520"/>
          </a:xfrm>
          <a:prstGeom prst="roundRect">
            <a:avLst>
              <a:gd name="adj" fmla="val 7983"/>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60" name="Rounded Rectangle 59"/>
          <p:cNvSpPr/>
          <p:nvPr/>
        </p:nvSpPr>
        <p:spPr>
          <a:xfrm>
            <a:off x="4787477" y="1484785"/>
            <a:ext cx="3552604" cy="1512167"/>
          </a:xfrm>
          <a:prstGeom prst="roundRect">
            <a:avLst>
              <a:gd name="adj" fmla="val 10935"/>
            </a:avLst>
          </a:prstGeom>
        </p:spPr>
        <p:style>
          <a:lnRef idx="1">
            <a:schemeClr val="accent3"/>
          </a:lnRef>
          <a:fillRef idx="2">
            <a:schemeClr val="accent3"/>
          </a:fillRef>
          <a:effectRef idx="1">
            <a:schemeClr val="accent3"/>
          </a:effectRef>
          <a:fontRef idx="minor">
            <a:schemeClr val="dk1"/>
          </a:fontRef>
        </p:style>
        <p:txBody>
          <a:bodyPr rtlCol="0" anchor="t" anchorCtr="0"/>
          <a:lstStyle/>
          <a:p>
            <a:r>
              <a:rPr lang="en-US" sz="800" dirty="0" smtClean="0"/>
              <a:t>VCC Operational Modules</a:t>
            </a:r>
            <a:endParaRPr lang="en-US" sz="800" dirty="0"/>
          </a:p>
        </p:txBody>
      </p:sp>
      <p:grpSp>
        <p:nvGrpSpPr>
          <p:cNvPr id="11" name="Group 10"/>
          <p:cNvGrpSpPr/>
          <p:nvPr/>
        </p:nvGrpSpPr>
        <p:grpSpPr>
          <a:xfrm>
            <a:off x="5171520" y="4763106"/>
            <a:ext cx="1212483" cy="391298"/>
            <a:chOff x="3635896" y="3757782"/>
            <a:chExt cx="909362" cy="391298"/>
          </a:xfrm>
        </p:grpSpPr>
        <p:sp>
          <p:nvSpPr>
            <p:cNvPr id="58" name="TextBox 57"/>
            <p:cNvSpPr txBox="1"/>
            <p:nvPr/>
          </p:nvSpPr>
          <p:spPr>
            <a:xfrm>
              <a:off x="3981161" y="3822626"/>
              <a:ext cx="564097" cy="261610"/>
            </a:xfrm>
            <a:prstGeom prst="rect">
              <a:avLst/>
            </a:prstGeom>
            <a:noFill/>
          </p:spPr>
          <p:txBody>
            <a:bodyPr wrap="none" rtlCol="0">
              <a:spAutoFit/>
            </a:bodyPr>
            <a:lstStyle/>
            <a:p>
              <a:r>
                <a:rPr lang="nl-BE" sz="1100" dirty="0" smtClean="0"/>
                <a:t>Server  </a:t>
              </a:r>
              <a:endParaRPr lang="en-US" sz="1100" dirty="0"/>
            </a:p>
          </p:txBody>
        </p:sp>
        <p:pic>
          <p:nvPicPr>
            <p:cNvPr id="63" name="Picture 6" descr="http://files.softicons.com/download/computer-icons/vista-hardware-devices-icons-by-icons-land/png/128x128/HomeServ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5896" y="3757782"/>
              <a:ext cx="391298" cy="39129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3" name="Group 42"/>
          <p:cNvGrpSpPr/>
          <p:nvPr/>
        </p:nvGrpSpPr>
        <p:grpSpPr>
          <a:xfrm>
            <a:off x="4846721" y="4252266"/>
            <a:ext cx="2725065" cy="470090"/>
            <a:chOff x="2276940" y="4625763"/>
            <a:chExt cx="3133327" cy="720689"/>
          </a:xfrm>
        </p:grpSpPr>
        <p:sp>
          <p:nvSpPr>
            <p:cNvPr id="46" name="Rounded Rectangle 45"/>
            <p:cNvSpPr/>
            <p:nvPr/>
          </p:nvSpPr>
          <p:spPr>
            <a:xfrm>
              <a:off x="2276940" y="4625763"/>
              <a:ext cx="3133327" cy="720689"/>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pic>
          <p:nvPicPr>
            <p:cNvPr id="47" name="Picture 5"/>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68656" y="4655433"/>
              <a:ext cx="2651416" cy="653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4" name="Rounded Rectangle 63"/>
          <p:cNvSpPr/>
          <p:nvPr/>
        </p:nvSpPr>
        <p:spPr>
          <a:xfrm>
            <a:off x="8784301" y="836712"/>
            <a:ext cx="1515213" cy="149183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nl-BE" sz="1200" b="1" dirty="0" smtClean="0"/>
          </a:p>
          <a:p>
            <a:pPr algn="ctr"/>
            <a:endParaRPr lang="nl-BE" sz="1200" b="1" dirty="0" smtClean="0"/>
          </a:p>
          <a:p>
            <a:pPr algn="ctr"/>
            <a:endParaRPr lang="nl-BE" sz="1200" b="1" dirty="0"/>
          </a:p>
          <a:p>
            <a:pPr algn="ctr"/>
            <a:endParaRPr lang="nl-BE" sz="1200" b="1" dirty="0" smtClean="0"/>
          </a:p>
          <a:p>
            <a:pPr algn="ctr"/>
            <a:endParaRPr lang="nl-BE" sz="1200" b="1" dirty="0"/>
          </a:p>
          <a:p>
            <a:pPr algn="ctr"/>
            <a:r>
              <a:rPr lang="nl-BE" sz="1200" b="1" dirty="0" smtClean="0"/>
              <a:t>Alcatel</a:t>
            </a:r>
          </a:p>
          <a:p>
            <a:pPr algn="ctr"/>
            <a:r>
              <a:rPr lang="nl-BE" sz="1200" b="1" dirty="0" smtClean="0"/>
              <a:t>Avaya</a:t>
            </a:r>
          </a:p>
          <a:p>
            <a:pPr algn="ctr"/>
            <a:r>
              <a:rPr lang="nl-BE" sz="1200" b="1" dirty="0" smtClean="0"/>
              <a:t>Siemens</a:t>
            </a:r>
          </a:p>
          <a:p>
            <a:pPr algn="ctr"/>
            <a:r>
              <a:rPr lang="nl-BE" sz="1200" b="1" dirty="0" smtClean="0"/>
              <a:t>Cisco</a:t>
            </a:r>
          </a:p>
          <a:p>
            <a:pPr algn="ctr"/>
            <a:r>
              <a:rPr lang="nl-BE" sz="1200" b="1" dirty="0" smtClean="0"/>
              <a:t>Innovaphone</a:t>
            </a:r>
          </a:p>
          <a:p>
            <a:pPr algn="ctr"/>
            <a:r>
              <a:rPr lang="nl-BE" sz="1200" b="1" dirty="0" smtClean="0"/>
              <a:t>MS </a:t>
            </a:r>
            <a:r>
              <a:rPr lang="nl-BE" sz="1200" b="1" dirty="0" err="1" smtClean="0"/>
              <a:t>Lync</a:t>
            </a:r>
            <a:endParaRPr lang="nl-BE" sz="1200" b="1" dirty="0" smtClean="0"/>
          </a:p>
          <a:p>
            <a:pPr algn="ctr"/>
            <a:r>
              <a:rPr lang="nl-BE" sz="1200" b="1" dirty="0" smtClean="0"/>
              <a:t>…</a:t>
            </a:r>
          </a:p>
          <a:p>
            <a:pPr algn="ctr"/>
            <a:endParaRPr lang="nl-BE" sz="1200" b="1" dirty="0" smtClean="0"/>
          </a:p>
          <a:p>
            <a:pPr algn="ctr"/>
            <a:endParaRPr lang="nl-BE" sz="1200" b="1" dirty="0"/>
          </a:p>
          <a:p>
            <a:pPr algn="ctr"/>
            <a:endParaRPr lang="nl-BE" sz="1200" b="1" dirty="0" smtClean="0"/>
          </a:p>
          <a:p>
            <a:pPr algn="ctr"/>
            <a:endParaRPr lang="nl-BE" sz="1200" b="1" dirty="0"/>
          </a:p>
          <a:p>
            <a:pPr algn="ctr"/>
            <a:endParaRPr lang="nl-BE" sz="1200" b="1" dirty="0" smtClean="0"/>
          </a:p>
        </p:txBody>
      </p:sp>
      <p:sp>
        <p:nvSpPr>
          <p:cNvPr id="38" name="Rounded Rectangle 37"/>
          <p:cNvSpPr/>
          <p:nvPr/>
        </p:nvSpPr>
        <p:spPr>
          <a:xfrm>
            <a:off x="4721139" y="3119617"/>
            <a:ext cx="3618940" cy="1026675"/>
          </a:xfrm>
          <a:prstGeom prst="roundRect">
            <a:avLst/>
          </a:prstGeom>
        </p:spPr>
        <p:style>
          <a:lnRef idx="1">
            <a:schemeClr val="accent3"/>
          </a:lnRef>
          <a:fillRef idx="2">
            <a:schemeClr val="accent3"/>
          </a:fillRef>
          <a:effectRef idx="1">
            <a:schemeClr val="accent3"/>
          </a:effectRef>
          <a:fontRef idx="minor">
            <a:schemeClr val="dk1"/>
          </a:fontRef>
        </p:style>
        <p:txBody>
          <a:bodyPr rtlCol="0" anchor="t" anchorCtr="0"/>
          <a:lstStyle/>
          <a:p>
            <a:r>
              <a:rPr lang="nl-BE" sz="800" dirty="0" smtClean="0"/>
              <a:t>VCC Core Modules</a:t>
            </a:r>
            <a:endParaRPr lang="en-US" sz="800" dirty="0"/>
          </a:p>
        </p:txBody>
      </p:sp>
      <p:sp>
        <p:nvSpPr>
          <p:cNvPr id="52" name="Rounded Rectangle 51"/>
          <p:cNvSpPr/>
          <p:nvPr/>
        </p:nvSpPr>
        <p:spPr>
          <a:xfrm>
            <a:off x="4888103" y="3429507"/>
            <a:ext cx="1044431" cy="592831"/>
          </a:xfrm>
          <a:prstGeom prst="roundRect">
            <a:avLst/>
          </a:prstGeom>
          <a:ln>
            <a:prstDash val="dash"/>
          </a:ln>
        </p:spPr>
        <p:style>
          <a:lnRef idx="1">
            <a:schemeClr val="accent3"/>
          </a:lnRef>
          <a:fillRef idx="2">
            <a:schemeClr val="accent3"/>
          </a:fillRef>
          <a:effectRef idx="1">
            <a:schemeClr val="accent3"/>
          </a:effectRef>
          <a:fontRef idx="minor">
            <a:schemeClr val="dk1"/>
          </a:fontRef>
        </p:style>
        <p:txBody>
          <a:bodyPr rtlCol="0" anchor="ctr"/>
          <a:lstStyle/>
          <a:p>
            <a:pPr algn="ctr"/>
            <a:r>
              <a:rPr lang="nl-BE" sz="800" dirty="0" smtClean="0"/>
              <a:t>Data</a:t>
            </a:r>
          </a:p>
          <a:p>
            <a:pPr algn="ctr"/>
            <a:r>
              <a:rPr lang="nl-BE" sz="800" dirty="0" smtClean="0"/>
              <a:t>store</a:t>
            </a:r>
            <a:endParaRPr lang="en-US" sz="800" dirty="0"/>
          </a:p>
        </p:txBody>
      </p:sp>
      <p:sp>
        <p:nvSpPr>
          <p:cNvPr id="53" name="Rounded Rectangle 52"/>
          <p:cNvSpPr/>
          <p:nvPr/>
        </p:nvSpPr>
        <p:spPr>
          <a:xfrm>
            <a:off x="6010858" y="3424140"/>
            <a:ext cx="1044431" cy="592831"/>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nl-BE" sz="800" dirty="0" smtClean="0"/>
              <a:t>Web center</a:t>
            </a:r>
            <a:endParaRPr lang="en-US" sz="800" dirty="0"/>
          </a:p>
        </p:txBody>
      </p:sp>
      <p:sp>
        <p:nvSpPr>
          <p:cNvPr id="54" name="Rounded Rectangle 53"/>
          <p:cNvSpPr/>
          <p:nvPr/>
        </p:nvSpPr>
        <p:spPr>
          <a:xfrm>
            <a:off x="7126919" y="3424140"/>
            <a:ext cx="1044431" cy="592831"/>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nl-BE" sz="800" dirty="0" smtClean="0"/>
              <a:t>Licensing</a:t>
            </a:r>
            <a:endParaRPr lang="en-US" sz="800" dirty="0"/>
          </a:p>
        </p:txBody>
      </p:sp>
      <p:sp>
        <p:nvSpPr>
          <p:cNvPr id="65" name="Rounded Rectangle 64"/>
          <p:cNvSpPr/>
          <p:nvPr/>
        </p:nvSpPr>
        <p:spPr>
          <a:xfrm>
            <a:off x="8784300" y="2564905"/>
            <a:ext cx="1494875" cy="1095567"/>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nl-BE" sz="1200" b="1" dirty="0" smtClean="0"/>
              <a:t>POP-3</a:t>
            </a:r>
          </a:p>
          <a:p>
            <a:pPr algn="ctr"/>
            <a:r>
              <a:rPr lang="nl-BE" sz="1200" b="1" dirty="0" smtClean="0"/>
              <a:t>IMAP-4</a:t>
            </a:r>
          </a:p>
          <a:p>
            <a:pPr algn="ctr"/>
            <a:r>
              <a:rPr lang="nl-BE" sz="1200" b="1" dirty="0" smtClean="0"/>
              <a:t>SMTP</a:t>
            </a:r>
          </a:p>
        </p:txBody>
      </p:sp>
      <p:sp>
        <p:nvSpPr>
          <p:cNvPr id="83" name="Rounded Rectangle 82"/>
          <p:cNvSpPr/>
          <p:nvPr/>
        </p:nvSpPr>
        <p:spPr>
          <a:xfrm>
            <a:off x="4888105" y="1795126"/>
            <a:ext cx="1013383" cy="278213"/>
          </a:xfrm>
          <a:prstGeom prst="roundRect">
            <a:avLst>
              <a:gd name="adj" fmla="val 10199"/>
            </a:avLst>
          </a:prstGeom>
        </p:spPr>
        <p:style>
          <a:lnRef idx="1">
            <a:schemeClr val="accent3"/>
          </a:lnRef>
          <a:fillRef idx="2">
            <a:schemeClr val="accent3"/>
          </a:fillRef>
          <a:effectRef idx="1">
            <a:schemeClr val="accent3"/>
          </a:effectRef>
          <a:fontRef idx="minor">
            <a:schemeClr val="dk1"/>
          </a:fontRef>
        </p:style>
        <p:txBody>
          <a:bodyPr rtlCol="0" anchor="t" anchorCtr="0"/>
          <a:lstStyle/>
          <a:p>
            <a:r>
              <a:rPr lang="nl-BE" sz="700" b="1" dirty="0" smtClean="0"/>
              <a:t>Contact center</a:t>
            </a:r>
            <a:endParaRPr lang="en-US" sz="700" b="1" dirty="0"/>
          </a:p>
        </p:txBody>
      </p:sp>
      <p:sp>
        <p:nvSpPr>
          <p:cNvPr id="84" name="Rounded Rectangle 83"/>
          <p:cNvSpPr/>
          <p:nvPr/>
        </p:nvSpPr>
        <p:spPr>
          <a:xfrm>
            <a:off x="6003403" y="1791595"/>
            <a:ext cx="1050212" cy="281575"/>
          </a:xfrm>
          <a:prstGeom prst="roundRect">
            <a:avLst>
              <a:gd name="adj" fmla="val 10199"/>
            </a:avLst>
          </a:prstGeom>
        </p:spPr>
        <p:style>
          <a:lnRef idx="1">
            <a:schemeClr val="accent3"/>
          </a:lnRef>
          <a:fillRef idx="2">
            <a:schemeClr val="accent3"/>
          </a:fillRef>
          <a:effectRef idx="1">
            <a:schemeClr val="accent3"/>
          </a:effectRef>
          <a:fontRef idx="minor">
            <a:schemeClr val="dk1"/>
          </a:fontRef>
        </p:style>
        <p:txBody>
          <a:bodyPr rtlCol="0" anchor="t" anchorCtr="0"/>
          <a:lstStyle/>
          <a:p>
            <a:r>
              <a:rPr lang="nl-BE" sz="700" b="1" dirty="0" smtClean="0"/>
              <a:t>CTI</a:t>
            </a:r>
            <a:endParaRPr lang="en-US" sz="700" b="1" dirty="0"/>
          </a:p>
        </p:txBody>
      </p:sp>
      <p:sp>
        <p:nvSpPr>
          <p:cNvPr id="85" name="Rounded Rectangle 84"/>
          <p:cNvSpPr/>
          <p:nvPr/>
        </p:nvSpPr>
        <p:spPr>
          <a:xfrm>
            <a:off x="7157514" y="1791595"/>
            <a:ext cx="1048229" cy="281575"/>
          </a:xfrm>
          <a:prstGeom prst="roundRect">
            <a:avLst>
              <a:gd name="adj" fmla="val 10199"/>
            </a:avLst>
          </a:prstGeom>
        </p:spPr>
        <p:style>
          <a:lnRef idx="1">
            <a:schemeClr val="accent3"/>
          </a:lnRef>
          <a:fillRef idx="2">
            <a:schemeClr val="accent3"/>
          </a:fillRef>
          <a:effectRef idx="1">
            <a:schemeClr val="accent3"/>
          </a:effectRef>
          <a:fontRef idx="minor">
            <a:schemeClr val="dk1"/>
          </a:fontRef>
        </p:style>
        <p:txBody>
          <a:bodyPr rtlCol="0" anchor="t" anchorCtr="0"/>
          <a:lstStyle/>
          <a:p>
            <a:r>
              <a:rPr lang="nl-BE" sz="700" b="1" dirty="0" smtClean="0"/>
              <a:t>Call Management</a:t>
            </a:r>
            <a:endParaRPr lang="en-US" sz="700" b="1" dirty="0"/>
          </a:p>
        </p:txBody>
      </p:sp>
      <p:sp>
        <p:nvSpPr>
          <p:cNvPr id="86" name="Rounded Rectangle 85"/>
          <p:cNvSpPr/>
          <p:nvPr/>
        </p:nvSpPr>
        <p:spPr>
          <a:xfrm>
            <a:off x="4888105" y="2197338"/>
            <a:ext cx="1013383" cy="278213"/>
          </a:xfrm>
          <a:prstGeom prst="roundRect">
            <a:avLst>
              <a:gd name="adj" fmla="val 10199"/>
            </a:avLst>
          </a:prstGeom>
        </p:spPr>
        <p:style>
          <a:lnRef idx="1">
            <a:schemeClr val="accent3"/>
          </a:lnRef>
          <a:fillRef idx="2">
            <a:schemeClr val="accent3"/>
          </a:fillRef>
          <a:effectRef idx="1">
            <a:schemeClr val="accent3"/>
          </a:effectRef>
          <a:fontRef idx="minor">
            <a:schemeClr val="dk1"/>
          </a:fontRef>
        </p:style>
        <p:txBody>
          <a:bodyPr rtlCol="0" anchor="t" anchorCtr="0"/>
          <a:lstStyle/>
          <a:p>
            <a:r>
              <a:rPr lang="nl-BE" sz="700" b="1" dirty="0" smtClean="0"/>
              <a:t>Dialer</a:t>
            </a:r>
            <a:endParaRPr lang="en-US" sz="700" b="1" dirty="0"/>
          </a:p>
        </p:txBody>
      </p:sp>
      <p:sp>
        <p:nvSpPr>
          <p:cNvPr id="87" name="Rounded Rectangle 86"/>
          <p:cNvSpPr/>
          <p:nvPr/>
        </p:nvSpPr>
        <p:spPr>
          <a:xfrm>
            <a:off x="6003403" y="2193807"/>
            <a:ext cx="1050212" cy="281575"/>
          </a:xfrm>
          <a:prstGeom prst="roundRect">
            <a:avLst>
              <a:gd name="adj" fmla="val 10199"/>
            </a:avLst>
          </a:prstGeom>
        </p:spPr>
        <p:style>
          <a:lnRef idx="1">
            <a:schemeClr val="accent3"/>
          </a:lnRef>
          <a:fillRef idx="2">
            <a:schemeClr val="accent3"/>
          </a:fillRef>
          <a:effectRef idx="1">
            <a:schemeClr val="accent3"/>
          </a:effectRef>
          <a:fontRef idx="minor">
            <a:schemeClr val="dk1"/>
          </a:fontRef>
        </p:style>
        <p:txBody>
          <a:bodyPr rtlCol="0" anchor="t" anchorCtr="0"/>
          <a:lstStyle/>
          <a:p>
            <a:r>
              <a:rPr lang="nl-BE" sz="700" b="1" dirty="0" smtClean="0"/>
              <a:t>Dashboard</a:t>
            </a:r>
            <a:endParaRPr lang="en-US" sz="700" b="1" dirty="0"/>
          </a:p>
        </p:txBody>
      </p:sp>
      <p:sp>
        <p:nvSpPr>
          <p:cNvPr id="88" name="Rounded Rectangle 87"/>
          <p:cNvSpPr/>
          <p:nvPr/>
        </p:nvSpPr>
        <p:spPr>
          <a:xfrm>
            <a:off x="7157514" y="2193807"/>
            <a:ext cx="1048229" cy="281575"/>
          </a:xfrm>
          <a:prstGeom prst="roundRect">
            <a:avLst>
              <a:gd name="adj" fmla="val 10199"/>
            </a:avLst>
          </a:prstGeom>
        </p:spPr>
        <p:style>
          <a:lnRef idx="1">
            <a:schemeClr val="accent3"/>
          </a:lnRef>
          <a:fillRef idx="2">
            <a:schemeClr val="accent3"/>
          </a:fillRef>
          <a:effectRef idx="1">
            <a:schemeClr val="accent3"/>
          </a:effectRef>
          <a:fontRef idx="minor">
            <a:schemeClr val="dk1"/>
          </a:fontRef>
        </p:style>
        <p:txBody>
          <a:bodyPr rtlCol="0" anchor="t" anchorCtr="0"/>
          <a:lstStyle/>
          <a:p>
            <a:r>
              <a:rPr lang="en-US" sz="700" b="1" dirty="0" smtClean="0"/>
              <a:t>Recording</a:t>
            </a:r>
            <a:endParaRPr lang="en-US" sz="700" b="1" dirty="0"/>
          </a:p>
        </p:txBody>
      </p:sp>
      <p:sp>
        <p:nvSpPr>
          <p:cNvPr id="90" name="Rounded Rectangle 89"/>
          <p:cNvSpPr/>
          <p:nvPr/>
        </p:nvSpPr>
        <p:spPr>
          <a:xfrm>
            <a:off x="6003403" y="2624589"/>
            <a:ext cx="1050212" cy="281575"/>
          </a:xfrm>
          <a:prstGeom prst="roundRect">
            <a:avLst>
              <a:gd name="adj" fmla="val 10199"/>
            </a:avLst>
          </a:prstGeom>
        </p:spPr>
        <p:style>
          <a:lnRef idx="1">
            <a:schemeClr val="accent3"/>
          </a:lnRef>
          <a:fillRef idx="2">
            <a:schemeClr val="accent3"/>
          </a:fillRef>
          <a:effectRef idx="1">
            <a:schemeClr val="accent3"/>
          </a:effectRef>
          <a:fontRef idx="minor">
            <a:schemeClr val="dk1"/>
          </a:fontRef>
        </p:style>
        <p:txBody>
          <a:bodyPr rtlCol="0" anchor="t" anchorCtr="0"/>
          <a:lstStyle/>
          <a:p>
            <a:r>
              <a:rPr lang="nl-BE" sz="700" b="1" dirty="0" smtClean="0"/>
              <a:t>Web contacts</a:t>
            </a:r>
            <a:endParaRPr lang="en-US" sz="700" b="1" dirty="0"/>
          </a:p>
        </p:txBody>
      </p:sp>
      <p:sp>
        <p:nvSpPr>
          <p:cNvPr id="91" name="Rounded Rectangle 90"/>
          <p:cNvSpPr/>
          <p:nvPr/>
        </p:nvSpPr>
        <p:spPr>
          <a:xfrm>
            <a:off x="7157514" y="2624588"/>
            <a:ext cx="1050212" cy="281575"/>
          </a:xfrm>
          <a:prstGeom prst="roundRect">
            <a:avLst>
              <a:gd name="adj" fmla="val 10199"/>
            </a:avLst>
          </a:prstGeom>
        </p:spPr>
        <p:style>
          <a:lnRef idx="1">
            <a:schemeClr val="accent3"/>
          </a:lnRef>
          <a:fillRef idx="2">
            <a:schemeClr val="accent3"/>
          </a:fillRef>
          <a:effectRef idx="1">
            <a:schemeClr val="accent3"/>
          </a:effectRef>
          <a:fontRef idx="minor">
            <a:schemeClr val="dk1"/>
          </a:fontRef>
        </p:style>
        <p:txBody>
          <a:bodyPr rtlCol="0" anchor="t" anchorCtr="0"/>
          <a:lstStyle/>
          <a:p>
            <a:r>
              <a:rPr lang="nl-BE" sz="700" b="1" dirty="0" smtClean="0"/>
              <a:t>Email Response Management</a:t>
            </a:r>
            <a:endParaRPr lang="en-US" sz="700" b="1" dirty="0"/>
          </a:p>
          <a:p>
            <a:endParaRPr lang="en-US" sz="700" b="1" dirty="0"/>
          </a:p>
        </p:txBody>
      </p:sp>
      <p:sp>
        <p:nvSpPr>
          <p:cNvPr id="92" name="Left-Right Arrow 91"/>
          <p:cNvSpPr/>
          <p:nvPr/>
        </p:nvSpPr>
        <p:spPr>
          <a:xfrm>
            <a:off x="8120806" y="1902912"/>
            <a:ext cx="822172" cy="284604"/>
          </a:xfrm>
          <a:prstGeom prst="lef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nl-BE" sz="1050" b="1" dirty="0">
              <a:solidFill>
                <a:schemeClr val="dk1"/>
              </a:solidFill>
            </a:endParaRPr>
          </a:p>
        </p:txBody>
      </p:sp>
      <p:sp>
        <p:nvSpPr>
          <p:cNvPr id="93" name="Left-Right Arrow 92"/>
          <p:cNvSpPr/>
          <p:nvPr/>
        </p:nvSpPr>
        <p:spPr>
          <a:xfrm>
            <a:off x="8120806" y="2636912"/>
            <a:ext cx="822172" cy="284604"/>
          </a:xfrm>
          <a:prstGeom prst="lef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nl-BE" sz="1050" b="1" dirty="0">
              <a:solidFill>
                <a:schemeClr val="dk1"/>
              </a:solidFill>
            </a:endParaRPr>
          </a:p>
        </p:txBody>
      </p:sp>
    </p:spTree>
    <p:extLst>
      <p:ext uri="{BB962C8B-B14F-4D97-AF65-F5344CB8AC3E}">
        <p14:creationId xmlns:p14="http://schemas.microsoft.com/office/powerpoint/2010/main" val="731079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afterEffect">
                                  <p:stCondLst>
                                    <p:cond delay="0"/>
                                  </p:stCondLst>
                                  <p:childTnLst>
                                    <p:animClr clrSpc="rgb" dir="cw">
                                      <p:cBhvr>
                                        <p:cTn id="6" dur="2000" fill="hold"/>
                                        <p:tgtEl>
                                          <p:spTgt spid="8"/>
                                        </p:tgtEl>
                                        <p:attrNameLst>
                                          <p:attrName>fillcolor</p:attrName>
                                        </p:attrNameLst>
                                      </p:cBhvr>
                                      <p:to>
                                        <a:schemeClr val="accent2"/>
                                      </p:to>
                                    </p:animClr>
                                    <p:set>
                                      <p:cBhvr>
                                        <p:cTn id="7" dur="2000" fill="hold"/>
                                        <p:tgtEl>
                                          <p:spTgt spid="8"/>
                                        </p:tgtEl>
                                        <p:attrNameLst>
                                          <p:attrName>fill.type</p:attrName>
                                        </p:attrNameLst>
                                      </p:cBhvr>
                                      <p:to>
                                        <p:strVal val="solid"/>
                                      </p:to>
                                    </p:set>
                                    <p:set>
                                      <p:cBhvr>
                                        <p:cTn id="8" dur="2000" fill="hold"/>
                                        <p:tgtEl>
                                          <p:spTgt spid="8"/>
                                        </p:tgtEl>
                                        <p:attrNameLst>
                                          <p:attrName>fill.on</p:attrName>
                                        </p:attrNameLst>
                                      </p:cBhvr>
                                      <p:to>
                                        <p:strVal val="true"/>
                                      </p:to>
                                    </p:set>
                                  </p:childTnLst>
                                </p:cTn>
                              </p:par>
                            </p:childTnLst>
                          </p:cTn>
                        </p:par>
                        <p:par>
                          <p:cTn id="9" fill="hold">
                            <p:stCondLst>
                              <p:cond delay="2000"/>
                            </p:stCondLst>
                            <p:childTnLst>
                              <p:par>
                                <p:cTn id="10" presetID="10" presetClass="entr" presetSubtype="0" fill="hold" grpId="0" nodeType="after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2500"/>
                            </p:stCondLst>
                            <p:childTnLst>
                              <p:par>
                                <p:cTn id="14" presetID="10" presetClass="entr" presetSubtype="0" fill="hold" grpId="0" nodeType="after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fade">
                                      <p:cBhvr>
                                        <p:cTn id="16" dur="500"/>
                                        <p:tgtEl>
                                          <p:spTgt spid="56"/>
                                        </p:tgtEl>
                                      </p:cBhvr>
                                    </p:animEffect>
                                  </p:childTnLst>
                                </p:cTn>
                              </p:par>
                            </p:childTnLst>
                          </p:cTn>
                        </p:par>
                        <p:par>
                          <p:cTn id="17" fill="hold">
                            <p:stCondLst>
                              <p:cond delay="3000"/>
                            </p:stCondLst>
                            <p:childTnLst>
                              <p:par>
                                <p:cTn id="18" presetID="42" presetClass="entr" presetSubtype="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par>
                          <p:cTn id="23" fill="hold">
                            <p:stCondLst>
                              <p:cond delay="4000"/>
                            </p:stCondLst>
                            <p:childTnLst>
                              <p:par>
                                <p:cTn id="24" presetID="42" presetClass="entr" presetSubtype="0" fill="hold" nodeType="after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fade">
                                      <p:cBhvr>
                                        <p:cTn id="26" dur="1000"/>
                                        <p:tgtEl>
                                          <p:spTgt spid="43"/>
                                        </p:tgtEl>
                                      </p:cBhvr>
                                    </p:animEffect>
                                    <p:anim calcmode="lin" valueType="num">
                                      <p:cBhvr>
                                        <p:cTn id="27" dur="1000" fill="hold"/>
                                        <p:tgtEl>
                                          <p:spTgt spid="43"/>
                                        </p:tgtEl>
                                        <p:attrNameLst>
                                          <p:attrName>ppt_x</p:attrName>
                                        </p:attrNameLst>
                                      </p:cBhvr>
                                      <p:tavLst>
                                        <p:tav tm="0">
                                          <p:val>
                                            <p:strVal val="#ppt_x"/>
                                          </p:val>
                                        </p:tav>
                                        <p:tav tm="100000">
                                          <p:val>
                                            <p:strVal val="#ppt_x"/>
                                          </p:val>
                                        </p:tav>
                                      </p:tavLst>
                                    </p:anim>
                                    <p:anim calcmode="lin" valueType="num">
                                      <p:cBhvr>
                                        <p:cTn id="28"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fade">
                                      <p:cBhvr>
                                        <p:cTn id="33" dur="1000"/>
                                        <p:tgtEl>
                                          <p:spTgt spid="38"/>
                                        </p:tgtEl>
                                      </p:cBhvr>
                                    </p:animEffect>
                                    <p:anim calcmode="lin" valueType="num">
                                      <p:cBhvr>
                                        <p:cTn id="34" dur="1000" fill="hold"/>
                                        <p:tgtEl>
                                          <p:spTgt spid="38"/>
                                        </p:tgtEl>
                                        <p:attrNameLst>
                                          <p:attrName>ppt_x</p:attrName>
                                        </p:attrNameLst>
                                      </p:cBhvr>
                                      <p:tavLst>
                                        <p:tav tm="0">
                                          <p:val>
                                            <p:strVal val="#ppt_x"/>
                                          </p:val>
                                        </p:tav>
                                        <p:tav tm="100000">
                                          <p:val>
                                            <p:strVal val="#ppt_x"/>
                                          </p:val>
                                        </p:tav>
                                      </p:tavLst>
                                    </p:anim>
                                    <p:anim calcmode="lin" valueType="num">
                                      <p:cBhvr>
                                        <p:cTn id="35" dur="1000" fill="hold"/>
                                        <p:tgtEl>
                                          <p:spTgt spid="38"/>
                                        </p:tgtEl>
                                        <p:attrNameLst>
                                          <p:attrName>ppt_y</p:attrName>
                                        </p:attrNameLst>
                                      </p:cBhvr>
                                      <p:tavLst>
                                        <p:tav tm="0">
                                          <p:val>
                                            <p:strVal val="#ppt_y+.1"/>
                                          </p:val>
                                        </p:tav>
                                        <p:tav tm="100000">
                                          <p:val>
                                            <p:strVal val="#ppt_y"/>
                                          </p:val>
                                        </p:tav>
                                      </p:tavLst>
                                    </p:anim>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52"/>
                                        </p:tgtEl>
                                        <p:attrNameLst>
                                          <p:attrName>style.visibility</p:attrName>
                                        </p:attrNameLst>
                                      </p:cBhvr>
                                      <p:to>
                                        <p:strVal val="visible"/>
                                      </p:to>
                                    </p:set>
                                    <p:animEffect transition="in" filter="fade">
                                      <p:cBhvr>
                                        <p:cTn id="39" dur="500"/>
                                        <p:tgtEl>
                                          <p:spTgt spid="52"/>
                                        </p:tgtEl>
                                      </p:cBhvr>
                                    </p:animEffect>
                                  </p:childTnLst>
                                </p:cTn>
                              </p:par>
                            </p:childTnLst>
                          </p:cTn>
                        </p:par>
                        <p:par>
                          <p:cTn id="40" fill="hold">
                            <p:stCondLst>
                              <p:cond delay="1500"/>
                            </p:stCondLst>
                            <p:childTnLst>
                              <p:par>
                                <p:cTn id="41" presetID="10" presetClass="entr" presetSubtype="0" fill="hold" grpId="0" nodeType="afterEffect">
                                  <p:stCondLst>
                                    <p:cond delay="0"/>
                                  </p:stCondLst>
                                  <p:childTnLst>
                                    <p:set>
                                      <p:cBhvr>
                                        <p:cTn id="42" dur="1" fill="hold">
                                          <p:stCondLst>
                                            <p:cond delay="0"/>
                                          </p:stCondLst>
                                        </p:cTn>
                                        <p:tgtEl>
                                          <p:spTgt spid="53"/>
                                        </p:tgtEl>
                                        <p:attrNameLst>
                                          <p:attrName>style.visibility</p:attrName>
                                        </p:attrNameLst>
                                      </p:cBhvr>
                                      <p:to>
                                        <p:strVal val="visible"/>
                                      </p:to>
                                    </p:set>
                                    <p:animEffect transition="in" filter="fade">
                                      <p:cBhvr>
                                        <p:cTn id="43" dur="500"/>
                                        <p:tgtEl>
                                          <p:spTgt spid="53"/>
                                        </p:tgtEl>
                                      </p:cBhvr>
                                    </p:animEffect>
                                  </p:childTnLst>
                                </p:cTn>
                              </p:par>
                            </p:childTnLst>
                          </p:cTn>
                        </p:par>
                        <p:par>
                          <p:cTn id="44" fill="hold">
                            <p:stCondLst>
                              <p:cond delay="2000"/>
                            </p:stCondLst>
                            <p:childTnLst>
                              <p:par>
                                <p:cTn id="45" presetID="10" presetClass="entr" presetSubtype="0" fill="hold" grpId="0" nodeType="after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fade">
                                      <p:cBhvr>
                                        <p:cTn id="47" dur="500"/>
                                        <p:tgtEl>
                                          <p:spTgt spid="54"/>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60"/>
                                        </p:tgtEl>
                                        <p:attrNameLst>
                                          <p:attrName>style.visibility</p:attrName>
                                        </p:attrNameLst>
                                      </p:cBhvr>
                                      <p:to>
                                        <p:strVal val="visible"/>
                                      </p:to>
                                    </p:set>
                                    <p:animEffect transition="in" filter="fade">
                                      <p:cBhvr>
                                        <p:cTn id="52" dur="1000"/>
                                        <p:tgtEl>
                                          <p:spTgt spid="60"/>
                                        </p:tgtEl>
                                      </p:cBhvr>
                                    </p:animEffect>
                                    <p:anim calcmode="lin" valueType="num">
                                      <p:cBhvr>
                                        <p:cTn id="53" dur="1000" fill="hold"/>
                                        <p:tgtEl>
                                          <p:spTgt spid="60"/>
                                        </p:tgtEl>
                                        <p:attrNameLst>
                                          <p:attrName>ppt_x</p:attrName>
                                        </p:attrNameLst>
                                      </p:cBhvr>
                                      <p:tavLst>
                                        <p:tav tm="0">
                                          <p:val>
                                            <p:strVal val="#ppt_x"/>
                                          </p:val>
                                        </p:tav>
                                        <p:tav tm="100000">
                                          <p:val>
                                            <p:strVal val="#ppt_x"/>
                                          </p:val>
                                        </p:tav>
                                      </p:tavLst>
                                    </p:anim>
                                    <p:anim calcmode="lin" valueType="num">
                                      <p:cBhvr>
                                        <p:cTn id="54" dur="1000" fill="hold"/>
                                        <p:tgtEl>
                                          <p:spTgt spid="60"/>
                                        </p:tgtEl>
                                        <p:attrNameLst>
                                          <p:attrName>ppt_y</p:attrName>
                                        </p:attrNameLst>
                                      </p:cBhvr>
                                      <p:tavLst>
                                        <p:tav tm="0">
                                          <p:val>
                                            <p:strVal val="#ppt_y+.1"/>
                                          </p:val>
                                        </p:tav>
                                        <p:tav tm="100000">
                                          <p:val>
                                            <p:strVal val="#ppt_y"/>
                                          </p:val>
                                        </p:tav>
                                      </p:tavLst>
                                    </p:anim>
                                  </p:childTnLst>
                                </p:cTn>
                              </p:par>
                            </p:childTnLst>
                          </p:cTn>
                        </p:par>
                        <p:par>
                          <p:cTn id="55" fill="hold">
                            <p:stCondLst>
                              <p:cond delay="1000"/>
                            </p:stCondLst>
                            <p:childTnLst>
                              <p:par>
                                <p:cTn id="56" presetID="10" presetClass="entr" presetSubtype="0" fill="hold" grpId="0" nodeType="afterEffect">
                                  <p:stCondLst>
                                    <p:cond delay="0"/>
                                  </p:stCondLst>
                                  <p:childTnLst>
                                    <p:set>
                                      <p:cBhvr>
                                        <p:cTn id="57" dur="1" fill="hold">
                                          <p:stCondLst>
                                            <p:cond delay="0"/>
                                          </p:stCondLst>
                                        </p:cTn>
                                        <p:tgtEl>
                                          <p:spTgt spid="84"/>
                                        </p:tgtEl>
                                        <p:attrNameLst>
                                          <p:attrName>style.visibility</p:attrName>
                                        </p:attrNameLst>
                                      </p:cBhvr>
                                      <p:to>
                                        <p:strVal val="visible"/>
                                      </p:to>
                                    </p:set>
                                    <p:animEffect transition="in" filter="fade">
                                      <p:cBhvr>
                                        <p:cTn id="58" dur="500"/>
                                        <p:tgtEl>
                                          <p:spTgt spid="84"/>
                                        </p:tgtEl>
                                      </p:cBhvr>
                                    </p:animEffect>
                                  </p:childTnLst>
                                </p:cTn>
                              </p:par>
                            </p:childTnLst>
                          </p:cTn>
                        </p:par>
                        <p:par>
                          <p:cTn id="59" fill="hold">
                            <p:stCondLst>
                              <p:cond delay="1500"/>
                            </p:stCondLst>
                            <p:childTnLst>
                              <p:par>
                                <p:cTn id="60" presetID="10" presetClass="entr" presetSubtype="0" fill="hold" grpId="0" nodeType="afterEffect">
                                  <p:stCondLst>
                                    <p:cond delay="0"/>
                                  </p:stCondLst>
                                  <p:childTnLst>
                                    <p:set>
                                      <p:cBhvr>
                                        <p:cTn id="61" dur="1" fill="hold">
                                          <p:stCondLst>
                                            <p:cond delay="0"/>
                                          </p:stCondLst>
                                        </p:cTn>
                                        <p:tgtEl>
                                          <p:spTgt spid="85"/>
                                        </p:tgtEl>
                                        <p:attrNameLst>
                                          <p:attrName>style.visibility</p:attrName>
                                        </p:attrNameLst>
                                      </p:cBhvr>
                                      <p:to>
                                        <p:strVal val="visible"/>
                                      </p:to>
                                    </p:set>
                                    <p:animEffect transition="in" filter="fade">
                                      <p:cBhvr>
                                        <p:cTn id="62" dur="500"/>
                                        <p:tgtEl>
                                          <p:spTgt spid="85"/>
                                        </p:tgtEl>
                                      </p:cBhvr>
                                    </p:animEffect>
                                  </p:childTnLst>
                                </p:cTn>
                              </p:par>
                            </p:childTnLst>
                          </p:cTn>
                        </p:par>
                        <p:par>
                          <p:cTn id="63" fill="hold">
                            <p:stCondLst>
                              <p:cond delay="2000"/>
                            </p:stCondLst>
                            <p:childTnLst>
                              <p:par>
                                <p:cTn id="64" presetID="10" presetClass="entr" presetSubtype="0" fill="hold" grpId="0" nodeType="afterEffect">
                                  <p:stCondLst>
                                    <p:cond delay="0"/>
                                  </p:stCondLst>
                                  <p:childTnLst>
                                    <p:set>
                                      <p:cBhvr>
                                        <p:cTn id="65" dur="1" fill="hold">
                                          <p:stCondLst>
                                            <p:cond delay="0"/>
                                          </p:stCondLst>
                                        </p:cTn>
                                        <p:tgtEl>
                                          <p:spTgt spid="83"/>
                                        </p:tgtEl>
                                        <p:attrNameLst>
                                          <p:attrName>style.visibility</p:attrName>
                                        </p:attrNameLst>
                                      </p:cBhvr>
                                      <p:to>
                                        <p:strVal val="visible"/>
                                      </p:to>
                                    </p:set>
                                    <p:animEffect transition="in" filter="fade">
                                      <p:cBhvr>
                                        <p:cTn id="66" dur="500"/>
                                        <p:tgtEl>
                                          <p:spTgt spid="83"/>
                                        </p:tgtEl>
                                      </p:cBhvr>
                                    </p:animEffect>
                                  </p:childTnLst>
                                </p:cTn>
                              </p:par>
                            </p:childTnLst>
                          </p:cTn>
                        </p:par>
                        <p:par>
                          <p:cTn id="67" fill="hold">
                            <p:stCondLst>
                              <p:cond delay="2500"/>
                            </p:stCondLst>
                            <p:childTnLst>
                              <p:par>
                                <p:cTn id="68" presetID="10" presetClass="entr" presetSubtype="0" fill="hold" grpId="0" nodeType="afterEffect">
                                  <p:stCondLst>
                                    <p:cond delay="0"/>
                                  </p:stCondLst>
                                  <p:childTnLst>
                                    <p:set>
                                      <p:cBhvr>
                                        <p:cTn id="69" dur="1" fill="hold">
                                          <p:stCondLst>
                                            <p:cond delay="0"/>
                                          </p:stCondLst>
                                        </p:cTn>
                                        <p:tgtEl>
                                          <p:spTgt spid="91"/>
                                        </p:tgtEl>
                                        <p:attrNameLst>
                                          <p:attrName>style.visibility</p:attrName>
                                        </p:attrNameLst>
                                      </p:cBhvr>
                                      <p:to>
                                        <p:strVal val="visible"/>
                                      </p:to>
                                    </p:set>
                                    <p:animEffect transition="in" filter="fade">
                                      <p:cBhvr>
                                        <p:cTn id="70" dur="500"/>
                                        <p:tgtEl>
                                          <p:spTgt spid="91"/>
                                        </p:tgtEl>
                                      </p:cBhvr>
                                    </p:animEffect>
                                  </p:childTnLst>
                                </p:cTn>
                              </p:par>
                            </p:childTnLst>
                          </p:cTn>
                        </p:par>
                        <p:par>
                          <p:cTn id="71" fill="hold">
                            <p:stCondLst>
                              <p:cond delay="3000"/>
                            </p:stCondLst>
                            <p:childTnLst>
                              <p:par>
                                <p:cTn id="72" presetID="10" presetClass="entr" presetSubtype="0" fill="hold" grpId="0" nodeType="afterEffect">
                                  <p:stCondLst>
                                    <p:cond delay="0"/>
                                  </p:stCondLst>
                                  <p:childTnLst>
                                    <p:set>
                                      <p:cBhvr>
                                        <p:cTn id="73" dur="1" fill="hold">
                                          <p:stCondLst>
                                            <p:cond delay="0"/>
                                          </p:stCondLst>
                                        </p:cTn>
                                        <p:tgtEl>
                                          <p:spTgt spid="90"/>
                                        </p:tgtEl>
                                        <p:attrNameLst>
                                          <p:attrName>style.visibility</p:attrName>
                                        </p:attrNameLst>
                                      </p:cBhvr>
                                      <p:to>
                                        <p:strVal val="visible"/>
                                      </p:to>
                                    </p:set>
                                    <p:animEffect transition="in" filter="fade">
                                      <p:cBhvr>
                                        <p:cTn id="74" dur="500"/>
                                        <p:tgtEl>
                                          <p:spTgt spid="90"/>
                                        </p:tgtEl>
                                      </p:cBhvr>
                                    </p:animEffect>
                                  </p:childTnLst>
                                </p:cTn>
                              </p:par>
                            </p:childTnLst>
                          </p:cTn>
                        </p:par>
                        <p:par>
                          <p:cTn id="75" fill="hold">
                            <p:stCondLst>
                              <p:cond delay="3500"/>
                            </p:stCondLst>
                            <p:childTnLst>
                              <p:par>
                                <p:cTn id="76" presetID="10" presetClass="entr" presetSubtype="0" fill="hold" grpId="0" nodeType="afterEffect">
                                  <p:stCondLst>
                                    <p:cond delay="0"/>
                                  </p:stCondLst>
                                  <p:childTnLst>
                                    <p:set>
                                      <p:cBhvr>
                                        <p:cTn id="77" dur="1" fill="hold">
                                          <p:stCondLst>
                                            <p:cond delay="0"/>
                                          </p:stCondLst>
                                        </p:cTn>
                                        <p:tgtEl>
                                          <p:spTgt spid="88"/>
                                        </p:tgtEl>
                                        <p:attrNameLst>
                                          <p:attrName>style.visibility</p:attrName>
                                        </p:attrNameLst>
                                      </p:cBhvr>
                                      <p:to>
                                        <p:strVal val="visible"/>
                                      </p:to>
                                    </p:set>
                                    <p:animEffect transition="in" filter="fade">
                                      <p:cBhvr>
                                        <p:cTn id="78" dur="500"/>
                                        <p:tgtEl>
                                          <p:spTgt spid="88"/>
                                        </p:tgtEl>
                                      </p:cBhvr>
                                    </p:animEffect>
                                  </p:childTnLst>
                                </p:cTn>
                              </p:par>
                            </p:childTnLst>
                          </p:cTn>
                        </p:par>
                        <p:par>
                          <p:cTn id="79" fill="hold">
                            <p:stCondLst>
                              <p:cond delay="4000"/>
                            </p:stCondLst>
                            <p:childTnLst>
                              <p:par>
                                <p:cTn id="80" presetID="10" presetClass="entr" presetSubtype="0" fill="hold" grpId="0" nodeType="afterEffect">
                                  <p:stCondLst>
                                    <p:cond delay="0"/>
                                  </p:stCondLst>
                                  <p:childTnLst>
                                    <p:set>
                                      <p:cBhvr>
                                        <p:cTn id="81" dur="1" fill="hold">
                                          <p:stCondLst>
                                            <p:cond delay="0"/>
                                          </p:stCondLst>
                                        </p:cTn>
                                        <p:tgtEl>
                                          <p:spTgt spid="87"/>
                                        </p:tgtEl>
                                        <p:attrNameLst>
                                          <p:attrName>style.visibility</p:attrName>
                                        </p:attrNameLst>
                                      </p:cBhvr>
                                      <p:to>
                                        <p:strVal val="visible"/>
                                      </p:to>
                                    </p:set>
                                    <p:animEffect transition="in" filter="fade">
                                      <p:cBhvr>
                                        <p:cTn id="82" dur="500"/>
                                        <p:tgtEl>
                                          <p:spTgt spid="87"/>
                                        </p:tgtEl>
                                      </p:cBhvr>
                                    </p:animEffect>
                                  </p:childTnLst>
                                </p:cTn>
                              </p:par>
                            </p:childTnLst>
                          </p:cTn>
                        </p:par>
                        <p:par>
                          <p:cTn id="83" fill="hold">
                            <p:stCondLst>
                              <p:cond delay="4500"/>
                            </p:stCondLst>
                            <p:childTnLst>
                              <p:par>
                                <p:cTn id="84" presetID="10" presetClass="entr" presetSubtype="0" fill="hold" grpId="0" nodeType="afterEffect">
                                  <p:stCondLst>
                                    <p:cond delay="0"/>
                                  </p:stCondLst>
                                  <p:childTnLst>
                                    <p:set>
                                      <p:cBhvr>
                                        <p:cTn id="85" dur="1" fill="hold">
                                          <p:stCondLst>
                                            <p:cond delay="0"/>
                                          </p:stCondLst>
                                        </p:cTn>
                                        <p:tgtEl>
                                          <p:spTgt spid="86"/>
                                        </p:tgtEl>
                                        <p:attrNameLst>
                                          <p:attrName>style.visibility</p:attrName>
                                        </p:attrNameLst>
                                      </p:cBhvr>
                                      <p:to>
                                        <p:strVal val="visible"/>
                                      </p:to>
                                    </p:set>
                                    <p:animEffect transition="in" filter="fade">
                                      <p:cBhvr>
                                        <p:cTn id="86" dur="500"/>
                                        <p:tgtEl>
                                          <p:spTgt spid="86"/>
                                        </p:tgtEl>
                                      </p:cBhvr>
                                    </p:animEffect>
                                  </p:childTnLst>
                                </p:cTn>
                              </p:par>
                            </p:childTnLst>
                          </p:cTn>
                        </p:par>
                        <p:par>
                          <p:cTn id="87" fill="hold">
                            <p:stCondLst>
                              <p:cond delay="5000"/>
                            </p:stCondLst>
                            <p:childTnLst>
                              <p:par>
                                <p:cTn id="88" presetID="53" presetClass="entr" presetSubtype="16" fill="hold" grpId="0" nodeType="afterEffect">
                                  <p:stCondLst>
                                    <p:cond delay="0"/>
                                  </p:stCondLst>
                                  <p:childTnLst>
                                    <p:set>
                                      <p:cBhvr>
                                        <p:cTn id="89" dur="1" fill="hold">
                                          <p:stCondLst>
                                            <p:cond delay="0"/>
                                          </p:stCondLst>
                                        </p:cTn>
                                        <p:tgtEl>
                                          <p:spTgt spid="92"/>
                                        </p:tgtEl>
                                        <p:attrNameLst>
                                          <p:attrName>style.visibility</p:attrName>
                                        </p:attrNameLst>
                                      </p:cBhvr>
                                      <p:to>
                                        <p:strVal val="visible"/>
                                      </p:to>
                                    </p:set>
                                    <p:anim calcmode="lin" valueType="num">
                                      <p:cBhvr>
                                        <p:cTn id="90" dur="500" fill="hold"/>
                                        <p:tgtEl>
                                          <p:spTgt spid="92"/>
                                        </p:tgtEl>
                                        <p:attrNameLst>
                                          <p:attrName>ppt_w</p:attrName>
                                        </p:attrNameLst>
                                      </p:cBhvr>
                                      <p:tavLst>
                                        <p:tav tm="0">
                                          <p:val>
                                            <p:fltVal val="0"/>
                                          </p:val>
                                        </p:tav>
                                        <p:tav tm="100000">
                                          <p:val>
                                            <p:strVal val="#ppt_w"/>
                                          </p:val>
                                        </p:tav>
                                      </p:tavLst>
                                    </p:anim>
                                    <p:anim calcmode="lin" valueType="num">
                                      <p:cBhvr>
                                        <p:cTn id="91" dur="500" fill="hold"/>
                                        <p:tgtEl>
                                          <p:spTgt spid="92"/>
                                        </p:tgtEl>
                                        <p:attrNameLst>
                                          <p:attrName>ppt_h</p:attrName>
                                        </p:attrNameLst>
                                      </p:cBhvr>
                                      <p:tavLst>
                                        <p:tav tm="0">
                                          <p:val>
                                            <p:fltVal val="0"/>
                                          </p:val>
                                        </p:tav>
                                        <p:tav tm="100000">
                                          <p:val>
                                            <p:strVal val="#ppt_h"/>
                                          </p:val>
                                        </p:tav>
                                      </p:tavLst>
                                    </p:anim>
                                    <p:animEffect transition="in" filter="fade">
                                      <p:cBhvr>
                                        <p:cTn id="92" dur="500"/>
                                        <p:tgtEl>
                                          <p:spTgt spid="92"/>
                                        </p:tgtEl>
                                      </p:cBhvr>
                                    </p:animEffect>
                                  </p:childTnLst>
                                </p:cTn>
                              </p:par>
                            </p:childTnLst>
                          </p:cTn>
                        </p:par>
                        <p:par>
                          <p:cTn id="93" fill="hold">
                            <p:stCondLst>
                              <p:cond delay="5500"/>
                            </p:stCondLst>
                            <p:childTnLst>
                              <p:par>
                                <p:cTn id="94" presetID="10" presetClass="entr" presetSubtype="0" fill="hold" grpId="0" nodeType="afterEffect">
                                  <p:stCondLst>
                                    <p:cond delay="0"/>
                                  </p:stCondLst>
                                  <p:childTnLst>
                                    <p:set>
                                      <p:cBhvr>
                                        <p:cTn id="95" dur="1" fill="hold">
                                          <p:stCondLst>
                                            <p:cond delay="0"/>
                                          </p:stCondLst>
                                        </p:cTn>
                                        <p:tgtEl>
                                          <p:spTgt spid="64"/>
                                        </p:tgtEl>
                                        <p:attrNameLst>
                                          <p:attrName>style.visibility</p:attrName>
                                        </p:attrNameLst>
                                      </p:cBhvr>
                                      <p:to>
                                        <p:strVal val="visible"/>
                                      </p:to>
                                    </p:set>
                                    <p:animEffect transition="in" filter="fade">
                                      <p:cBhvr>
                                        <p:cTn id="96" dur="500"/>
                                        <p:tgtEl>
                                          <p:spTgt spid="64"/>
                                        </p:tgtEl>
                                      </p:cBhvr>
                                    </p:animEffect>
                                  </p:childTnLst>
                                </p:cTn>
                              </p:par>
                            </p:childTnLst>
                          </p:cTn>
                        </p:par>
                        <p:par>
                          <p:cTn id="97" fill="hold">
                            <p:stCondLst>
                              <p:cond delay="6000"/>
                            </p:stCondLst>
                            <p:childTnLst>
                              <p:par>
                                <p:cTn id="98" presetID="53" presetClass="entr" presetSubtype="16" fill="hold" grpId="0" nodeType="afterEffect">
                                  <p:stCondLst>
                                    <p:cond delay="0"/>
                                  </p:stCondLst>
                                  <p:childTnLst>
                                    <p:set>
                                      <p:cBhvr>
                                        <p:cTn id="99" dur="1" fill="hold">
                                          <p:stCondLst>
                                            <p:cond delay="0"/>
                                          </p:stCondLst>
                                        </p:cTn>
                                        <p:tgtEl>
                                          <p:spTgt spid="93"/>
                                        </p:tgtEl>
                                        <p:attrNameLst>
                                          <p:attrName>style.visibility</p:attrName>
                                        </p:attrNameLst>
                                      </p:cBhvr>
                                      <p:to>
                                        <p:strVal val="visible"/>
                                      </p:to>
                                    </p:set>
                                    <p:anim calcmode="lin" valueType="num">
                                      <p:cBhvr>
                                        <p:cTn id="100" dur="500" fill="hold"/>
                                        <p:tgtEl>
                                          <p:spTgt spid="93"/>
                                        </p:tgtEl>
                                        <p:attrNameLst>
                                          <p:attrName>ppt_w</p:attrName>
                                        </p:attrNameLst>
                                      </p:cBhvr>
                                      <p:tavLst>
                                        <p:tav tm="0">
                                          <p:val>
                                            <p:fltVal val="0"/>
                                          </p:val>
                                        </p:tav>
                                        <p:tav tm="100000">
                                          <p:val>
                                            <p:strVal val="#ppt_w"/>
                                          </p:val>
                                        </p:tav>
                                      </p:tavLst>
                                    </p:anim>
                                    <p:anim calcmode="lin" valueType="num">
                                      <p:cBhvr>
                                        <p:cTn id="101" dur="500" fill="hold"/>
                                        <p:tgtEl>
                                          <p:spTgt spid="93"/>
                                        </p:tgtEl>
                                        <p:attrNameLst>
                                          <p:attrName>ppt_h</p:attrName>
                                        </p:attrNameLst>
                                      </p:cBhvr>
                                      <p:tavLst>
                                        <p:tav tm="0">
                                          <p:val>
                                            <p:fltVal val="0"/>
                                          </p:val>
                                        </p:tav>
                                        <p:tav tm="100000">
                                          <p:val>
                                            <p:strVal val="#ppt_h"/>
                                          </p:val>
                                        </p:tav>
                                      </p:tavLst>
                                    </p:anim>
                                    <p:animEffect transition="in" filter="fade">
                                      <p:cBhvr>
                                        <p:cTn id="102" dur="500"/>
                                        <p:tgtEl>
                                          <p:spTgt spid="93"/>
                                        </p:tgtEl>
                                      </p:cBhvr>
                                    </p:animEffect>
                                  </p:childTnLst>
                                </p:cTn>
                              </p:par>
                            </p:childTnLst>
                          </p:cTn>
                        </p:par>
                        <p:par>
                          <p:cTn id="103" fill="hold">
                            <p:stCondLst>
                              <p:cond delay="6500"/>
                            </p:stCondLst>
                            <p:childTnLst>
                              <p:par>
                                <p:cTn id="104" presetID="10" presetClass="entr" presetSubtype="0" fill="hold" grpId="0" nodeType="afterEffect">
                                  <p:stCondLst>
                                    <p:cond delay="0"/>
                                  </p:stCondLst>
                                  <p:childTnLst>
                                    <p:set>
                                      <p:cBhvr>
                                        <p:cTn id="105" dur="1" fill="hold">
                                          <p:stCondLst>
                                            <p:cond delay="0"/>
                                          </p:stCondLst>
                                        </p:cTn>
                                        <p:tgtEl>
                                          <p:spTgt spid="65"/>
                                        </p:tgtEl>
                                        <p:attrNameLst>
                                          <p:attrName>style.visibility</p:attrName>
                                        </p:attrNameLst>
                                      </p:cBhvr>
                                      <p:to>
                                        <p:strVal val="visible"/>
                                      </p:to>
                                    </p:set>
                                    <p:animEffect transition="in" filter="fade">
                                      <p:cBhvr>
                                        <p:cTn id="106" dur="500"/>
                                        <p:tgtEl>
                                          <p:spTgt spid="65"/>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xit" presetSubtype="0" fill="hold" grpId="1" nodeType="clickEffect">
                                  <p:stCondLst>
                                    <p:cond delay="0"/>
                                  </p:stCondLst>
                                  <p:childTnLst>
                                    <p:animEffect transition="out" filter="fade">
                                      <p:cBhvr>
                                        <p:cTn id="110" dur="500"/>
                                        <p:tgtEl>
                                          <p:spTgt spid="25"/>
                                        </p:tgtEl>
                                      </p:cBhvr>
                                    </p:animEffect>
                                    <p:set>
                                      <p:cBhvr>
                                        <p:cTn id="111" dur="1" fill="hold">
                                          <p:stCondLst>
                                            <p:cond delay="499"/>
                                          </p:stCondLst>
                                        </p:cTn>
                                        <p:tgtEl>
                                          <p:spTgt spid="25"/>
                                        </p:tgtEl>
                                        <p:attrNameLst>
                                          <p:attrName>style.visibility</p:attrName>
                                        </p:attrNameLst>
                                      </p:cBhvr>
                                      <p:to>
                                        <p:strVal val="hidden"/>
                                      </p:to>
                                    </p:set>
                                  </p:childTnLst>
                                </p:cTn>
                              </p:par>
                              <p:par>
                                <p:cTn id="112" presetID="10" presetClass="exit" presetSubtype="0" fill="hold" grpId="1" nodeType="withEffect">
                                  <p:stCondLst>
                                    <p:cond delay="0"/>
                                  </p:stCondLst>
                                  <p:childTnLst>
                                    <p:animEffect transition="out" filter="fade">
                                      <p:cBhvr>
                                        <p:cTn id="113" dur="500"/>
                                        <p:tgtEl>
                                          <p:spTgt spid="56"/>
                                        </p:tgtEl>
                                      </p:cBhvr>
                                    </p:animEffect>
                                    <p:set>
                                      <p:cBhvr>
                                        <p:cTn id="114" dur="1" fill="hold">
                                          <p:stCondLst>
                                            <p:cond delay="499"/>
                                          </p:stCondLst>
                                        </p:cTn>
                                        <p:tgtEl>
                                          <p:spTgt spid="56"/>
                                        </p:tgtEl>
                                        <p:attrNameLst>
                                          <p:attrName>style.visibility</p:attrName>
                                        </p:attrNameLst>
                                      </p:cBhvr>
                                      <p:to>
                                        <p:strVal val="hidden"/>
                                      </p:to>
                                    </p:set>
                                  </p:childTnLst>
                                </p:cTn>
                              </p:par>
                              <p:par>
                                <p:cTn id="115" presetID="10" presetClass="exit" presetSubtype="0" fill="hold" nodeType="withEffect">
                                  <p:stCondLst>
                                    <p:cond delay="0"/>
                                  </p:stCondLst>
                                  <p:childTnLst>
                                    <p:animEffect transition="out" filter="fade">
                                      <p:cBhvr>
                                        <p:cTn id="116" dur="500"/>
                                        <p:tgtEl>
                                          <p:spTgt spid="11"/>
                                        </p:tgtEl>
                                      </p:cBhvr>
                                    </p:animEffect>
                                    <p:set>
                                      <p:cBhvr>
                                        <p:cTn id="117" dur="1" fill="hold">
                                          <p:stCondLst>
                                            <p:cond delay="499"/>
                                          </p:stCondLst>
                                        </p:cTn>
                                        <p:tgtEl>
                                          <p:spTgt spid="11"/>
                                        </p:tgtEl>
                                        <p:attrNameLst>
                                          <p:attrName>style.visibility</p:attrName>
                                        </p:attrNameLst>
                                      </p:cBhvr>
                                      <p:to>
                                        <p:strVal val="hidden"/>
                                      </p:to>
                                    </p:set>
                                  </p:childTnLst>
                                </p:cTn>
                              </p:par>
                              <p:par>
                                <p:cTn id="118" presetID="10" presetClass="exit" presetSubtype="0" fill="hold" nodeType="withEffect">
                                  <p:stCondLst>
                                    <p:cond delay="0"/>
                                  </p:stCondLst>
                                  <p:childTnLst>
                                    <p:animEffect transition="out" filter="fade">
                                      <p:cBhvr>
                                        <p:cTn id="119" dur="500"/>
                                        <p:tgtEl>
                                          <p:spTgt spid="43"/>
                                        </p:tgtEl>
                                      </p:cBhvr>
                                    </p:animEffect>
                                    <p:set>
                                      <p:cBhvr>
                                        <p:cTn id="120" dur="1" fill="hold">
                                          <p:stCondLst>
                                            <p:cond delay="499"/>
                                          </p:stCondLst>
                                        </p:cTn>
                                        <p:tgtEl>
                                          <p:spTgt spid="43"/>
                                        </p:tgtEl>
                                        <p:attrNameLst>
                                          <p:attrName>style.visibility</p:attrName>
                                        </p:attrNameLst>
                                      </p:cBhvr>
                                      <p:to>
                                        <p:strVal val="hidden"/>
                                      </p:to>
                                    </p:set>
                                  </p:childTnLst>
                                </p:cTn>
                              </p:par>
                              <p:par>
                                <p:cTn id="121" presetID="10" presetClass="exit" presetSubtype="0" fill="hold" grpId="1" nodeType="withEffect">
                                  <p:stCondLst>
                                    <p:cond delay="0"/>
                                  </p:stCondLst>
                                  <p:childTnLst>
                                    <p:animEffect transition="out" filter="fade">
                                      <p:cBhvr>
                                        <p:cTn id="122" dur="500"/>
                                        <p:tgtEl>
                                          <p:spTgt spid="38"/>
                                        </p:tgtEl>
                                      </p:cBhvr>
                                    </p:animEffect>
                                    <p:set>
                                      <p:cBhvr>
                                        <p:cTn id="123" dur="1" fill="hold">
                                          <p:stCondLst>
                                            <p:cond delay="499"/>
                                          </p:stCondLst>
                                        </p:cTn>
                                        <p:tgtEl>
                                          <p:spTgt spid="38"/>
                                        </p:tgtEl>
                                        <p:attrNameLst>
                                          <p:attrName>style.visibility</p:attrName>
                                        </p:attrNameLst>
                                      </p:cBhvr>
                                      <p:to>
                                        <p:strVal val="hidden"/>
                                      </p:to>
                                    </p:set>
                                  </p:childTnLst>
                                </p:cTn>
                              </p:par>
                              <p:par>
                                <p:cTn id="124" presetID="10" presetClass="exit" presetSubtype="0" fill="hold" grpId="1" nodeType="withEffect">
                                  <p:stCondLst>
                                    <p:cond delay="0"/>
                                  </p:stCondLst>
                                  <p:childTnLst>
                                    <p:animEffect transition="out" filter="fade">
                                      <p:cBhvr>
                                        <p:cTn id="125" dur="500"/>
                                        <p:tgtEl>
                                          <p:spTgt spid="52"/>
                                        </p:tgtEl>
                                      </p:cBhvr>
                                    </p:animEffect>
                                    <p:set>
                                      <p:cBhvr>
                                        <p:cTn id="126" dur="1" fill="hold">
                                          <p:stCondLst>
                                            <p:cond delay="499"/>
                                          </p:stCondLst>
                                        </p:cTn>
                                        <p:tgtEl>
                                          <p:spTgt spid="52"/>
                                        </p:tgtEl>
                                        <p:attrNameLst>
                                          <p:attrName>style.visibility</p:attrName>
                                        </p:attrNameLst>
                                      </p:cBhvr>
                                      <p:to>
                                        <p:strVal val="hidden"/>
                                      </p:to>
                                    </p:set>
                                  </p:childTnLst>
                                </p:cTn>
                              </p:par>
                              <p:par>
                                <p:cTn id="127" presetID="10" presetClass="exit" presetSubtype="0" fill="hold" grpId="1" nodeType="withEffect">
                                  <p:stCondLst>
                                    <p:cond delay="0"/>
                                  </p:stCondLst>
                                  <p:childTnLst>
                                    <p:animEffect transition="out" filter="fade">
                                      <p:cBhvr>
                                        <p:cTn id="128" dur="500"/>
                                        <p:tgtEl>
                                          <p:spTgt spid="53"/>
                                        </p:tgtEl>
                                      </p:cBhvr>
                                    </p:animEffect>
                                    <p:set>
                                      <p:cBhvr>
                                        <p:cTn id="129" dur="1" fill="hold">
                                          <p:stCondLst>
                                            <p:cond delay="499"/>
                                          </p:stCondLst>
                                        </p:cTn>
                                        <p:tgtEl>
                                          <p:spTgt spid="53"/>
                                        </p:tgtEl>
                                        <p:attrNameLst>
                                          <p:attrName>style.visibility</p:attrName>
                                        </p:attrNameLst>
                                      </p:cBhvr>
                                      <p:to>
                                        <p:strVal val="hidden"/>
                                      </p:to>
                                    </p:set>
                                  </p:childTnLst>
                                </p:cTn>
                              </p:par>
                              <p:par>
                                <p:cTn id="130" presetID="10" presetClass="exit" presetSubtype="0" fill="hold" grpId="1" nodeType="withEffect">
                                  <p:stCondLst>
                                    <p:cond delay="0"/>
                                  </p:stCondLst>
                                  <p:childTnLst>
                                    <p:animEffect transition="out" filter="fade">
                                      <p:cBhvr>
                                        <p:cTn id="131" dur="500"/>
                                        <p:tgtEl>
                                          <p:spTgt spid="54"/>
                                        </p:tgtEl>
                                      </p:cBhvr>
                                    </p:animEffect>
                                    <p:set>
                                      <p:cBhvr>
                                        <p:cTn id="132" dur="1" fill="hold">
                                          <p:stCondLst>
                                            <p:cond delay="499"/>
                                          </p:stCondLst>
                                        </p:cTn>
                                        <p:tgtEl>
                                          <p:spTgt spid="54"/>
                                        </p:tgtEl>
                                        <p:attrNameLst>
                                          <p:attrName>style.visibility</p:attrName>
                                        </p:attrNameLst>
                                      </p:cBhvr>
                                      <p:to>
                                        <p:strVal val="hidden"/>
                                      </p:to>
                                    </p:set>
                                  </p:childTnLst>
                                </p:cTn>
                              </p:par>
                              <p:par>
                                <p:cTn id="133" presetID="10" presetClass="exit" presetSubtype="0" fill="hold" grpId="1" nodeType="withEffect">
                                  <p:stCondLst>
                                    <p:cond delay="0"/>
                                  </p:stCondLst>
                                  <p:childTnLst>
                                    <p:animEffect transition="out" filter="fade">
                                      <p:cBhvr>
                                        <p:cTn id="134" dur="500"/>
                                        <p:tgtEl>
                                          <p:spTgt spid="60"/>
                                        </p:tgtEl>
                                      </p:cBhvr>
                                    </p:animEffect>
                                    <p:set>
                                      <p:cBhvr>
                                        <p:cTn id="135" dur="1" fill="hold">
                                          <p:stCondLst>
                                            <p:cond delay="499"/>
                                          </p:stCondLst>
                                        </p:cTn>
                                        <p:tgtEl>
                                          <p:spTgt spid="60"/>
                                        </p:tgtEl>
                                        <p:attrNameLst>
                                          <p:attrName>style.visibility</p:attrName>
                                        </p:attrNameLst>
                                      </p:cBhvr>
                                      <p:to>
                                        <p:strVal val="hidden"/>
                                      </p:to>
                                    </p:set>
                                  </p:childTnLst>
                                </p:cTn>
                              </p:par>
                              <p:par>
                                <p:cTn id="136" presetID="10" presetClass="exit" presetSubtype="0" fill="hold" grpId="1" nodeType="withEffect">
                                  <p:stCondLst>
                                    <p:cond delay="0"/>
                                  </p:stCondLst>
                                  <p:childTnLst>
                                    <p:animEffect transition="out" filter="fade">
                                      <p:cBhvr>
                                        <p:cTn id="137" dur="500"/>
                                        <p:tgtEl>
                                          <p:spTgt spid="84"/>
                                        </p:tgtEl>
                                      </p:cBhvr>
                                    </p:animEffect>
                                    <p:set>
                                      <p:cBhvr>
                                        <p:cTn id="138" dur="1" fill="hold">
                                          <p:stCondLst>
                                            <p:cond delay="499"/>
                                          </p:stCondLst>
                                        </p:cTn>
                                        <p:tgtEl>
                                          <p:spTgt spid="84"/>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500"/>
                                        <p:tgtEl>
                                          <p:spTgt spid="85"/>
                                        </p:tgtEl>
                                      </p:cBhvr>
                                    </p:animEffect>
                                    <p:set>
                                      <p:cBhvr>
                                        <p:cTn id="141" dur="1" fill="hold">
                                          <p:stCondLst>
                                            <p:cond delay="499"/>
                                          </p:stCondLst>
                                        </p:cTn>
                                        <p:tgtEl>
                                          <p:spTgt spid="85"/>
                                        </p:tgtEl>
                                        <p:attrNameLst>
                                          <p:attrName>style.visibility</p:attrName>
                                        </p:attrNameLst>
                                      </p:cBhvr>
                                      <p:to>
                                        <p:strVal val="hidden"/>
                                      </p:to>
                                    </p:set>
                                  </p:childTnLst>
                                </p:cTn>
                              </p:par>
                              <p:par>
                                <p:cTn id="142" presetID="10" presetClass="exit" presetSubtype="0" fill="hold" grpId="1" nodeType="withEffect">
                                  <p:stCondLst>
                                    <p:cond delay="0"/>
                                  </p:stCondLst>
                                  <p:childTnLst>
                                    <p:animEffect transition="out" filter="fade">
                                      <p:cBhvr>
                                        <p:cTn id="143" dur="500"/>
                                        <p:tgtEl>
                                          <p:spTgt spid="83"/>
                                        </p:tgtEl>
                                      </p:cBhvr>
                                    </p:animEffect>
                                    <p:set>
                                      <p:cBhvr>
                                        <p:cTn id="144" dur="1" fill="hold">
                                          <p:stCondLst>
                                            <p:cond delay="499"/>
                                          </p:stCondLst>
                                        </p:cTn>
                                        <p:tgtEl>
                                          <p:spTgt spid="83"/>
                                        </p:tgtEl>
                                        <p:attrNameLst>
                                          <p:attrName>style.visibility</p:attrName>
                                        </p:attrNameLst>
                                      </p:cBhvr>
                                      <p:to>
                                        <p:strVal val="hidden"/>
                                      </p:to>
                                    </p:set>
                                  </p:childTnLst>
                                </p:cTn>
                              </p:par>
                              <p:par>
                                <p:cTn id="145" presetID="10" presetClass="exit" presetSubtype="0" fill="hold" grpId="1" nodeType="withEffect">
                                  <p:stCondLst>
                                    <p:cond delay="0"/>
                                  </p:stCondLst>
                                  <p:childTnLst>
                                    <p:animEffect transition="out" filter="fade">
                                      <p:cBhvr>
                                        <p:cTn id="146" dur="500"/>
                                        <p:tgtEl>
                                          <p:spTgt spid="91"/>
                                        </p:tgtEl>
                                      </p:cBhvr>
                                    </p:animEffect>
                                    <p:set>
                                      <p:cBhvr>
                                        <p:cTn id="147" dur="1" fill="hold">
                                          <p:stCondLst>
                                            <p:cond delay="499"/>
                                          </p:stCondLst>
                                        </p:cTn>
                                        <p:tgtEl>
                                          <p:spTgt spid="91"/>
                                        </p:tgtEl>
                                        <p:attrNameLst>
                                          <p:attrName>style.visibility</p:attrName>
                                        </p:attrNameLst>
                                      </p:cBhvr>
                                      <p:to>
                                        <p:strVal val="hidden"/>
                                      </p:to>
                                    </p:set>
                                  </p:childTnLst>
                                </p:cTn>
                              </p:par>
                              <p:par>
                                <p:cTn id="148" presetID="10" presetClass="exit" presetSubtype="0" fill="hold" grpId="1" nodeType="withEffect">
                                  <p:stCondLst>
                                    <p:cond delay="0"/>
                                  </p:stCondLst>
                                  <p:childTnLst>
                                    <p:animEffect transition="out" filter="fade">
                                      <p:cBhvr>
                                        <p:cTn id="149" dur="500"/>
                                        <p:tgtEl>
                                          <p:spTgt spid="90"/>
                                        </p:tgtEl>
                                      </p:cBhvr>
                                    </p:animEffect>
                                    <p:set>
                                      <p:cBhvr>
                                        <p:cTn id="150" dur="1" fill="hold">
                                          <p:stCondLst>
                                            <p:cond delay="499"/>
                                          </p:stCondLst>
                                        </p:cTn>
                                        <p:tgtEl>
                                          <p:spTgt spid="90"/>
                                        </p:tgtEl>
                                        <p:attrNameLst>
                                          <p:attrName>style.visibility</p:attrName>
                                        </p:attrNameLst>
                                      </p:cBhvr>
                                      <p:to>
                                        <p:strVal val="hidden"/>
                                      </p:to>
                                    </p:set>
                                  </p:childTnLst>
                                </p:cTn>
                              </p:par>
                              <p:par>
                                <p:cTn id="151" presetID="10" presetClass="exit" presetSubtype="0" fill="hold" grpId="1" nodeType="withEffect">
                                  <p:stCondLst>
                                    <p:cond delay="0"/>
                                  </p:stCondLst>
                                  <p:childTnLst>
                                    <p:animEffect transition="out" filter="fade">
                                      <p:cBhvr>
                                        <p:cTn id="152" dur="500"/>
                                        <p:tgtEl>
                                          <p:spTgt spid="88"/>
                                        </p:tgtEl>
                                      </p:cBhvr>
                                    </p:animEffect>
                                    <p:set>
                                      <p:cBhvr>
                                        <p:cTn id="153" dur="1" fill="hold">
                                          <p:stCondLst>
                                            <p:cond delay="499"/>
                                          </p:stCondLst>
                                        </p:cTn>
                                        <p:tgtEl>
                                          <p:spTgt spid="88"/>
                                        </p:tgtEl>
                                        <p:attrNameLst>
                                          <p:attrName>style.visibility</p:attrName>
                                        </p:attrNameLst>
                                      </p:cBhvr>
                                      <p:to>
                                        <p:strVal val="hidden"/>
                                      </p:to>
                                    </p:set>
                                  </p:childTnLst>
                                </p:cTn>
                              </p:par>
                              <p:par>
                                <p:cTn id="154" presetID="10" presetClass="exit" presetSubtype="0" fill="hold" grpId="1" nodeType="withEffect">
                                  <p:stCondLst>
                                    <p:cond delay="0"/>
                                  </p:stCondLst>
                                  <p:childTnLst>
                                    <p:animEffect transition="out" filter="fade">
                                      <p:cBhvr>
                                        <p:cTn id="155" dur="500"/>
                                        <p:tgtEl>
                                          <p:spTgt spid="87"/>
                                        </p:tgtEl>
                                      </p:cBhvr>
                                    </p:animEffect>
                                    <p:set>
                                      <p:cBhvr>
                                        <p:cTn id="156" dur="1" fill="hold">
                                          <p:stCondLst>
                                            <p:cond delay="499"/>
                                          </p:stCondLst>
                                        </p:cTn>
                                        <p:tgtEl>
                                          <p:spTgt spid="87"/>
                                        </p:tgtEl>
                                        <p:attrNameLst>
                                          <p:attrName>style.visibility</p:attrName>
                                        </p:attrNameLst>
                                      </p:cBhvr>
                                      <p:to>
                                        <p:strVal val="hidden"/>
                                      </p:to>
                                    </p:set>
                                  </p:childTnLst>
                                </p:cTn>
                              </p:par>
                              <p:par>
                                <p:cTn id="157" presetID="10" presetClass="exit" presetSubtype="0" fill="hold" grpId="1" nodeType="withEffect">
                                  <p:stCondLst>
                                    <p:cond delay="0"/>
                                  </p:stCondLst>
                                  <p:childTnLst>
                                    <p:animEffect transition="out" filter="fade">
                                      <p:cBhvr>
                                        <p:cTn id="158" dur="500"/>
                                        <p:tgtEl>
                                          <p:spTgt spid="86"/>
                                        </p:tgtEl>
                                      </p:cBhvr>
                                    </p:animEffect>
                                    <p:set>
                                      <p:cBhvr>
                                        <p:cTn id="159" dur="1" fill="hold">
                                          <p:stCondLst>
                                            <p:cond delay="499"/>
                                          </p:stCondLst>
                                        </p:cTn>
                                        <p:tgtEl>
                                          <p:spTgt spid="86"/>
                                        </p:tgtEl>
                                        <p:attrNameLst>
                                          <p:attrName>style.visibility</p:attrName>
                                        </p:attrNameLst>
                                      </p:cBhvr>
                                      <p:to>
                                        <p:strVal val="hidden"/>
                                      </p:to>
                                    </p:set>
                                  </p:childTnLst>
                                </p:cTn>
                              </p:par>
                              <p:par>
                                <p:cTn id="160" presetID="10" presetClass="exit" presetSubtype="0" fill="hold" grpId="1" nodeType="withEffect">
                                  <p:stCondLst>
                                    <p:cond delay="0"/>
                                  </p:stCondLst>
                                  <p:childTnLst>
                                    <p:animEffect transition="out" filter="fade">
                                      <p:cBhvr>
                                        <p:cTn id="161" dur="500"/>
                                        <p:tgtEl>
                                          <p:spTgt spid="92"/>
                                        </p:tgtEl>
                                      </p:cBhvr>
                                    </p:animEffect>
                                    <p:set>
                                      <p:cBhvr>
                                        <p:cTn id="162" dur="1" fill="hold">
                                          <p:stCondLst>
                                            <p:cond delay="499"/>
                                          </p:stCondLst>
                                        </p:cTn>
                                        <p:tgtEl>
                                          <p:spTgt spid="92"/>
                                        </p:tgtEl>
                                        <p:attrNameLst>
                                          <p:attrName>style.visibility</p:attrName>
                                        </p:attrNameLst>
                                      </p:cBhvr>
                                      <p:to>
                                        <p:strVal val="hidden"/>
                                      </p:to>
                                    </p:set>
                                  </p:childTnLst>
                                </p:cTn>
                              </p:par>
                              <p:par>
                                <p:cTn id="163" presetID="10" presetClass="exit" presetSubtype="0" fill="hold" grpId="1" nodeType="withEffect">
                                  <p:stCondLst>
                                    <p:cond delay="0"/>
                                  </p:stCondLst>
                                  <p:childTnLst>
                                    <p:animEffect transition="out" filter="fade">
                                      <p:cBhvr>
                                        <p:cTn id="164" dur="500"/>
                                        <p:tgtEl>
                                          <p:spTgt spid="93"/>
                                        </p:tgtEl>
                                      </p:cBhvr>
                                    </p:animEffect>
                                    <p:set>
                                      <p:cBhvr>
                                        <p:cTn id="165" dur="1" fill="hold">
                                          <p:stCondLst>
                                            <p:cond delay="499"/>
                                          </p:stCondLst>
                                        </p:cTn>
                                        <p:tgtEl>
                                          <p:spTgt spid="93"/>
                                        </p:tgtEl>
                                        <p:attrNameLst>
                                          <p:attrName>style.visibility</p:attrName>
                                        </p:attrNameLst>
                                      </p:cBhvr>
                                      <p:to>
                                        <p:strVal val="hidden"/>
                                      </p:to>
                                    </p:set>
                                  </p:childTnLst>
                                </p:cTn>
                              </p:par>
                              <p:par>
                                <p:cTn id="166" presetID="10" presetClass="exit" presetSubtype="0" fill="hold" grpId="1" nodeType="withEffect">
                                  <p:stCondLst>
                                    <p:cond delay="0"/>
                                  </p:stCondLst>
                                  <p:childTnLst>
                                    <p:animEffect transition="out" filter="fade">
                                      <p:cBhvr>
                                        <p:cTn id="167" dur="500"/>
                                        <p:tgtEl>
                                          <p:spTgt spid="64"/>
                                        </p:tgtEl>
                                      </p:cBhvr>
                                    </p:animEffect>
                                    <p:set>
                                      <p:cBhvr>
                                        <p:cTn id="168" dur="1" fill="hold">
                                          <p:stCondLst>
                                            <p:cond delay="499"/>
                                          </p:stCondLst>
                                        </p:cTn>
                                        <p:tgtEl>
                                          <p:spTgt spid="64"/>
                                        </p:tgtEl>
                                        <p:attrNameLst>
                                          <p:attrName>style.visibility</p:attrName>
                                        </p:attrNameLst>
                                      </p:cBhvr>
                                      <p:to>
                                        <p:strVal val="hidden"/>
                                      </p:to>
                                    </p:set>
                                  </p:childTnLst>
                                </p:cTn>
                              </p:par>
                              <p:par>
                                <p:cTn id="169" presetID="10" presetClass="exit" presetSubtype="0" fill="hold" grpId="1" nodeType="withEffect">
                                  <p:stCondLst>
                                    <p:cond delay="0"/>
                                  </p:stCondLst>
                                  <p:childTnLst>
                                    <p:animEffect transition="out" filter="fade">
                                      <p:cBhvr>
                                        <p:cTn id="170" dur="500"/>
                                        <p:tgtEl>
                                          <p:spTgt spid="65"/>
                                        </p:tgtEl>
                                      </p:cBhvr>
                                    </p:animEffect>
                                    <p:set>
                                      <p:cBhvr>
                                        <p:cTn id="171" dur="1" fill="hold">
                                          <p:stCondLst>
                                            <p:cond delay="499"/>
                                          </p:stCondLst>
                                        </p:cTn>
                                        <p:tgtEl>
                                          <p:spTgt spid="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5" grpId="1" animBg="1"/>
      <p:bldP spid="56" grpId="0" animBg="1"/>
      <p:bldP spid="56" grpId="1" animBg="1"/>
      <p:bldP spid="60" grpId="0" animBg="1"/>
      <p:bldP spid="60" grpId="1" animBg="1"/>
      <p:bldP spid="64" grpId="0" animBg="1"/>
      <p:bldP spid="64" grpId="1" animBg="1"/>
      <p:bldP spid="38" grpId="0" animBg="1"/>
      <p:bldP spid="38" grpId="1" animBg="1"/>
      <p:bldP spid="52" grpId="0" animBg="1"/>
      <p:bldP spid="52" grpId="1" animBg="1"/>
      <p:bldP spid="53" grpId="0" animBg="1"/>
      <p:bldP spid="53" grpId="1" animBg="1"/>
      <p:bldP spid="54" grpId="0" animBg="1"/>
      <p:bldP spid="54" grpId="1" animBg="1"/>
      <p:bldP spid="65" grpId="0" animBg="1"/>
      <p:bldP spid="65" grpId="1" animBg="1"/>
      <p:bldP spid="83" grpId="0" animBg="1"/>
      <p:bldP spid="83" grpId="1" animBg="1"/>
      <p:bldP spid="84" grpId="0" animBg="1"/>
      <p:bldP spid="84" grpId="1" animBg="1"/>
      <p:bldP spid="85" grpId="0" animBg="1"/>
      <p:bldP spid="85" grpId="1" animBg="1"/>
      <p:bldP spid="86" grpId="0" animBg="1"/>
      <p:bldP spid="86" grpId="1" animBg="1"/>
      <p:bldP spid="87" grpId="0" animBg="1"/>
      <p:bldP spid="87" grpId="1" animBg="1"/>
      <p:bldP spid="88" grpId="0" animBg="1"/>
      <p:bldP spid="88" grpId="1" animBg="1"/>
      <p:bldP spid="90" grpId="0" animBg="1"/>
      <p:bldP spid="90" grpId="1" animBg="1"/>
      <p:bldP spid="91" grpId="0" animBg="1"/>
      <p:bldP spid="91" grpId="1" animBg="1"/>
      <p:bldP spid="92" grpId="0" animBg="1"/>
      <p:bldP spid="92" grpId="1" animBg="1"/>
      <p:bldP spid="93" grpId="0" animBg="1"/>
      <p:bldP spid="93"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0"/>
            <a:r>
              <a:rPr lang="en-US" dirty="0" smtClean="0"/>
              <a:t>Key characteristics</a:t>
            </a:r>
          </a:p>
          <a:p>
            <a:pPr lvl="0"/>
            <a:r>
              <a:rPr lang="en-US" dirty="0" smtClean="0"/>
              <a:t>Architecture</a:t>
            </a:r>
          </a:p>
          <a:p>
            <a:pPr lvl="0"/>
            <a:r>
              <a:rPr lang="en-US" dirty="0" smtClean="0"/>
              <a:t>Business approach</a:t>
            </a:r>
          </a:p>
          <a:p>
            <a:pPr lvl="0"/>
            <a:r>
              <a:rPr lang="en-US" dirty="0" err="1" smtClean="0"/>
              <a:t>Voxtron</a:t>
            </a:r>
            <a:r>
              <a:rPr lang="en-US" dirty="0" smtClean="0"/>
              <a:t> Client</a:t>
            </a:r>
          </a:p>
          <a:p>
            <a:pPr lvl="0"/>
            <a:r>
              <a:rPr lang="en-US" dirty="0" smtClean="0"/>
              <a:t>Interaction with the queue (multi-media)</a:t>
            </a:r>
          </a:p>
          <a:p>
            <a:pPr lvl="0"/>
            <a:r>
              <a:rPr lang="en-US" dirty="0" smtClean="0"/>
              <a:t>Quality monitoring</a:t>
            </a:r>
          </a:p>
          <a:p>
            <a:pPr lvl="0"/>
            <a:r>
              <a:rPr lang="en-US" dirty="0" smtClean="0"/>
              <a:t>Integration with your back-office</a:t>
            </a:r>
          </a:p>
          <a:p>
            <a:pPr lvl="0"/>
            <a:r>
              <a:rPr lang="en-US" dirty="0" smtClean="0"/>
              <a:t>Innovative price model</a:t>
            </a:r>
          </a:p>
          <a:p>
            <a:endParaRPr lang="en-US" dirty="0"/>
          </a:p>
        </p:txBody>
      </p:sp>
      <p:sp>
        <p:nvSpPr>
          <p:cNvPr id="3" name="Title 2"/>
          <p:cNvSpPr>
            <a:spLocks noGrp="1"/>
          </p:cNvSpPr>
          <p:nvPr>
            <p:ph type="title"/>
          </p:nvPr>
        </p:nvSpPr>
        <p:spPr/>
        <p:txBody>
          <a:bodyPr/>
          <a:lstStyle/>
          <a:p>
            <a:r>
              <a:rPr lang="nl-BE" dirty="0" smtClean="0"/>
              <a:t>Agenda</a:t>
            </a:r>
            <a:endParaRPr lang="en-US" dirty="0"/>
          </a:p>
        </p:txBody>
      </p:sp>
    </p:spTree>
    <p:extLst>
      <p:ext uri="{BB962C8B-B14F-4D97-AF65-F5344CB8AC3E}">
        <p14:creationId xmlns:p14="http://schemas.microsoft.com/office/powerpoint/2010/main" val="36430912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p:cNvSpPr/>
          <p:nvPr/>
        </p:nvSpPr>
        <p:spPr>
          <a:xfrm>
            <a:off x="0" y="9526"/>
            <a:ext cx="12192000" cy="6848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5" name="Rounded Rectangle 24"/>
          <p:cNvSpPr/>
          <p:nvPr/>
        </p:nvSpPr>
        <p:spPr>
          <a:xfrm>
            <a:off x="4463819" y="620688"/>
            <a:ext cx="7073912" cy="2859720"/>
          </a:xfrm>
          <a:prstGeom prst="roundRect">
            <a:avLst/>
          </a:prstGeom>
        </p:spPr>
        <p:style>
          <a:lnRef idx="1">
            <a:schemeClr val="accent3"/>
          </a:lnRef>
          <a:fillRef idx="2">
            <a:schemeClr val="accent3"/>
          </a:fillRef>
          <a:effectRef idx="1">
            <a:schemeClr val="accent3"/>
          </a:effectRef>
          <a:fontRef idx="minor">
            <a:schemeClr val="dk1"/>
          </a:fontRef>
        </p:style>
        <p:txBody>
          <a:bodyPr rtlCol="0" anchor="t" anchorCtr="0"/>
          <a:lstStyle/>
          <a:p>
            <a:pPr algn="ctr"/>
            <a:r>
              <a:rPr lang="en-US" dirty="0" smtClean="0"/>
              <a:t>Presentation Tier</a:t>
            </a:r>
            <a:endParaRPr lang="en-US" dirty="0"/>
          </a:p>
        </p:txBody>
      </p:sp>
      <p:sp>
        <p:nvSpPr>
          <p:cNvPr id="27" name="Rounded Rectangle 26"/>
          <p:cNvSpPr/>
          <p:nvPr/>
        </p:nvSpPr>
        <p:spPr>
          <a:xfrm>
            <a:off x="410322" y="332656"/>
            <a:ext cx="3189401" cy="5396422"/>
          </a:xfrm>
          <a:prstGeom prst="roundRect">
            <a:avLst/>
          </a:prstGeom>
        </p:spPr>
        <p:style>
          <a:lnRef idx="1">
            <a:schemeClr val="accent3"/>
          </a:lnRef>
          <a:fillRef idx="2">
            <a:schemeClr val="accent3"/>
          </a:fillRef>
          <a:effectRef idx="1">
            <a:schemeClr val="accent3"/>
          </a:effectRef>
          <a:fontRef idx="minor">
            <a:schemeClr val="dk1"/>
          </a:fontRef>
        </p:style>
        <p:txBody>
          <a:bodyPr rtlCol="0" anchor="t" anchorCtr="0"/>
          <a:lstStyle/>
          <a:p>
            <a:pPr algn="ctr"/>
            <a:r>
              <a:rPr lang="en-US" sz="1700" b="1" dirty="0">
                <a:solidFill>
                  <a:schemeClr val="accent1"/>
                </a:solidFill>
                <a:latin typeface="Verdana" pitchFamily="34" charset="0"/>
                <a:ea typeface="+mj-ea"/>
                <a:cs typeface="+mj-cs"/>
              </a:rPr>
              <a:t>VCC</a:t>
            </a:r>
          </a:p>
        </p:txBody>
      </p:sp>
      <p:sp>
        <p:nvSpPr>
          <p:cNvPr id="7" name="Rounded Rectangle 6"/>
          <p:cNvSpPr/>
          <p:nvPr/>
        </p:nvSpPr>
        <p:spPr>
          <a:xfrm>
            <a:off x="623392" y="3703856"/>
            <a:ext cx="2688299" cy="1110928"/>
          </a:xfrm>
          <a:prstGeom prst="roundRect">
            <a:avLst>
              <a:gd name="adj" fmla="val 7983"/>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Data Tier</a:t>
            </a:r>
            <a:endParaRPr lang="en-US" dirty="0"/>
          </a:p>
        </p:txBody>
      </p:sp>
      <p:sp>
        <p:nvSpPr>
          <p:cNvPr id="8" name="Rounded Rectangle 7"/>
          <p:cNvSpPr/>
          <p:nvPr/>
        </p:nvSpPr>
        <p:spPr>
          <a:xfrm>
            <a:off x="623392" y="2369480"/>
            <a:ext cx="2688299" cy="1110928"/>
          </a:xfrm>
          <a:prstGeom prst="roundRect">
            <a:avLst>
              <a:gd name="adj" fmla="val 7983"/>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Logic Tier</a:t>
            </a:r>
            <a:endParaRPr lang="en-US" dirty="0"/>
          </a:p>
        </p:txBody>
      </p:sp>
      <p:sp>
        <p:nvSpPr>
          <p:cNvPr id="9" name="Rounded Rectangle 8"/>
          <p:cNvSpPr/>
          <p:nvPr/>
        </p:nvSpPr>
        <p:spPr>
          <a:xfrm>
            <a:off x="623392" y="1052736"/>
            <a:ext cx="2688299" cy="1110928"/>
          </a:xfrm>
          <a:prstGeom prst="roundRect">
            <a:avLst>
              <a:gd name="adj" fmla="val 7983"/>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Presentation Tier</a:t>
            </a:r>
            <a:endParaRPr lang="en-US" dirty="0"/>
          </a:p>
        </p:txBody>
      </p:sp>
      <p:sp>
        <p:nvSpPr>
          <p:cNvPr id="45" name="Rounded Rectangle 44"/>
          <p:cNvSpPr/>
          <p:nvPr/>
        </p:nvSpPr>
        <p:spPr>
          <a:xfrm>
            <a:off x="4787685" y="1295304"/>
            <a:ext cx="3132519" cy="1982818"/>
          </a:xfrm>
          <a:prstGeom prst="roundRect">
            <a:avLst>
              <a:gd name="adj" fmla="val 10199"/>
            </a:avLst>
          </a:prstGeom>
        </p:spPr>
        <p:style>
          <a:lnRef idx="1">
            <a:schemeClr val="accent3"/>
          </a:lnRef>
          <a:fillRef idx="2">
            <a:schemeClr val="accent3"/>
          </a:fillRef>
          <a:effectRef idx="1">
            <a:schemeClr val="accent3"/>
          </a:effectRef>
          <a:fontRef idx="minor">
            <a:schemeClr val="dk1"/>
          </a:fontRef>
        </p:style>
        <p:txBody>
          <a:bodyPr rtlCol="0" anchor="t" anchorCtr="0"/>
          <a:lstStyle/>
          <a:p>
            <a:r>
              <a:rPr lang="nl-BE" sz="1400" dirty="0" smtClean="0"/>
              <a:t>Voxtron Client</a:t>
            </a:r>
            <a:endParaRPr lang="en-US" sz="1400" dirty="0"/>
          </a:p>
        </p:txBody>
      </p:sp>
      <p:sp>
        <p:nvSpPr>
          <p:cNvPr id="48" name="Rounded Rectangle 47"/>
          <p:cNvSpPr/>
          <p:nvPr/>
        </p:nvSpPr>
        <p:spPr>
          <a:xfrm>
            <a:off x="4962193" y="1772816"/>
            <a:ext cx="1291207" cy="591698"/>
          </a:xfrm>
          <a:prstGeom prst="roundRect">
            <a:avLst>
              <a:gd name="adj" fmla="val 10199"/>
            </a:avLst>
          </a:prstGeom>
        </p:spPr>
        <p:style>
          <a:lnRef idx="1">
            <a:schemeClr val="accent3"/>
          </a:lnRef>
          <a:fillRef idx="2">
            <a:schemeClr val="accent3"/>
          </a:fillRef>
          <a:effectRef idx="1">
            <a:schemeClr val="accent3"/>
          </a:effectRef>
          <a:fontRef idx="minor">
            <a:schemeClr val="dk1"/>
          </a:fontRef>
        </p:style>
        <p:txBody>
          <a:bodyPr rtlCol="0" anchor="t" anchorCtr="0"/>
          <a:lstStyle/>
          <a:p>
            <a:pPr algn="ctr"/>
            <a:r>
              <a:rPr lang="nl-BE" sz="1100" dirty="0" smtClean="0"/>
              <a:t>SIP Phone</a:t>
            </a:r>
            <a:endParaRPr lang="en-US" sz="1100" dirty="0"/>
          </a:p>
        </p:txBody>
      </p:sp>
      <p:sp>
        <p:nvSpPr>
          <p:cNvPr id="49" name="Rounded Rectangle 48"/>
          <p:cNvSpPr/>
          <p:nvPr/>
        </p:nvSpPr>
        <p:spPr>
          <a:xfrm>
            <a:off x="4962194" y="2431746"/>
            <a:ext cx="2765989" cy="223142"/>
          </a:xfrm>
          <a:prstGeom prst="roundRect">
            <a:avLst>
              <a:gd name="adj" fmla="val 10199"/>
            </a:avLst>
          </a:prstGeom>
        </p:spPr>
        <p:style>
          <a:lnRef idx="1">
            <a:schemeClr val="accent3"/>
          </a:lnRef>
          <a:fillRef idx="2">
            <a:schemeClr val="accent3"/>
          </a:fillRef>
          <a:effectRef idx="1">
            <a:schemeClr val="accent3"/>
          </a:effectRef>
          <a:fontRef idx="minor">
            <a:schemeClr val="dk1"/>
          </a:fontRef>
        </p:style>
        <p:txBody>
          <a:bodyPr rtlCol="0" anchor="t" anchorCtr="0"/>
          <a:lstStyle/>
          <a:p>
            <a:pPr algn="ctr"/>
            <a:r>
              <a:rPr lang="nl-BE" sz="700" b="1" dirty="0" smtClean="0"/>
              <a:t>Lync Bridge</a:t>
            </a:r>
            <a:endParaRPr lang="en-US" sz="700" b="1" dirty="0"/>
          </a:p>
        </p:txBody>
      </p:sp>
      <p:pic>
        <p:nvPicPr>
          <p:cNvPr id="51" name="Picture 5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02040" y="3269987"/>
            <a:ext cx="6235691" cy="2631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6436975" y="1772816"/>
            <a:ext cx="1291207" cy="591698"/>
            <a:chOff x="4827731" y="1772816"/>
            <a:chExt cx="968405" cy="591698"/>
          </a:xfrm>
        </p:grpSpPr>
        <p:sp>
          <p:nvSpPr>
            <p:cNvPr id="59" name="Rounded Rectangle 58"/>
            <p:cNvSpPr/>
            <p:nvPr/>
          </p:nvSpPr>
          <p:spPr>
            <a:xfrm>
              <a:off x="4827731" y="1772816"/>
              <a:ext cx="968405" cy="591698"/>
            </a:xfrm>
            <a:prstGeom prst="roundRect">
              <a:avLst>
                <a:gd name="adj" fmla="val 10199"/>
              </a:avLst>
            </a:prstGeom>
          </p:spPr>
          <p:style>
            <a:lnRef idx="1">
              <a:schemeClr val="accent3"/>
            </a:lnRef>
            <a:fillRef idx="2">
              <a:schemeClr val="accent3"/>
            </a:fillRef>
            <a:effectRef idx="1">
              <a:schemeClr val="accent3"/>
            </a:effectRef>
            <a:fontRef idx="minor">
              <a:schemeClr val="dk1"/>
            </a:fontRef>
          </p:style>
          <p:txBody>
            <a:bodyPr rtlCol="0" anchor="t" anchorCtr="0"/>
            <a:lstStyle/>
            <a:p>
              <a:endParaRPr lang="nl-BE" sz="1100" dirty="0" smtClean="0"/>
            </a:p>
            <a:p>
              <a:endParaRPr lang="nl-BE" sz="1100" dirty="0"/>
            </a:p>
            <a:p>
              <a:pPr algn="ctr"/>
              <a:r>
                <a:rPr lang="nl-BE" sz="1100" dirty="0" smtClean="0"/>
                <a:t>Client</a:t>
              </a:r>
              <a:endParaRPr lang="en-US" sz="1100" dirty="0"/>
            </a:p>
          </p:txBody>
        </p:sp>
        <p:pic>
          <p:nvPicPr>
            <p:cNvPr id="55" name="Picture 5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32040" y="1788296"/>
              <a:ext cx="779035" cy="330260"/>
            </a:xfrm>
            <a:prstGeom prst="rect">
              <a:avLst/>
            </a:prstGeom>
          </p:spPr>
        </p:pic>
      </p:grpSp>
      <p:grpSp>
        <p:nvGrpSpPr>
          <p:cNvPr id="12" name="Group 11"/>
          <p:cNvGrpSpPr/>
          <p:nvPr/>
        </p:nvGrpSpPr>
        <p:grpSpPr>
          <a:xfrm>
            <a:off x="5371687" y="2747236"/>
            <a:ext cx="2060317" cy="355417"/>
            <a:chOff x="3496315" y="3649647"/>
            <a:chExt cx="2043799" cy="470090"/>
          </a:xfrm>
        </p:grpSpPr>
        <p:sp>
          <p:nvSpPr>
            <p:cNvPr id="46" name="Rounded Rectangle 45"/>
            <p:cNvSpPr/>
            <p:nvPr/>
          </p:nvSpPr>
          <p:spPr>
            <a:xfrm>
              <a:off x="3496315" y="3649647"/>
              <a:ext cx="2043799" cy="47009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40956" y="3649647"/>
              <a:ext cx="1754516" cy="452244"/>
            </a:xfrm>
            <a:prstGeom prst="rect">
              <a:avLst/>
            </a:prstGeom>
          </p:spPr>
        </p:pic>
      </p:grpSp>
      <p:sp>
        <p:nvSpPr>
          <p:cNvPr id="18" name="Rounded Rectangle 17"/>
          <p:cNvSpPr/>
          <p:nvPr/>
        </p:nvSpPr>
        <p:spPr>
          <a:xfrm>
            <a:off x="8220065" y="1268760"/>
            <a:ext cx="3132519" cy="1982818"/>
          </a:xfrm>
          <a:prstGeom prst="roundRect">
            <a:avLst>
              <a:gd name="adj" fmla="val 10199"/>
            </a:avLst>
          </a:prstGeom>
        </p:spPr>
        <p:style>
          <a:lnRef idx="1">
            <a:schemeClr val="accent3"/>
          </a:lnRef>
          <a:fillRef idx="2">
            <a:schemeClr val="accent3"/>
          </a:fillRef>
          <a:effectRef idx="1">
            <a:schemeClr val="accent3"/>
          </a:effectRef>
          <a:fontRef idx="minor">
            <a:schemeClr val="dk1"/>
          </a:fontRef>
        </p:style>
        <p:txBody>
          <a:bodyPr rtlCol="0" anchor="t" anchorCtr="0"/>
          <a:lstStyle/>
          <a:p>
            <a:r>
              <a:rPr lang="nl-BE" sz="1400" dirty="0" err="1" smtClean="0"/>
              <a:t>Voxtron</a:t>
            </a:r>
            <a:r>
              <a:rPr lang="nl-BE" sz="1400" dirty="0" smtClean="0"/>
              <a:t> Web Client</a:t>
            </a:r>
          </a:p>
          <a:p>
            <a:endParaRPr lang="nl-BE" sz="1400" dirty="0"/>
          </a:p>
          <a:p>
            <a:r>
              <a:rPr lang="nl-BE" sz="1100" dirty="0" err="1" smtClean="0"/>
              <a:t>Two</a:t>
            </a:r>
            <a:r>
              <a:rPr lang="nl-BE" sz="1100" dirty="0" smtClean="0"/>
              <a:t> </a:t>
            </a:r>
            <a:r>
              <a:rPr lang="nl-BE" sz="1100" dirty="0" err="1" smtClean="0"/>
              <a:t>flavors</a:t>
            </a:r>
            <a:endParaRPr lang="nl-BE" sz="1100" dirty="0" smtClean="0"/>
          </a:p>
          <a:p>
            <a:r>
              <a:rPr lang="nl-BE" sz="1100" i="1" dirty="0" smtClean="0"/>
              <a:t>Large form factor: PC &amp; Tablet</a:t>
            </a:r>
          </a:p>
          <a:p>
            <a:r>
              <a:rPr lang="nl-BE" sz="1100" i="1" dirty="0" smtClean="0"/>
              <a:t>Small form factor: mobile </a:t>
            </a:r>
            <a:r>
              <a:rPr lang="nl-BE" sz="1100" i="1" dirty="0" err="1" smtClean="0"/>
              <a:t>devices</a:t>
            </a:r>
            <a:endParaRPr lang="en-US" sz="1100" i="1" dirty="0"/>
          </a:p>
        </p:txBody>
      </p:sp>
    </p:spTree>
    <p:extLst>
      <p:ext uri="{BB962C8B-B14F-4D97-AF65-F5344CB8AC3E}">
        <p14:creationId xmlns:p14="http://schemas.microsoft.com/office/powerpoint/2010/main" val="161929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afterEffect">
                                  <p:stCondLst>
                                    <p:cond delay="0"/>
                                  </p:stCondLst>
                                  <p:childTnLst>
                                    <p:animClr clrSpc="rgb" dir="cw">
                                      <p:cBhvr>
                                        <p:cTn id="6" dur="2000" fill="hold"/>
                                        <p:tgtEl>
                                          <p:spTgt spid="9"/>
                                        </p:tgtEl>
                                        <p:attrNameLst>
                                          <p:attrName>fillcolor</p:attrName>
                                        </p:attrNameLst>
                                      </p:cBhvr>
                                      <p:to>
                                        <a:schemeClr val="accent2"/>
                                      </p:to>
                                    </p:animClr>
                                    <p:set>
                                      <p:cBhvr>
                                        <p:cTn id="7" dur="2000" fill="hold"/>
                                        <p:tgtEl>
                                          <p:spTgt spid="9"/>
                                        </p:tgtEl>
                                        <p:attrNameLst>
                                          <p:attrName>fill.type</p:attrName>
                                        </p:attrNameLst>
                                      </p:cBhvr>
                                      <p:to>
                                        <p:strVal val="solid"/>
                                      </p:to>
                                    </p:set>
                                    <p:set>
                                      <p:cBhvr>
                                        <p:cTn id="8" dur="2000" fill="hold"/>
                                        <p:tgtEl>
                                          <p:spTgt spid="9"/>
                                        </p:tgtEl>
                                        <p:attrNameLst>
                                          <p:attrName>fill.on</p:attrName>
                                        </p:attrNameLst>
                                      </p:cBhvr>
                                      <p:to>
                                        <p:strVal val="true"/>
                                      </p:to>
                                    </p:set>
                                  </p:childTnLst>
                                </p:cTn>
                              </p:par>
                            </p:childTnLst>
                          </p:cTn>
                        </p:par>
                        <p:par>
                          <p:cTn id="9" fill="hold">
                            <p:stCondLst>
                              <p:cond delay="2000"/>
                            </p:stCondLst>
                            <p:childTnLst>
                              <p:par>
                                <p:cTn id="10" presetID="10" presetClass="entr" presetSubtype="0" fill="hold" grpId="0" nodeType="after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2500"/>
                            </p:stCondLst>
                            <p:childTnLst>
                              <p:par>
                                <p:cTn id="14" presetID="42" presetClass="entr" presetSubtype="0" fill="hold" grpId="0" nodeType="after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1000"/>
                                        <p:tgtEl>
                                          <p:spTgt spid="45"/>
                                        </p:tgtEl>
                                      </p:cBhvr>
                                    </p:animEffect>
                                    <p:anim calcmode="lin" valueType="num">
                                      <p:cBhvr>
                                        <p:cTn id="17" dur="1000" fill="hold"/>
                                        <p:tgtEl>
                                          <p:spTgt spid="45"/>
                                        </p:tgtEl>
                                        <p:attrNameLst>
                                          <p:attrName>ppt_x</p:attrName>
                                        </p:attrNameLst>
                                      </p:cBhvr>
                                      <p:tavLst>
                                        <p:tav tm="0">
                                          <p:val>
                                            <p:strVal val="#ppt_x"/>
                                          </p:val>
                                        </p:tav>
                                        <p:tav tm="100000">
                                          <p:val>
                                            <p:strVal val="#ppt_x"/>
                                          </p:val>
                                        </p:tav>
                                      </p:tavLst>
                                    </p:anim>
                                    <p:anim calcmode="lin" valueType="num">
                                      <p:cBhvr>
                                        <p:cTn id="18" dur="1000" fill="hold"/>
                                        <p:tgtEl>
                                          <p:spTgt spid="45"/>
                                        </p:tgtEl>
                                        <p:attrNameLst>
                                          <p:attrName>ppt_y</p:attrName>
                                        </p:attrNameLst>
                                      </p:cBhvr>
                                      <p:tavLst>
                                        <p:tav tm="0">
                                          <p:val>
                                            <p:strVal val="#ppt_y+.1"/>
                                          </p:val>
                                        </p:tav>
                                        <p:tav tm="100000">
                                          <p:val>
                                            <p:strVal val="#ppt_y"/>
                                          </p:val>
                                        </p:tav>
                                      </p:tavLst>
                                    </p:anim>
                                  </p:childTnLst>
                                </p:cTn>
                              </p:par>
                            </p:childTnLst>
                          </p:cTn>
                        </p:par>
                        <p:par>
                          <p:cTn id="19" fill="hold">
                            <p:stCondLst>
                              <p:cond delay="3500"/>
                            </p:stCondLst>
                            <p:childTnLst>
                              <p:par>
                                <p:cTn id="20" presetID="42" presetClass="entr" presetSubtype="0"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fade">
                                      <p:cBhvr>
                                        <p:cTn id="29" dur="1000"/>
                                        <p:tgtEl>
                                          <p:spTgt spid="48"/>
                                        </p:tgtEl>
                                      </p:cBhvr>
                                    </p:animEffect>
                                    <p:anim calcmode="lin" valueType="num">
                                      <p:cBhvr>
                                        <p:cTn id="30" dur="1000" fill="hold"/>
                                        <p:tgtEl>
                                          <p:spTgt spid="48"/>
                                        </p:tgtEl>
                                        <p:attrNameLst>
                                          <p:attrName>ppt_x</p:attrName>
                                        </p:attrNameLst>
                                      </p:cBhvr>
                                      <p:tavLst>
                                        <p:tav tm="0">
                                          <p:val>
                                            <p:strVal val="#ppt_x"/>
                                          </p:val>
                                        </p:tav>
                                        <p:tav tm="100000">
                                          <p:val>
                                            <p:strVal val="#ppt_x"/>
                                          </p:val>
                                        </p:tav>
                                      </p:tavLst>
                                    </p:anim>
                                    <p:anim calcmode="lin" valueType="num">
                                      <p:cBhvr>
                                        <p:cTn id="31"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fade">
                                      <p:cBhvr>
                                        <p:cTn id="43" dur="1000"/>
                                        <p:tgtEl>
                                          <p:spTgt spid="49"/>
                                        </p:tgtEl>
                                      </p:cBhvr>
                                    </p:animEffect>
                                    <p:anim calcmode="lin" valueType="num">
                                      <p:cBhvr>
                                        <p:cTn id="44" dur="1000" fill="hold"/>
                                        <p:tgtEl>
                                          <p:spTgt spid="49"/>
                                        </p:tgtEl>
                                        <p:attrNameLst>
                                          <p:attrName>ppt_x</p:attrName>
                                        </p:attrNameLst>
                                      </p:cBhvr>
                                      <p:tavLst>
                                        <p:tav tm="0">
                                          <p:val>
                                            <p:strVal val="#ppt_x"/>
                                          </p:val>
                                        </p:tav>
                                        <p:tav tm="100000">
                                          <p:val>
                                            <p:strVal val="#ppt_x"/>
                                          </p:val>
                                        </p:tav>
                                      </p:tavLst>
                                    </p:anim>
                                    <p:anim calcmode="lin" valueType="num">
                                      <p:cBhvr>
                                        <p:cTn id="45"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9" presetClass="entr" presetSubtype="0" decel="100000" fill="hold" nodeType="clickEffect">
                                  <p:stCondLst>
                                    <p:cond delay="0"/>
                                  </p:stCondLst>
                                  <p:childTnLst>
                                    <p:set>
                                      <p:cBhvr>
                                        <p:cTn id="49" dur="1" fill="hold">
                                          <p:stCondLst>
                                            <p:cond delay="0"/>
                                          </p:stCondLst>
                                        </p:cTn>
                                        <p:tgtEl>
                                          <p:spTgt spid="51"/>
                                        </p:tgtEl>
                                        <p:attrNameLst>
                                          <p:attrName>style.visibility</p:attrName>
                                        </p:attrNameLst>
                                      </p:cBhvr>
                                      <p:to>
                                        <p:strVal val="visible"/>
                                      </p:to>
                                    </p:set>
                                    <p:anim calcmode="lin" valueType="num">
                                      <p:cBhvr>
                                        <p:cTn id="50" dur="1000" fill="hold"/>
                                        <p:tgtEl>
                                          <p:spTgt spid="51"/>
                                        </p:tgtEl>
                                        <p:attrNameLst>
                                          <p:attrName>ppt_w</p:attrName>
                                        </p:attrNameLst>
                                      </p:cBhvr>
                                      <p:tavLst>
                                        <p:tav tm="0">
                                          <p:val>
                                            <p:fltVal val="0"/>
                                          </p:val>
                                        </p:tav>
                                        <p:tav tm="100000">
                                          <p:val>
                                            <p:strVal val="#ppt_w"/>
                                          </p:val>
                                        </p:tav>
                                      </p:tavLst>
                                    </p:anim>
                                    <p:anim calcmode="lin" valueType="num">
                                      <p:cBhvr>
                                        <p:cTn id="51" dur="1000" fill="hold"/>
                                        <p:tgtEl>
                                          <p:spTgt spid="51"/>
                                        </p:tgtEl>
                                        <p:attrNameLst>
                                          <p:attrName>ppt_h</p:attrName>
                                        </p:attrNameLst>
                                      </p:cBhvr>
                                      <p:tavLst>
                                        <p:tav tm="0">
                                          <p:val>
                                            <p:fltVal val="0"/>
                                          </p:val>
                                        </p:tav>
                                        <p:tav tm="100000">
                                          <p:val>
                                            <p:strVal val="#ppt_h"/>
                                          </p:val>
                                        </p:tav>
                                      </p:tavLst>
                                    </p:anim>
                                    <p:anim calcmode="lin" valueType="num">
                                      <p:cBhvr>
                                        <p:cTn id="52" dur="1000" fill="hold"/>
                                        <p:tgtEl>
                                          <p:spTgt spid="51"/>
                                        </p:tgtEl>
                                        <p:attrNameLst>
                                          <p:attrName>style.rotation</p:attrName>
                                        </p:attrNameLst>
                                      </p:cBhvr>
                                      <p:tavLst>
                                        <p:tav tm="0">
                                          <p:val>
                                            <p:fltVal val="360"/>
                                          </p:val>
                                        </p:tav>
                                        <p:tav tm="100000">
                                          <p:val>
                                            <p:fltVal val="0"/>
                                          </p:val>
                                        </p:tav>
                                      </p:tavLst>
                                    </p:anim>
                                    <p:animEffect transition="in" filter="fade">
                                      <p:cBhvr>
                                        <p:cTn id="53" dur="1000"/>
                                        <p:tgtEl>
                                          <p:spTgt spid="51"/>
                                        </p:tgtEl>
                                      </p:cBhvr>
                                    </p:animEffect>
                                  </p:childTnLst>
                                </p:cTn>
                              </p:par>
                            </p:childTnLst>
                          </p:cTn>
                        </p:par>
                        <p:par>
                          <p:cTn id="54" fill="hold">
                            <p:stCondLst>
                              <p:cond delay="1000"/>
                            </p:stCondLst>
                            <p:childTnLst>
                              <p:par>
                                <p:cTn id="55" presetID="42" presetClass="entr" presetSubtype="0" fill="hold" grpId="0" nodeType="after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1000"/>
                                        <p:tgtEl>
                                          <p:spTgt spid="18"/>
                                        </p:tgtEl>
                                      </p:cBhvr>
                                    </p:animEffect>
                                    <p:anim calcmode="lin" valueType="num">
                                      <p:cBhvr>
                                        <p:cTn id="58" dur="1000" fill="hold"/>
                                        <p:tgtEl>
                                          <p:spTgt spid="18"/>
                                        </p:tgtEl>
                                        <p:attrNameLst>
                                          <p:attrName>ppt_x</p:attrName>
                                        </p:attrNameLst>
                                      </p:cBhvr>
                                      <p:tavLst>
                                        <p:tav tm="0">
                                          <p:val>
                                            <p:strVal val="#ppt_x"/>
                                          </p:val>
                                        </p:tav>
                                        <p:tav tm="100000">
                                          <p:val>
                                            <p:strVal val="#ppt_x"/>
                                          </p:val>
                                        </p:tav>
                                      </p:tavLst>
                                    </p:anim>
                                    <p:anim calcmode="lin" valueType="num">
                                      <p:cBhvr>
                                        <p:cTn id="5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45" grpId="0" animBg="1"/>
      <p:bldP spid="48" grpId="0" animBg="1"/>
      <p:bldP spid="49"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err="1" smtClean="0"/>
              <a:t>Voxtron</a:t>
            </a:r>
            <a:r>
              <a:rPr lang="en-US" dirty="0" smtClean="0"/>
              <a:t> relies on IT architecture (platform, operating system or virtualization layer)</a:t>
            </a:r>
          </a:p>
          <a:p>
            <a:r>
              <a:rPr lang="en-US" dirty="0" smtClean="0"/>
              <a:t>Database synchronization (replication, mirroring with witness server)</a:t>
            </a:r>
          </a:p>
          <a:p>
            <a:r>
              <a:rPr lang="en-US" dirty="0" smtClean="0"/>
              <a:t>Concepts</a:t>
            </a:r>
          </a:p>
          <a:p>
            <a:pPr lvl="1"/>
            <a:r>
              <a:rPr lang="en-US" dirty="0" smtClean="0"/>
              <a:t>Active – Standby (Duplicate server): IVR is only module in active/active configuration</a:t>
            </a:r>
          </a:p>
          <a:p>
            <a:pPr lvl="1"/>
            <a:r>
              <a:rPr lang="en-US" dirty="0" smtClean="0"/>
              <a:t>Clustering</a:t>
            </a:r>
          </a:p>
          <a:p>
            <a:pPr lvl="1"/>
            <a:r>
              <a:rPr lang="en-US" dirty="0" smtClean="0"/>
              <a:t>Virtualization</a:t>
            </a:r>
          </a:p>
          <a:p>
            <a:endParaRPr lang="en-US" dirty="0" smtClean="0"/>
          </a:p>
          <a:p>
            <a:endParaRPr lang="en-US" dirty="0" smtClean="0"/>
          </a:p>
          <a:p>
            <a:endParaRPr lang="en-US" dirty="0" smtClean="0"/>
          </a:p>
          <a:p>
            <a:endParaRPr lang="en-US" dirty="0" smtClean="0"/>
          </a:p>
        </p:txBody>
      </p:sp>
      <p:sp>
        <p:nvSpPr>
          <p:cNvPr id="3" name="Title 2"/>
          <p:cNvSpPr>
            <a:spLocks noGrp="1"/>
          </p:cNvSpPr>
          <p:nvPr>
            <p:ph type="title"/>
          </p:nvPr>
        </p:nvSpPr>
        <p:spPr/>
        <p:txBody>
          <a:bodyPr/>
          <a:lstStyle/>
          <a:p>
            <a:r>
              <a:rPr lang="en-US" dirty="0" smtClean="0"/>
              <a:t>High Availability</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9616" y="2329651"/>
            <a:ext cx="4501191" cy="337232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0096" y="2332355"/>
            <a:ext cx="4515480" cy="3400901"/>
          </a:xfrm>
          <a:prstGeom prst="rect">
            <a:avLst/>
          </a:prstGeom>
        </p:spPr>
      </p:pic>
    </p:spTree>
    <p:extLst>
      <p:ext uri="{BB962C8B-B14F-4D97-AF65-F5344CB8AC3E}">
        <p14:creationId xmlns:p14="http://schemas.microsoft.com/office/powerpoint/2010/main" val="869652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smtClean="0"/>
          </a:p>
        </p:txBody>
      </p:sp>
      <p:sp>
        <p:nvSpPr>
          <p:cNvPr id="3" name="Title 2"/>
          <p:cNvSpPr>
            <a:spLocks noGrp="1"/>
          </p:cNvSpPr>
          <p:nvPr>
            <p:ph type="title"/>
          </p:nvPr>
        </p:nvSpPr>
        <p:spPr/>
        <p:txBody>
          <a:bodyPr/>
          <a:lstStyle/>
          <a:p>
            <a:r>
              <a:rPr lang="en-US" dirty="0" smtClean="0"/>
              <a:t>Distributed, full featured installation</a:t>
            </a:r>
            <a:endParaRPr lang="en-US" dirty="0"/>
          </a:p>
        </p:txBody>
      </p:sp>
      <p:sp>
        <p:nvSpPr>
          <p:cNvPr id="6" name="Rounded Rectangle 5"/>
          <p:cNvSpPr/>
          <p:nvPr/>
        </p:nvSpPr>
        <p:spPr>
          <a:xfrm>
            <a:off x="1127448" y="3588588"/>
            <a:ext cx="8830982" cy="2855768"/>
          </a:xfrm>
          <a:prstGeom prst="roundRect">
            <a:avLst>
              <a:gd name="adj" fmla="val 5689"/>
            </a:avLst>
          </a:prstGeom>
        </p:spPr>
        <p:style>
          <a:lnRef idx="1">
            <a:schemeClr val="accent3"/>
          </a:lnRef>
          <a:fillRef idx="2">
            <a:schemeClr val="accent3"/>
          </a:fillRef>
          <a:effectRef idx="1">
            <a:schemeClr val="accent3"/>
          </a:effectRef>
          <a:fontRef idx="minor">
            <a:schemeClr val="dk1"/>
          </a:fontRef>
        </p:style>
        <p:txBody>
          <a:bodyPr rtlCol="0" anchor="t" anchorCtr="0"/>
          <a:lstStyle/>
          <a:p>
            <a:endParaRPr lang="en-US" sz="1200" dirty="0"/>
          </a:p>
        </p:txBody>
      </p:sp>
      <p:sp>
        <p:nvSpPr>
          <p:cNvPr id="7" name="Rounded Rectangle 6"/>
          <p:cNvSpPr/>
          <p:nvPr/>
        </p:nvSpPr>
        <p:spPr>
          <a:xfrm>
            <a:off x="3156486" y="3671282"/>
            <a:ext cx="1790023" cy="2323456"/>
          </a:xfrm>
          <a:prstGeom prst="roundRect">
            <a:avLst>
              <a:gd name="adj" fmla="val 7983"/>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8" name="Rounded Rectangle 7"/>
          <p:cNvSpPr/>
          <p:nvPr/>
        </p:nvSpPr>
        <p:spPr>
          <a:xfrm>
            <a:off x="1214063" y="3671282"/>
            <a:ext cx="1790023" cy="2323456"/>
          </a:xfrm>
          <a:prstGeom prst="roundRect">
            <a:avLst>
              <a:gd name="adj" fmla="val 7983"/>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9" name="Rounded Rectangle 8"/>
          <p:cNvSpPr/>
          <p:nvPr/>
        </p:nvSpPr>
        <p:spPr>
          <a:xfrm>
            <a:off x="1318013" y="5022067"/>
            <a:ext cx="1527483" cy="41478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pic>
        <p:nvPicPr>
          <p:cNvPr id="10" name="Picture 5"/>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89875" y="5094075"/>
            <a:ext cx="1391276" cy="342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ounded Rectangle 10"/>
          <p:cNvSpPr/>
          <p:nvPr/>
        </p:nvSpPr>
        <p:spPr>
          <a:xfrm>
            <a:off x="1318013" y="4626586"/>
            <a:ext cx="1527483" cy="34438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pic>
        <p:nvPicPr>
          <p:cNvPr id="12" name="Picture 7" descr="http://www.activehost.com/images/sql200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6373" y="4626586"/>
            <a:ext cx="544080" cy="340266"/>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12"/>
          <p:cNvSpPr/>
          <p:nvPr/>
        </p:nvSpPr>
        <p:spPr>
          <a:xfrm>
            <a:off x="1318013" y="3819251"/>
            <a:ext cx="3469906" cy="731502"/>
          </a:xfrm>
          <a:prstGeom prst="roundRect">
            <a:avLst>
              <a:gd name="adj" fmla="val 10935"/>
            </a:avLst>
          </a:prstGeom>
        </p:spPr>
        <p:style>
          <a:lnRef idx="1">
            <a:schemeClr val="accent3"/>
          </a:lnRef>
          <a:fillRef idx="2">
            <a:schemeClr val="accent3"/>
          </a:fillRef>
          <a:effectRef idx="1">
            <a:schemeClr val="accent3"/>
          </a:effectRef>
          <a:fontRef idx="minor">
            <a:schemeClr val="dk1"/>
          </a:fontRef>
        </p:style>
        <p:txBody>
          <a:bodyPr rtlCol="0" anchor="t" anchorCtr="0"/>
          <a:lstStyle/>
          <a:p>
            <a:r>
              <a:rPr lang="nl-BE" sz="1000" smtClean="0"/>
              <a:t>VCC Core</a:t>
            </a:r>
            <a:endParaRPr lang="en-US" sz="1000" dirty="0"/>
          </a:p>
        </p:txBody>
      </p:sp>
      <p:sp>
        <p:nvSpPr>
          <p:cNvPr id="14" name="Rounded Rectangle 13"/>
          <p:cNvSpPr/>
          <p:nvPr/>
        </p:nvSpPr>
        <p:spPr>
          <a:xfrm>
            <a:off x="1384290" y="4137994"/>
            <a:ext cx="412083" cy="36731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nl-BE" sz="600" smtClean="0"/>
              <a:t>WEB</a:t>
            </a:r>
            <a:endParaRPr lang="en-US" sz="600" dirty="0"/>
          </a:p>
        </p:txBody>
      </p:sp>
      <p:sp>
        <p:nvSpPr>
          <p:cNvPr id="15" name="Rounded Rectangle 14"/>
          <p:cNvSpPr/>
          <p:nvPr/>
        </p:nvSpPr>
        <p:spPr>
          <a:xfrm>
            <a:off x="1870066" y="4137993"/>
            <a:ext cx="409430" cy="367311"/>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nl-BE" sz="600" smtClean="0"/>
              <a:t>LIC</a:t>
            </a:r>
            <a:endParaRPr lang="en-US" sz="600" dirty="0"/>
          </a:p>
        </p:txBody>
      </p:sp>
      <p:sp>
        <p:nvSpPr>
          <p:cNvPr id="16" name="TextBox 15"/>
          <p:cNvSpPr txBox="1"/>
          <p:nvPr/>
        </p:nvSpPr>
        <p:spPr>
          <a:xfrm>
            <a:off x="1970350" y="5514236"/>
            <a:ext cx="792205" cy="261610"/>
          </a:xfrm>
          <a:prstGeom prst="rect">
            <a:avLst/>
          </a:prstGeom>
          <a:noFill/>
        </p:spPr>
        <p:txBody>
          <a:bodyPr wrap="none" rtlCol="0">
            <a:spAutoFit/>
          </a:bodyPr>
          <a:lstStyle/>
          <a:p>
            <a:r>
              <a:rPr lang="nl-BE" sz="1100" smtClean="0"/>
              <a:t>Server 1</a:t>
            </a:r>
            <a:endParaRPr lang="en-US" sz="1100" dirty="0"/>
          </a:p>
        </p:txBody>
      </p:sp>
      <p:pic>
        <p:nvPicPr>
          <p:cNvPr id="17" name="Picture 6" descr="http://files.softicons.com/download/computer-icons/vista-hardware-devices-icons-by-icons-land/png/128x128/HomeServe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72949" y="5449392"/>
            <a:ext cx="391298" cy="391298"/>
          </a:xfrm>
          <a:prstGeom prst="rect">
            <a:avLst/>
          </a:prstGeom>
          <a:noFill/>
          <a:extLst>
            <a:ext uri="{909E8E84-426E-40DD-AFC4-6F175D3DCCD1}">
              <a14:hiddenFill xmlns:a14="http://schemas.microsoft.com/office/drawing/2010/main">
                <a:solidFill>
                  <a:srgbClr val="FFFFFF"/>
                </a:solidFill>
              </a14:hiddenFill>
            </a:ext>
          </a:extLst>
        </p:spPr>
      </p:pic>
      <p:sp>
        <p:nvSpPr>
          <p:cNvPr id="18" name="Rounded Rectangle 17"/>
          <p:cNvSpPr/>
          <p:nvPr/>
        </p:nvSpPr>
        <p:spPr>
          <a:xfrm>
            <a:off x="3260436" y="5022067"/>
            <a:ext cx="1527483" cy="41478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pic>
        <p:nvPicPr>
          <p:cNvPr id="19" name="Picture 5"/>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32298" y="5094075"/>
            <a:ext cx="1391276" cy="342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ounded Rectangle 19"/>
          <p:cNvSpPr/>
          <p:nvPr/>
        </p:nvSpPr>
        <p:spPr>
          <a:xfrm>
            <a:off x="3260436" y="4626586"/>
            <a:ext cx="1527483" cy="34438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pic>
        <p:nvPicPr>
          <p:cNvPr id="21" name="Picture 7" descr="http://www.activehost.com/images/sql200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8796" y="4626586"/>
            <a:ext cx="544080" cy="340266"/>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3912773" y="5514236"/>
            <a:ext cx="792205" cy="261610"/>
          </a:xfrm>
          <a:prstGeom prst="rect">
            <a:avLst/>
          </a:prstGeom>
          <a:noFill/>
        </p:spPr>
        <p:txBody>
          <a:bodyPr wrap="none" rtlCol="0">
            <a:spAutoFit/>
          </a:bodyPr>
          <a:lstStyle/>
          <a:p>
            <a:r>
              <a:rPr lang="nl-BE" sz="1100" smtClean="0"/>
              <a:t>Server 2</a:t>
            </a:r>
            <a:endParaRPr lang="en-US" sz="1100" dirty="0"/>
          </a:p>
        </p:txBody>
      </p:sp>
      <p:pic>
        <p:nvPicPr>
          <p:cNvPr id="23" name="Picture 6" descr="http://files.softicons.com/download/computer-icons/vista-hardware-devices-icons-by-icons-land/png/128x128/HomeServe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15372" y="5449392"/>
            <a:ext cx="391298" cy="391298"/>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le 23"/>
          <p:cNvSpPr/>
          <p:nvPr/>
        </p:nvSpPr>
        <p:spPr>
          <a:xfrm>
            <a:off x="2382121" y="4129644"/>
            <a:ext cx="1370568" cy="367311"/>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nl-BE" sz="600" smtClean="0"/>
              <a:t>Datastore</a:t>
            </a:r>
            <a:endParaRPr lang="en-US" sz="600" dirty="0"/>
          </a:p>
        </p:txBody>
      </p:sp>
      <p:sp>
        <p:nvSpPr>
          <p:cNvPr id="25" name="Rounded Rectangle 24"/>
          <p:cNvSpPr/>
          <p:nvPr/>
        </p:nvSpPr>
        <p:spPr>
          <a:xfrm>
            <a:off x="5112045" y="3671282"/>
            <a:ext cx="1790023" cy="2323456"/>
          </a:xfrm>
          <a:prstGeom prst="roundRect">
            <a:avLst>
              <a:gd name="adj" fmla="val 7983"/>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pic>
        <p:nvPicPr>
          <p:cNvPr id="26" name="Picture 5"/>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87857" y="5094075"/>
            <a:ext cx="1391276" cy="342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5868332" y="5514236"/>
            <a:ext cx="792205" cy="261610"/>
          </a:xfrm>
          <a:prstGeom prst="rect">
            <a:avLst/>
          </a:prstGeom>
          <a:noFill/>
        </p:spPr>
        <p:txBody>
          <a:bodyPr wrap="none" rtlCol="0">
            <a:spAutoFit/>
          </a:bodyPr>
          <a:lstStyle/>
          <a:p>
            <a:r>
              <a:rPr lang="nl-BE" sz="1100" smtClean="0"/>
              <a:t>Server 3</a:t>
            </a:r>
            <a:endParaRPr lang="en-US" sz="1100" dirty="0"/>
          </a:p>
        </p:txBody>
      </p:sp>
      <p:pic>
        <p:nvPicPr>
          <p:cNvPr id="28" name="Picture 6" descr="http://files.softicons.com/download/computer-icons/vista-hardware-devices-icons-by-icons-land/png/128x128/HomeServe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70931" y="5449392"/>
            <a:ext cx="391298" cy="391298"/>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3912773" y="6084316"/>
            <a:ext cx="3611886" cy="261610"/>
          </a:xfrm>
          <a:prstGeom prst="rect">
            <a:avLst/>
          </a:prstGeom>
          <a:noFill/>
        </p:spPr>
        <p:txBody>
          <a:bodyPr wrap="none" rtlCol="0">
            <a:spAutoFit/>
          </a:bodyPr>
          <a:lstStyle/>
          <a:p>
            <a:r>
              <a:rPr lang="nl-BE" sz="1100" smtClean="0"/>
              <a:t>Datacenter – Hosted – Cloud – Virtual machines</a:t>
            </a:r>
            <a:endParaRPr lang="en-US" sz="1100" dirty="0"/>
          </a:p>
        </p:txBody>
      </p:sp>
      <p:sp>
        <p:nvSpPr>
          <p:cNvPr id="30" name="Rounded Rectangle 29"/>
          <p:cNvSpPr/>
          <p:nvPr/>
        </p:nvSpPr>
        <p:spPr>
          <a:xfrm>
            <a:off x="5287857" y="3824418"/>
            <a:ext cx="1467739" cy="731502"/>
          </a:xfrm>
          <a:prstGeom prst="roundRect">
            <a:avLst>
              <a:gd name="adj" fmla="val 10935"/>
            </a:avLst>
          </a:prstGeom>
        </p:spPr>
        <p:style>
          <a:lnRef idx="1">
            <a:schemeClr val="accent3"/>
          </a:lnRef>
          <a:fillRef idx="2">
            <a:schemeClr val="accent3"/>
          </a:fillRef>
          <a:effectRef idx="1">
            <a:schemeClr val="accent3"/>
          </a:effectRef>
          <a:fontRef idx="minor">
            <a:schemeClr val="dk1"/>
          </a:fontRef>
        </p:style>
        <p:txBody>
          <a:bodyPr rtlCol="0" anchor="t" anchorCtr="0"/>
          <a:lstStyle/>
          <a:p>
            <a:endParaRPr lang="en-US" sz="1000" dirty="0"/>
          </a:p>
        </p:txBody>
      </p:sp>
      <p:sp>
        <p:nvSpPr>
          <p:cNvPr id="31" name="Rounded Rectangle 30"/>
          <p:cNvSpPr/>
          <p:nvPr/>
        </p:nvSpPr>
        <p:spPr>
          <a:xfrm>
            <a:off x="5464957" y="3952916"/>
            <a:ext cx="491884" cy="46295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nl-BE" sz="1050" smtClean="0"/>
              <a:t>CC</a:t>
            </a:r>
            <a:endParaRPr lang="en-US" sz="1050" dirty="0"/>
          </a:p>
        </p:txBody>
      </p:sp>
      <p:sp>
        <p:nvSpPr>
          <p:cNvPr id="32" name="Rounded Rectangle 31"/>
          <p:cNvSpPr/>
          <p:nvPr/>
        </p:nvSpPr>
        <p:spPr>
          <a:xfrm>
            <a:off x="6093059" y="3953524"/>
            <a:ext cx="491884" cy="46295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nl-BE" sz="1050" smtClean="0"/>
              <a:t>CTI</a:t>
            </a:r>
            <a:endParaRPr lang="en-US" sz="1050" dirty="0"/>
          </a:p>
        </p:txBody>
      </p:sp>
      <p:sp>
        <p:nvSpPr>
          <p:cNvPr id="33" name="Rounded Rectangle 32"/>
          <p:cNvSpPr/>
          <p:nvPr/>
        </p:nvSpPr>
        <p:spPr>
          <a:xfrm>
            <a:off x="7026585" y="3671282"/>
            <a:ext cx="1790023" cy="2323456"/>
          </a:xfrm>
          <a:prstGeom prst="roundRect">
            <a:avLst>
              <a:gd name="adj" fmla="val 7983"/>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pic>
        <p:nvPicPr>
          <p:cNvPr id="34" name="Picture 5"/>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02397" y="5094075"/>
            <a:ext cx="1391276" cy="342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Box 34"/>
          <p:cNvSpPr txBox="1"/>
          <p:nvPr/>
        </p:nvSpPr>
        <p:spPr>
          <a:xfrm>
            <a:off x="7782872" y="5514236"/>
            <a:ext cx="792205" cy="261610"/>
          </a:xfrm>
          <a:prstGeom prst="rect">
            <a:avLst/>
          </a:prstGeom>
          <a:noFill/>
        </p:spPr>
        <p:txBody>
          <a:bodyPr wrap="none" rtlCol="0">
            <a:spAutoFit/>
          </a:bodyPr>
          <a:lstStyle/>
          <a:p>
            <a:r>
              <a:rPr lang="nl-BE" sz="1100" smtClean="0"/>
              <a:t>Server 4</a:t>
            </a:r>
            <a:endParaRPr lang="en-US" sz="1100" dirty="0"/>
          </a:p>
        </p:txBody>
      </p:sp>
      <p:pic>
        <p:nvPicPr>
          <p:cNvPr id="36" name="Picture 6" descr="http://files.softicons.com/download/computer-icons/vista-hardware-devices-icons-by-icons-land/png/128x128/HomeServe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85471" y="5449392"/>
            <a:ext cx="391298" cy="391298"/>
          </a:xfrm>
          <a:prstGeom prst="rect">
            <a:avLst/>
          </a:prstGeom>
          <a:noFill/>
          <a:extLst>
            <a:ext uri="{909E8E84-426E-40DD-AFC4-6F175D3DCCD1}">
              <a14:hiddenFill xmlns:a14="http://schemas.microsoft.com/office/drawing/2010/main">
                <a:solidFill>
                  <a:srgbClr val="FFFFFF"/>
                </a:solidFill>
              </a14:hiddenFill>
            </a:ext>
          </a:extLst>
        </p:spPr>
      </p:pic>
      <p:sp>
        <p:nvSpPr>
          <p:cNvPr id="37" name="Rounded Rectangle 36"/>
          <p:cNvSpPr/>
          <p:nvPr/>
        </p:nvSpPr>
        <p:spPr>
          <a:xfrm>
            <a:off x="7202397" y="3824418"/>
            <a:ext cx="1467739" cy="731502"/>
          </a:xfrm>
          <a:prstGeom prst="roundRect">
            <a:avLst>
              <a:gd name="adj" fmla="val 10935"/>
            </a:avLst>
          </a:prstGeom>
        </p:spPr>
        <p:style>
          <a:lnRef idx="1">
            <a:schemeClr val="accent3"/>
          </a:lnRef>
          <a:fillRef idx="2">
            <a:schemeClr val="accent3"/>
          </a:fillRef>
          <a:effectRef idx="1">
            <a:schemeClr val="accent3"/>
          </a:effectRef>
          <a:fontRef idx="minor">
            <a:schemeClr val="dk1"/>
          </a:fontRef>
        </p:style>
        <p:txBody>
          <a:bodyPr rtlCol="0" anchor="t" anchorCtr="0"/>
          <a:lstStyle/>
          <a:p>
            <a:endParaRPr lang="en-US" sz="1000" dirty="0"/>
          </a:p>
        </p:txBody>
      </p:sp>
      <p:sp>
        <p:nvSpPr>
          <p:cNvPr id="38" name="Rounded Rectangle 37"/>
          <p:cNvSpPr/>
          <p:nvPr/>
        </p:nvSpPr>
        <p:spPr>
          <a:xfrm>
            <a:off x="7379497" y="3952916"/>
            <a:ext cx="491884" cy="46295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nl-BE" sz="1050" smtClean="0"/>
              <a:t>CC</a:t>
            </a:r>
            <a:endParaRPr lang="en-US" sz="1050" dirty="0"/>
          </a:p>
        </p:txBody>
      </p:sp>
      <p:sp>
        <p:nvSpPr>
          <p:cNvPr id="39" name="Rounded Rectangle 38"/>
          <p:cNvSpPr/>
          <p:nvPr/>
        </p:nvSpPr>
        <p:spPr>
          <a:xfrm>
            <a:off x="8007599" y="3953524"/>
            <a:ext cx="491884" cy="46295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nl-BE" sz="1050" smtClean="0"/>
              <a:t>CTI</a:t>
            </a:r>
            <a:endParaRPr lang="en-US" sz="1050" dirty="0"/>
          </a:p>
        </p:txBody>
      </p:sp>
      <p:sp>
        <p:nvSpPr>
          <p:cNvPr id="40" name="Rounded Rectangle 39"/>
          <p:cNvSpPr/>
          <p:nvPr/>
        </p:nvSpPr>
        <p:spPr>
          <a:xfrm>
            <a:off x="8939162" y="3671282"/>
            <a:ext cx="912778" cy="232345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nl-BE" sz="1050" smtClean="0"/>
              <a:t>Hosted</a:t>
            </a:r>
          </a:p>
          <a:p>
            <a:pPr algn="ctr"/>
            <a:r>
              <a:rPr lang="nl-BE" sz="1050" smtClean="0"/>
              <a:t>PBX</a:t>
            </a:r>
            <a:endParaRPr lang="en-US" sz="1050" dirty="0"/>
          </a:p>
        </p:txBody>
      </p:sp>
      <p:sp>
        <p:nvSpPr>
          <p:cNvPr id="41" name="Rounded Rectangle 40"/>
          <p:cNvSpPr/>
          <p:nvPr/>
        </p:nvSpPr>
        <p:spPr>
          <a:xfrm>
            <a:off x="1127448" y="918502"/>
            <a:ext cx="3035860" cy="2477934"/>
          </a:xfrm>
          <a:prstGeom prst="roundRect">
            <a:avLst>
              <a:gd name="adj" fmla="val 5689"/>
            </a:avLst>
          </a:prstGeom>
        </p:spPr>
        <p:style>
          <a:lnRef idx="1">
            <a:schemeClr val="accent3"/>
          </a:lnRef>
          <a:fillRef idx="2">
            <a:schemeClr val="accent3"/>
          </a:fillRef>
          <a:effectRef idx="1">
            <a:schemeClr val="accent3"/>
          </a:effectRef>
          <a:fontRef idx="minor">
            <a:schemeClr val="dk1"/>
          </a:fontRef>
        </p:style>
        <p:txBody>
          <a:bodyPr rtlCol="0" anchor="t" anchorCtr="0"/>
          <a:lstStyle/>
          <a:p>
            <a:endParaRPr lang="en-US" sz="1200" dirty="0"/>
          </a:p>
        </p:txBody>
      </p:sp>
      <p:sp>
        <p:nvSpPr>
          <p:cNvPr id="42" name="Rounded Rectangle 41"/>
          <p:cNvSpPr/>
          <p:nvPr/>
        </p:nvSpPr>
        <p:spPr>
          <a:xfrm>
            <a:off x="1271470" y="1097684"/>
            <a:ext cx="1790023" cy="1903062"/>
          </a:xfrm>
          <a:prstGeom prst="roundRect">
            <a:avLst>
              <a:gd name="adj" fmla="val 7983"/>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pic>
        <p:nvPicPr>
          <p:cNvPr id="43" name="Picture 5"/>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47282" y="2100083"/>
            <a:ext cx="1391276" cy="342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TextBox 43"/>
          <p:cNvSpPr txBox="1"/>
          <p:nvPr/>
        </p:nvSpPr>
        <p:spPr>
          <a:xfrm>
            <a:off x="2027757" y="2520244"/>
            <a:ext cx="792205" cy="261610"/>
          </a:xfrm>
          <a:prstGeom prst="rect">
            <a:avLst/>
          </a:prstGeom>
          <a:noFill/>
        </p:spPr>
        <p:txBody>
          <a:bodyPr wrap="none" rtlCol="0">
            <a:spAutoFit/>
          </a:bodyPr>
          <a:lstStyle/>
          <a:p>
            <a:r>
              <a:rPr lang="nl-BE" sz="1100" smtClean="0"/>
              <a:t>Server 5</a:t>
            </a:r>
            <a:endParaRPr lang="en-US" sz="1100" dirty="0"/>
          </a:p>
        </p:txBody>
      </p:sp>
      <p:sp>
        <p:nvSpPr>
          <p:cNvPr id="45" name="TextBox 44"/>
          <p:cNvSpPr txBox="1"/>
          <p:nvPr/>
        </p:nvSpPr>
        <p:spPr>
          <a:xfrm>
            <a:off x="1288808" y="3045173"/>
            <a:ext cx="1880643" cy="261610"/>
          </a:xfrm>
          <a:prstGeom prst="rect">
            <a:avLst/>
          </a:prstGeom>
          <a:noFill/>
        </p:spPr>
        <p:txBody>
          <a:bodyPr wrap="none" rtlCol="0">
            <a:spAutoFit/>
          </a:bodyPr>
          <a:lstStyle/>
          <a:p>
            <a:r>
              <a:rPr lang="nl-BE" sz="1100" smtClean="0"/>
              <a:t>On premise – location 1</a:t>
            </a:r>
            <a:endParaRPr lang="en-US" sz="1100" dirty="0"/>
          </a:p>
        </p:txBody>
      </p:sp>
      <p:sp>
        <p:nvSpPr>
          <p:cNvPr id="46" name="Rounded Rectangle 45"/>
          <p:cNvSpPr/>
          <p:nvPr/>
        </p:nvSpPr>
        <p:spPr>
          <a:xfrm>
            <a:off x="1432611" y="1263785"/>
            <a:ext cx="1467739" cy="731502"/>
          </a:xfrm>
          <a:prstGeom prst="roundRect">
            <a:avLst>
              <a:gd name="adj" fmla="val 10935"/>
            </a:avLst>
          </a:prstGeom>
        </p:spPr>
        <p:style>
          <a:lnRef idx="1">
            <a:schemeClr val="accent3"/>
          </a:lnRef>
          <a:fillRef idx="2">
            <a:schemeClr val="accent3"/>
          </a:fillRef>
          <a:effectRef idx="1">
            <a:schemeClr val="accent3"/>
          </a:effectRef>
          <a:fontRef idx="minor">
            <a:schemeClr val="dk1"/>
          </a:fontRef>
        </p:style>
        <p:txBody>
          <a:bodyPr rtlCol="0" anchor="t" anchorCtr="0"/>
          <a:lstStyle/>
          <a:p>
            <a:endParaRPr lang="en-US" sz="1000" dirty="0"/>
          </a:p>
        </p:txBody>
      </p:sp>
      <p:sp>
        <p:nvSpPr>
          <p:cNvPr id="47" name="Rounded Rectangle 46"/>
          <p:cNvSpPr/>
          <p:nvPr/>
        </p:nvSpPr>
        <p:spPr>
          <a:xfrm>
            <a:off x="1609711" y="1392283"/>
            <a:ext cx="491884" cy="46295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nl-BE" sz="1050" smtClean="0"/>
              <a:t>IVR</a:t>
            </a:r>
            <a:endParaRPr lang="en-US" sz="1050" dirty="0"/>
          </a:p>
        </p:txBody>
      </p:sp>
      <p:sp>
        <p:nvSpPr>
          <p:cNvPr id="48" name="Rounded Rectangle 47"/>
          <p:cNvSpPr/>
          <p:nvPr/>
        </p:nvSpPr>
        <p:spPr>
          <a:xfrm>
            <a:off x="2237813" y="1392891"/>
            <a:ext cx="491884" cy="46295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nl-BE" sz="1050" smtClean="0"/>
              <a:t>IVR</a:t>
            </a:r>
            <a:endParaRPr lang="en-US" sz="1050" dirty="0"/>
          </a:p>
        </p:txBody>
      </p:sp>
      <p:pic>
        <p:nvPicPr>
          <p:cNvPr id="49" name="Picture 6" descr="http://files.softicons.com/download/computer-icons/vista-hardware-devices-icons-by-icons-land/png/128x128/HomeServe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82492" y="2455400"/>
            <a:ext cx="391298" cy="391298"/>
          </a:xfrm>
          <a:prstGeom prst="rect">
            <a:avLst/>
          </a:prstGeom>
          <a:noFill/>
          <a:extLst>
            <a:ext uri="{909E8E84-426E-40DD-AFC4-6F175D3DCCD1}">
              <a14:hiddenFill xmlns:a14="http://schemas.microsoft.com/office/drawing/2010/main">
                <a:solidFill>
                  <a:srgbClr val="FFFFFF"/>
                </a:solidFill>
              </a14:hiddenFill>
            </a:ext>
          </a:extLst>
        </p:spPr>
      </p:pic>
      <p:sp>
        <p:nvSpPr>
          <p:cNvPr id="50" name="Rounded Rectangle 49"/>
          <p:cNvSpPr/>
          <p:nvPr/>
        </p:nvSpPr>
        <p:spPr>
          <a:xfrm>
            <a:off x="3169451" y="1072980"/>
            <a:ext cx="912778" cy="192776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nl-BE" sz="1050" smtClean="0"/>
              <a:t>Local</a:t>
            </a:r>
          </a:p>
          <a:p>
            <a:pPr algn="ctr"/>
            <a:r>
              <a:rPr lang="nl-BE" sz="1050" smtClean="0"/>
              <a:t>PBX</a:t>
            </a:r>
            <a:endParaRPr lang="en-US" sz="1050" dirty="0"/>
          </a:p>
        </p:txBody>
      </p:sp>
      <p:sp>
        <p:nvSpPr>
          <p:cNvPr id="51" name="Rounded Rectangle 50"/>
          <p:cNvSpPr/>
          <p:nvPr/>
        </p:nvSpPr>
        <p:spPr>
          <a:xfrm>
            <a:off x="4307643" y="908720"/>
            <a:ext cx="3035860" cy="2477934"/>
          </a:xfrm>
          <a:prstGeom prst="roundRect">
            <a:avLst>
              <a:gd name="adj" fmla="val 5689"/>
            </a:avLst>
          </a:prstGeom>
        </p:spPr>
        <p:style>
          <a:lnRef idx="1">
            <a:schemeClr val="accent3"/>
          </a:lnRef>
          <a:fillRef idx="2">
            <a:schemeClr val="accent3"/>
          </a:fillRef>
          <a:effectRef idx="1">
            <a:schemeClr val="accent3"/>
          </a:effectRef>
          <a:fontRef idx="minor">
            <a:schemeClr val="dk1"/>
          </a:fontRef>
        </p:style>
        <p:txBody>
          <a:bodyPr rtlCol="0" anchor="t" anchorCtr="0"/>
          <a:lstStyle/>
          <a:p>
            <a:endParaRPr lang="en-US" sz="1200" dirty="0"/>
          </a:p>
        </p:txBody>
      </p:sp>
      <p:sp>
        <p:nvSpPr>
          <p:cNvPr id="52" name="Rounded Rectangle 51"/>
          <p:cNvSpPr/>
          <p:nvPr/>
        </p:nvSpPr>
        <p:spPr>
          <a:xfrm>
            <a:off x="4451665" y="1087902"/>
            <a:ext cx="1790023" cy="1903062"/>
          </a:xfrm>
          <a:prstGeom prst="roundRect">
            <a:avLst>
              <a:gd name="adj" fmla="val 7983"/>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pic>
        <p:nvPicPr>
          <p:cNvPr id="53" name="Picture 5"/>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27477" y="2090301"/>
            <a:ext cx="1391276" cy="342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 name="TextBox 53"/>
          <p:cNvSpPr txBox="1"/>
          <p:nvPr/>
        </p:nvSpPr>
        <p:spPr>
          <a:xfrm>
            <a:off x="5207952" y="2510462"/>
            <a:ext cx="792205" cy="261610"/>
          </a:xfrm>
          <a:prstGeom prst="rect">
            <a:avLst/>
          </a:prstGeom>
          <a:noFill/>
        </p:spPr>
        <p:txBody>
          <a:bodyPr wrap="none" rtlCol="0">
            <a:spAutoFit/>
          </a:bodyPr>
          <a:lstStyle/>
          <a:p>
            <a:r>
              <a:rPr lang="nl-BE" sz="1100" smtClean="0"/>
              <a:t>Server 6</a:t>
            </a:r>
            <a:endParaRPr lang="en-US" sz="1100" dirty="0"/>
          </a:p>
        </p:txBody>
      </p:sp>
      <p:sp>
        <p:nvSpPr>
          <p:cNvPr id="55" name="TextBox 54"/>
          <p:cNvSpPr txBox="1"/>
          <p:nvPr/>
        </p:nvSpPr>
        <p:spPr>
          <a:xfrm>
            <a:off x="4469003" y="3035391"/>
            <a:ext cx="1880643" cy="261610"/>
          </a:xfrm>
          <a:prstGeom prst="rect">
            <a:avLst/>
          </a:prstGeom>
          <a:noFill/>
        </p:spPr>
        <p:txBody>
          <a:bodyPr wrap="none" rtlCol="0">
            <a:spAutoFit/>
          </a:bodyPr>
          <a:lstStyle/>
          <a:p>
            <a:r>
              <a:rPr lang="nl-BE" sz="1100" smtClean="0"/>
              <a:t>On premise – location 2</a:t>
            </a:r>
            <a:endParaRPr lang="en-US" sz="1100" dirty="0"/>
          </a:p>
        </p:txBody>
      </p:sp>
      <p:sp>
        <p:nvSpPr>
          <p:cNvPr id="56" name="Rounded Rectangle 55"/>
          <p:cNvSpPr/>
          <p:nvPr/>
        </p:nvSpPr>
        <p:spPr>
          <a:xfrm>
            <a:off x="4612806" y="1254003"/>
            <a:ext cx="1467739" cy="731502"/>
          </a:xfrm>
          <a:prstGeom prst="roundRect">
            <a:avLst>
              <a:gd name="adj" fmla="val 10935"/>
            </a:avLst>
          </a:prstGeom>
        </p:spPr>
        <p:style>
          <a:lnRef idx="1">
            <a:schemeClr val="accent3"/>
          </a:lnRef>
          <a:fillRef idx="2">
            <a:schemeClr val="accent3"/>
          </a:fillRef>
          <a:effectRef idx="1">
            <a:schemeClr val="accent3"/>
          </a:effectRef>
          <a:fontRef idx="minor">
            <a:schemeClr val="dk1"/>
          </a:fontRef>
        </p:style>
        <p:txBody>
          <a:bodyPr rtlCol="0" anchor="t" anchorCtr="0"/>
          <a:lstStyle/>
          <a:p>
            <a:endParaRPr lang="en-US" sz="1000" dirty="0"/>
          </a:p>
        </p:txBody>
      </p:sp>
      <p:sp>
        <p:nvSpPr>
          <p:cNvPr id="57" name="Rounded Rectangle 56"/>
          <p:cNvSpPr/>
          <p:nvPr/>
        </p:nvSpPr>
        <p:spPr>
          <a:xfrm>
            <a:off x="4789906" y="1382501"/>
            <a:ext cx="491884" cy="46295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nl-BE" sz="700" smtClean="0"/>
              <a:t>VXML</a:t>
            </a:r>
            <a:endParaRPr lang="en-US" sz="700" dirty="0"/>
          </a:p>
        </p:txBody>
      </p:sp>
      <p:sp>
        <p:nvSpPr>
          <p:cNvPr id="58" name="Rounded Rectangle 57"/>
          <p:cNvSpPr/>
          <p:nvPr/>
        </p:nvSpPr>
        <p:spPr>
          <a:xfrm>
            <a:off x="5418008" y="1383109"/>
            <a:ext cx="491884" cy="46295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nl-BE" sz="800" smtClean="0"/>
              <a:t>EMR</a:t>
            </a:r>
            <a:endParaRPr lang="en-US" sz="800" dirty="0"/>
          </a:p>
        </p:txBody>
      </p:sp>
      <p:pic>
        <p:nvPicPr>
          <p:cNvPr id="59" name="Picture 6" descr="http://files.softicons.com/download/computer-icons/vista-hardware-devices-icons-by-icons-land/png/128x128/HomeServe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2687" y="2445618"/>
            <a:ext cx="391298" cy="391298"/>
          </a:xfrm>
          <a:prstGeom prst="rect">
            <a:avLst/>
          </a:prstGeom>
          <a:noFill/>
          <a:extLst>
            <a:ext uri="{909E8E84-426E-40DD-AFC4-6F175D3DCCD1}">
              <a14:hiddenFill xmlns:a14="http://schemas.microsoft.com/office/drawing/2010/main">
                <a:solidFill>
                  <a:srgbClr val="FFFFFF"/>
                </a:solidFill>
              </a14:hiddenFill>
            </a:ext>
          </a:extLst>
        </p:spPr>
      </p:pic>
      <p:sp>
        <p:nvSpPr>
          <p:cNvPr id="60" name="Rounded Rectangle 59"/>
          <p:cNvSpPr/>
          <p:nvPr/>
        </p:nvSpPr>
        <p:spPr>
          <a:xfrm>
            <a:off x="6349646" y="1063198"/>
            <a:ext cx="912778" cy="103688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nl-BE" sz="1050" smtClean="0"/>
              <a:t>Lync PBX</a:t>
            </a:r>
            <a:endParaRPr lang="en-US" sz="1050" dirty="0"/>
          </a:p>
        </p:txBody>
      </p:sp>
      <p:sp>
        <p:nvSpPr>
          <p:cNvPr id="61" name="Rounded Rectangle 60"/>
          <p:cNvSpPr/>
          <p:nvPr/>
        </p:nvSpPr>
        <p:spPr>
          <a:xfrm>
            <a:off x="6339001" y="2185197"/>
            <a:ext cx="912778" cy="103688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nl-BE" sz="1000" smtClean="0"/>
              <a:t>Exchange</a:t>
            </a:r>
            <a:endParaRPr lang="en-US" sz="1000" dirty="0"/>
          </a:p>
        </p:txBody>
      </p:sp>
      <p:sp>
        <p:nvSpPr>
          <p:cNvPr id="62" name="Rounded Rectangle 61"/>
          <p:cNvSpPr/>
          <p:nvPr/>
        </p:nvSpPr>
        <p:spPr>
          <a:xfrm>
            <a:off x="7478891" y="2490065"/>
            <a:ext cx="1269425" cy="921614"/>
          </a:xfrm>
          <a:prstGeom prst="roundRect">
            <a:avLst>
              <a:gd name="adj" fmla="val 7983"/>
            </a:avLst>
          </a:prstGeom>
        </p:spPr>
        <p:style>
          <a:lnRef idx="1">
            <a:schemeClr val="accent3"/>
          </a:lnRef>
          <a:fillRef idx="2">
            <a:schemeClr val="accent3"/>
          </a:fillRef>
          <a:effectRef idx="1">
            <a:schemeClr val="accent3"/>
          </a:effectRef>
          <a:fontRef idx="minor">
            <a:schemeClr val="dk1"/>
          </a:fontRef>
        </p:style>
        <p:txBody>
          <a:bodyPr rtlCol="0" anchor="b" anchorCtr="0"/>
          <a:lstStyle/>
          <a:p>
            <a:pPr algn="ctr"/>
            <a:r>
              <a:rPr lang="nl-BE" sz="1100" smtClean="0"/>
              <a:t>Agents location B</a:t>
            </a:r>
            <a:endParaRPr lang="en-US" sz="1100" dirty="0"/>
          </a:p>
        </p:txBody>
      </p:sp>
      <p:pic>
        <p:nvPicPr>
          <p:cNvPr id="63"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24942" y="2694363"/>
            <a:ext cx="419144" cy="344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44078" y="2556076"/>
            <a:ext cx="419144" cy="344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58716" y="2670684"/>
            <a:ext cx="419144" cy="344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 name="Rounded Rectangle 65"/>
          <p:cNvSpPr/>
          <p:nvPr/>
        </p:nvSpPr>
        <p:spPr>
          <a:xfrm>
            <a:off x="7478890" y="1493069"/>
            <a:ext cx="1269425" cy="921614"/>
          </a:xfrm>
          <a:prstGeom prst="roundRect">
            <a:avLst>
              <a:gd name="adj" fmla="val 7983"/>
            </a:avLst>
          </a:prstGeom>
        </p:spPr>
        <p:style>
          <a:lnRef idx="1">
            <a:schemeClr val="accent3"/>
          </a:lnRef>
          <a:fillRef idx="2">
            <a:schemeClr val="accent3"/>
          </a:fillRef>
          <a:effectRef idx="1">
            <a:schemeClr val="accent3"/>
          </a:effectRef>
          <a:fontRef idx="minor">
            <a:schemeClr val="dk1"/>
          </a:fontRef>
        </p:style>
        <p:txBody>
          <a:bodyPr rtlCol="0" anchor="b" anchorCtr="0"/>
          <a:lstStyle/>
          <a:p>
            <a:pPr algn="ctr"/>
            <a:r>
              <a:rPr lang="nl-BE" sz="1100" smtClean="0"/>
              <a:t>Agents location A</a:t>
            </a:r>
            <a:endParaRPr lang="en-US" sz="1100" dirty="0"/>
          </a:p>
        </p:txBody>
      </p:sp>
      <p:pic>
        <p:nvPicPr>
          <p:cNvPr id="67"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24941" y="1697367"/>
            <a:ext cx="419144" cy="344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44077" y="1559080"/>
            <a:ext cx="419144" cy="344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58715" y="1673688"/>
            <a:ext cx="419144" cy="344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76311" y="2693385"/>
            <a:ext cx="419144" cy="344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95447" y="2555098"/>
            <a:ext cx="419144" cy="344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10085" y="2669706"/>
            <a:ext cx="419144" cy="344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7021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Business approach</a:t>
            </a:r>
            <a:endParaRPr lang="en-US" dirty="0"/>
          </a:p>
        </p:txBody>
      </p:sp>
      <p:sp>
        <p:nvSpPr>
          <p:cNvPr id="3" name="Text Placeholder 2"/>
          <p:cNvSpPr>
            <a:spLocks noGrp="1"/>
          </p:cNvSpPr>
          <p:nvPr>
            <p:ph type="body" idx="1"/>
          </p:nvPr>
        </p:nvSpPr>
        <p:spPr/>
        <p:txBody>
          <a:bodyPr/>
          <a:lstStyle/>
          <a:p>
            <a:endParaRPr lang="en-US"/>
          </a:p>
        </p:txBody>
      </p:sp>
      <p:sp>
        <p:nvSpPr>
          <p:cNvPr id="4" name="Footer Placeholder 3"/>
          <p:cNvSpPr>
            <a:spLocks noGrp="1"/>
          </p:cNvSpPr>
          <p:nvPr>
            <p:ph type="ftr" sz="quarter" idx="12"/>
          </p:nvPr>
        </p:nvSpPr>
        <p:spPr/>
        <p:txBody>
          <a:bodyPr/>
          <a:lstStyle/>
          <a:p>
            <a:r>
              <a:rPr lang="en-US" smtClean="0"/>
              <a:t>Voxtron Communication Center 2014</a:t>
            </a:r>
            <a:endParaRPr lang="en-US" dirty="0"/>
          </a:p>
        </p:txBody>
      </p:sp>
    </p:spTree>
    <p:extLst>
      <p:ext uri="{BB962C8B-B14F-4D97-AF65-F5344CB8AC3E}">
        <p14:creationId xmlns:p14="http://schemas.microsoft.com/office/powerpoint/2010/main" val="640150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sz="1800" dirty="0" smtClean="0"/>
          </a:p>
          <a:p>
            <a:pPr marL="0" indent="0">
              <a:buNone/>
            </a:pPr>
            <a:r>
              <a:rPr lang="en-US" b="1" i="1" dirty="0" smtClean="0"/>
              <a:t>Centralized, web based management of one installation</a:t>
            </a:r>
          </a:p>
          <a:p>
            <a:pPr marL="0" indent="0">
              <a:buNone/>
            </a:pPr>
            <a:endParaRPr lang="en-US" b="1" i="1" dirty="0" smtClean="0"/>
          </a:p>
          <a:p>
            <a:r>
              <a:rPr lang="en-US" dirty="0" smtClean="0"/>
              <a:t>Configuration and Administration of all modules within one installation</a:t>
            </a:r>
          </a:p>
          <a:p>
            <a:r>
              <a:rPr lang="en-US" dirty="0" smtClean="0"/>
              <a:t>Integrated Web Center user management with permissions</a:t>
            </a:r>
          </a:p>
          <a:p>
            <a:r>
              <a:rPr lang="en-US" dirty="0" smtClean="0"/>
              <a:t>Integrated Contact Center user management with roles and profiles (Object Level Authorization)</a:t>
            </a:r>
          </a:p>
          <a:p>
            <a:pPr lvl="1"/>
            <a:r>
              <a:rPr lang="en-US" dirty="0" smtClean="0"/>
              <a:t>Automatic synchronization with Active Directory repository (Single-Sign-On) </a:t>
            </a:r>
          </a:p>
          <a:p>
            <a:r>
              <a:rPr lang="en-US" dirty="0" smtClean="0"/>
              <a:t>Access to your ‘Business Applications’ </a:t>
            </a:r>
          </a:p>
          <a:p>
            <a:endParaRPr lang="en-US" dirty="0" smtClean="0"/>
          </a:p>
          <a:p>
            <a:pPr marL="0" indent="0">
              <a:buNone/>
            </a:pPr>
            <a:endParaRPr lang="en-US" dirty="0" smtClean="0"/>
          </a:p>
          <a:p>
            <a:pPr marL="0" indent="0">
              <a:buNone/>
            </a:pPr>
            <a:endParaRPr lang="en-US" dirty="0" smtClean="0"/>
          </a:p>
          <a:p>
            <a:pPr marL="0" indent="0">
              <a:buNone/>
            </a:pPr>
            <a:endParaRPr lang="en-US" dirty="0" smtClean="0"/>
          </a:p>
        </p:txBody>
      </p:sp>
      <p:sp>
        <p:nvSpPr>
          <p:cNvPr id="4" name="Title 3"/>
          <p:cNvSpPr>
            <a:spLocks noGrp="1"/>
          </p:cNvSpPr>
          <p:nvPr>
            <p:ph type="title"/>
          </p:nvPr>
        </p:nvSpPr>
        <p:spPr/>
        <p:txBody>
          <a:bodyPr>
            <a:normAutofit/>
          </a:bodyPr>
          <a:lstStyle/>
          <a:p>
            <a:r>
              <a:rPr lang="en-US" sz="1900" dirty="0" smtClean="0"/>
              <a:t>Business approach</a:t>
            </a:r>
            <a:br>
              <a:rPr lang="en-US" sz="1900" dirty="0" smtClean="0"/>
            </a:br>
            <a:r>
              <a:rPr lang="en-US" sz="1900" i="1" dirty="0" err="1" smtClean="0">
                <a:solidFill>
                  <a:srgbClr val="FFC000"/>
                </a:solidFill>
              </a:rPr>
              <a:t>WebCenter</a:t>
            </a:r>
            <a:endParaRPr lang="nl-BE" sz="1900" dirty="0"/>
          </a:p>
        </p:txBody>
      </p:sp>
    </p:spTree>
    <p:extLst>
      <p:ext uri="{BB962C8B-B14F-4D97-AF65-F5344CB8AC3E}">
        <p14:creationId xmlns:p14="http://schemas.microsoft.com/office/powerpoint/2010/main" val="72357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1" dur="500"/>
                                        <p:tgtEl>
                                          <p:spTgt spid="2">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randombar(horizontal)">
                                      <p:cBhvr>
                                        <p:cTn id="16" dur="500"/>
                                        <p:tgtEl>
                                          <p:spTgt spid="2">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1" dur="500"/>
                                        <p:tgtEl>
                                          <p:spTgt spid="2">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randombar(horizontal)">
                                      <p:cBhvr>
                                        <p:cTn id="26" dur="500"/>
                                        <p:tgtEl>
                                          <p:spTgt spid="2">
                                            <p:txEl>
                                              <p:pRg st="5" end="5"/>
                                            </p:txEl>
                                          </p:spTgt>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animEffect transition="in" filter="randombar(horizontal)">
                                      <p:cBhvr>
                                        <p:cTn id="29" dur="500"/>
                                        <p:tgtEl>
                                          <p:spTgt spid="2">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2">
                                            <p:txEl>
                                              <p:pRg st="7" end="7"/>
                                            </p:txEl>
                                          </p:spTgt>
                                        </p:tgtEl>
                                        <p:attrNameLst>
                                          <p:attrName>style.visibility</p:attrName>
                                        </p:attrNameLst>
                                      </p:cBhvr>
                                      <p:to>
                                        <p:strVal val="visible"/>
                                      </p:to>
                                    </p:set>
                                    <p:animEffect transition="in" filter="randombar(horizontal)">
                                      <p:cBhvr>
                                        <p:cTn id="34"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sz="1800" dirty="0" smtClean="0"/>
          </a:p>
          <a:p>
            <a:pPr marL="0" indent="0">
              <a:buNone/>
            </a:pPr>
            <a:r>
              <a:rPr lang="en-US" b="1" i="1" dirty="0" smtClean="0"/>
              <a:t>Centralized, web based reporting</a:t>
            </a:r>
          </a:p>
          <a:p>
            <a:pPr marL="0" indent="0">
              <a:buNone/>
            </a:pPr>
            <a:endParaRPr lang="en-US" dirty="0" smtClean="0"/>
          </a:p>
          <a:p>
            <a:r>
              <a:rPr lang="en-US" dirty="0" smtClean="0"/>
              <a:t>Historical reports</a:t>
            </a:r>
          </a:p>
          <a:p>
            <a:r>
              <a:rPr lang="nl-BE" dirty="0" smtClean="0"/>
              <a:t>Real-time dashboard</a:t>
            </a:r>
          </a:p>
          <a:p>
            <a:r>
              <a:rPr lang="nl-BE" dirty="0" smtClean="0"/>
              <a:t>Contact Explorer</a:t>
            </a:r>
            <a:r>
              <a:rPr lang="en-US" dirty="0" smtClean="0"/>
              <a:t> </a:t>
            </a:r>
          </a:p>
        </p:txBody>
      </p:sp>
      <p:sp>
        <p:nvSpPr>
          <p:cNvPr id="4" name="Title 3"/>
          <p:cNvSpPr>
            <a:spLocks noGrp="1"/>
          </p:cNvSpPr>
          <p:nvPr>
            <p:ph type="title"/>
          </p:nvPr>
        </p:nvSpPr>
        <p:spPr/>
        <p:txBody>
          <a:bodyPr>
            <a:normAutofit/>
          </a:bodyPr>
          <a:lstStyle/>
          <a:p>
            <a:r>
              <a:rPr lang="en-US" sz="1900" dirty="0" smtClean="0"/>
              <a:t>Business approach</a:t>
            </a:r>
            <a:br>
              <a:rPr lang="en-US" sz="1900" dirty="0" smtClean="0"/>
            </a:br>
            <a:r>
              <a:rPr lang="en-US" sz="1900" i="1" dirty="0" err="1" smtClean="0">
                <a:solidFill>
                  <a:srgbClr val="FFC000"/>
                </a:solidFill>
              </a:rPr>
              <a:t>WebCenter</a:t>
            </a:r>
            <a:endParaRPr lang="nl-BE" sz="19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1361" y="188640"/>
            <a:ext cx="5469255" cy="2880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p:nvPr/>
        </p:nvPicPr>
        <p:blipFill>
          <a:blip r:embed="rId3"/>
          <a:stretch>
            <a:fillRect/>
          </a:stretch>
        </p:blipFill>
        <p:spPr>
          <a:xfrm>
            <a:off x="5447928" y="3069915"/>
            <a:ext cx="3979545" cy="2854643"/>
          </a:xfrm>
          <a:prstGeom prst="rect">
            <a:avLst/>
          </a:prstGeom>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376" y="3861048"/>
            <a:ext cx="4550569" cy="198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339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1" dur="500"/>
                                        <p:tgtEl>
                                          <p:spTgt spid="2">
                                            <p:txEl>
                                              <p:pRg st="1" end="1"/>
                                            </p:txEl>
                                          </p:spTgt>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2">
                                            <p:txEl>
                                              <p:pRg st="3" end="3"/>
                                            </p:txEl>
                                          </p:spTgt>
                                        </p:tgtEl>
                                        <p:attrNameLst>
                                          <p:attrName>style.visibility</p:attrName>
                                        </p:attrNameLst>
                                      </p:cBhvr>
                                      <p:to>
                                        <p:strVal val="visible"/>
                                      </p:to>
                                    </p:set>
                                    <p:animEffect transition="in" filter="randombar(horizontal)">
                                      <p:cBhvr>
                                        <p:cTn id="14" dur="500"/>
                                        <p:tgtEl>
                                          <p:spTgt spid="2">
                                            <p:txEl>
                                              <p:pRg st="3" end="3"/>
                                            </p:txEl>
                                          </p:spTgt>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randombar(horizontal)">
                                      <p:cBhvr>
                                        <p:cTn id="17" dur="500"/>
                                        <p:tgtEl>
                                          <p:spTgt spid="2">
                                            <p:txEl>
                                              <p:pRg st="4" end="4"/>
                                            </p:txEl>
                                          </p:spTgt>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2">
                                            <p:txEl>
                                              <p:pRg st="5" end="5"/>
                                            </p:txEl>
                                          </p:spTgt>
                                        </p:tgtEl>
                                        <p:attrNameLst>
                                          <p:attrName>style.visibility</p:attrName>
                                        </p:attrNameLst>
                                      </p:cBhvr>
                                      <p:to>
                                        <p:strVal val="visible"/>
                                      </p:to>
                                    </p:set>
                                    <p:animEffect transition="in" filter="randombar(horizontal)">
                                      <p:cBhvr>
                                        <p:cTn id="20"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sz="1800" dirty="0" smtClean="0"/>
          </a:p>
          <a:p>
            <a:r>
              <a:rPr lang="en-US" b="1" i="1" dirty="0"/>
              <a:t>Centralized, web based management </a:t>
            </a:r>
            <a:r>
              <a:rPr lang="en-US" b="1" i="1" dirty="0" smtClean="0"/>
              <a:t>of business applications</a:t>
            </a:r>
            <a:endParaRPr lang="en-US" b="1" i="1" dirty="0"/>
          </a:p>
          <a:p>
            <a:endParaRPr lang="en-US" dirty="0" smtClean="0"/>
          </a:p>
        </p:txBody>
      </p:sp>
      <p:sp>
        <p:nvSpPr>
          <p:cNvPr id="4" name="Title 3"/>
          <p:cNvSpPr>
            <a:spLocks noGrp="1"/>
          </p:cNvSpPr>
          <p:nvPr>
            <p:ph type="title"/>
          </p:nvPr>
        </p:nvSpPr>
        <p:spPr/>
        <p:txBody>
          <a:bodyPr>
            <a:normAutofit/>
          </a:bodyPr>
          <a:lstStyle/>
          <a:p>
            <a:r>
              <a:rPr lang="en-US" sz="1900" dirty="0" smtClean="0"/>
              <a:t>Business approach</a:t>
            </a:r>
            <a:br>
              <a:rPr lang="en-US" sz="1900" dirty="0" smtClean="0"/>
            </a:br>
            <a:r>
              <a:rPr lang="en-US" sz="1900" i="1" dirty="0" smtClean="0">
                <a:solidFill>
                  <a:srgbClr val="FFC000"/>
                </a:solidFill>
              </a:rPr>
              <a:t>Call Management</a:t>
            </a:r>
            <a:endParaRPr lang="nl-BE" sz="1900" dirty="0"/>
          </a:p>
        </p:txBody>
      </p:sp>
      <p:pic>
        <p:nvPicPr>
          <p:cNvPr id="5" name="Picture 22"/>
          <p:cNvPicPr>
            <a:picLocks noChangeAspect="1" noChangeArrowheads="1"/>
          </p:cNvPicPr>
          <p:nvPr/>
        </p:nvPicPr>
        <p:blipFill>
          <a:blip r:embed="rId2"/>
          <a:srcRect/>
          <a:stretch>
            <a:fillRect/>
          </a:stretch>
        </p:blipFill>
        <p:spPr bwMode="auto">
          <a:xfrm>
            <a:off x="2447576" y="2817803"/>
            <a:ext cx="2291160" cy="2914107"/>
          </a:xfrm>
          <a:prstGeom prst="rect">
            <a:avLst/>
          </a:prstGeom>
          <a:noFill/>
          <a:ln w="9525">
            <a:noFill/>
            <a:miter lim="800000"/>
            <a:headEnd/>
            <a:tailEnd/>
          </a:ln>
        </p:spPr>
      </p:pic>
      <p:pic>
        <p:nvPicPr>
          <p:cNvPr id="6" name="Picture 2" descr="http://db.cse.ohio-state.edu/images/d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5887" y="2913690"/>
            <a:ext cx="964265" cy="10687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jgv\AppData\Local\Temp\SNAGHTML1554d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68056" y="2866602"/>
            <a:ext cx="3000352" cy="2866654"/>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p:cNvSpPr txBox="1">
            <a:spLocks/>
          </p:cNvSpPr>
          <p:nvPr/>
        </p:nvSpPr>
        <p:spPr>
          <a:xfrm>
            <a:off x="2303560" y="1931550"/>
            <a:ext cx="2232248" cy="315486"/>
          </a:xfrm>
          <a:prstGeom prst="rect">
            <a:avLst/>
          </a:prstGeom>
        </p:spPr>
        <p:txBody>
          <a:bodyPr vert="horz" wrap="square" lIns="91440" tIns="45720" rIns="91440" bIns="45720" rtlCol="0">
            <a:noAutofit/>
          </a:bodyPr>
          <a:lstStyle>
            <a:lvl1pPr marL="360000" indent="-360000" algn="l" defTabSz="914400" rtl="0" eaLnBrk="1" latinLnBrk="0" hangingPunct="1">
              <a:spcBef>
                <a:spcPct val="20000"/>
              </a:spcBef>
              <a:buClr>
                <a:schemeClr val="accent3">
                  <a:lumMod val="60000"/>
                  <a:lumOff val="40000"/>
                </a:schemeClr>
              </a:buClr>
              <a:buFont typeface="Arial" pitchFamily="34" charset="0"/>
              <a:buChar char="•"/>
              <a:tabLst/>
              <a:defRPr sz="1700" kern="1200">
                <a:solidFill>
                  <a:schemeClr val="tx1">
                    <a:lumMod val="75000"/>
                    <a:lumOff val="25000"/>
                  </a:schemeClr>
                </a:solidFill>
                <a:latin typeface="Verdana" pitchFamily="34" charset="0"/>
                <a:ea typeface="+mn-ea"/>
                <a:cs typeface="+mn-cs"/>
              </a:defRPr>
            </a:lvl1pPr>
            <a:lvl2pPr marL="648000" indent="-288000" algn="l" defTabSz="914400" rtl="0" eaLnBrk="1" latinLnBrk="0" hangingPunct="1">
              <a:spcBef>
                <a:spcPct val="20000"/>
              </a:spcBef>
              <a:buClr>
                <a:schemeClr val="accent3">
                  <a:lumMod val="60000"/>
                  <a:lumOff val="40000"/>
                </a:schemeClr>
              </a:buClr>
              <a:buFont typeface="Arial" pitchFamily="34" charset="0"/>
              <a:buChar char="–"/>
              <a:defRPr sz="1700" kern="1200">
                <a:solidFill>
                  <a:schemeClr val="tx1">
                    <a:lumMod val="75000"/>
                    <a:lumOff val="25000"/>
                  </a:schemeClr>
                </a:solidFill>
                <a:latin typeface="Verdana" pitchFamily="34" charset="0"/>
                <a:ea typeface="+mn-ea"/>
                <a:cs typeface="+mn-cs"/>
              </a:defRPr>
            </a:lvl2pPr>
            <a:lvl3pPr marL="900000" indent="-228600" algn="l" defTabSz="914400" rtl="0" eaLnBrk="1" latinLnBrk="0" hangingPunct="1">
              <a:spcBef>
                <a:spcPct val="20000"/>
              </a:spcBef>
              <a:buClr>
                <a:schemeClr val="accent3">
                  <a:lumMod val="60000"/>
                  <a:lumOff val="40000"/>
                </a:schemeClr>
              </a:buClr>
              <a:buFont typeface="Arial" pitchFamily="34" charset="0"/>
              <a:buChar char="•"/>
              <a:defRPr sz="1700" kern="1200">
                <a:solidFill>
                  <a:schemeClr val="tx1">
                    <a:lumMod val="75000"/>
                    <a:lumOff val="25000"/>
                  </a:schemeClr>
                </a:solidFill>
                <a:latin typeface="Verdana" pitchFamily="34" charset="0"/>
                <a:ea typeface="+mn-ea"/>
                <a:cs typeface="+mn-cs"/>
              </a:defRPr>
            </a:lvl3pPr>
            <a:lvl4pPr marL="1152000" indent="-228600" algn="l" defTabSz="914400" rtl="0" eaLnBrk="1" latinLnBrk="0" hangingPunct="1">
              <a:spcBef>
                <a:spcPct val="20000"/>
              </a:spcBef>
              <a:buClr>
                <a:schemeClr val="accent3">
                  <a:lumMod val="60000"/>
                  <a:lumOff val="40000"/>
                </a:schemeClr>
              </a:buClr>
              <a:buFont typeface="Arial" pitchFamily="34" charset="0"/>
              <a:buChar char="–"/>
              <a:defRPr sz="1700" kern="1200">
                <a:solidFill>
                  <a:schemeClr val="tx1">
                    <a:lumMod val="75000"/>
                    <a:lumOff val="25000"/>
                  </a:schemeClr>
                </a:solidFill>
                <a:latin typeface="Verdana" pitchFamily="34" charset="0"/>
                <a:ea typeface="+mn-ea"/>
                <a:cs typeface="+mn-cs"/>
              </a:defRPr>
            </a:lvl4pPr>
            <a:lvl5pPr marL="1440000" indent="-228600" algn="l" defTabSz="914400" rtl="0" eaLnBrk="1" latinLnBrk="0" hangingPunct="1">
              <a:spcBef>
                <a:spcPct val="20000"/>
              </a:spcBef>
              <a:buClr>
                <a:schemeClr val="accent3">
                  <a:lumMod val="60000"/>
                  <a:lumOff val="40000"/>
                </a:schemeClr>
              </a:buClr>
              <a:buFont typeface="Arial" pitchFamily="34" charset="0"/>
              <a:buChar char="»"/>
              <a:defRPr sz="1700" kern="1200">
                <a:solidFill>
                  <a:schemeClr val="tx1">
                    <a:lumMod val="75000"/>
                    <a:lumOff val="25000"/>
                  </a:schemeClr>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nl-BE" sz="1400" b="1" i="1" dirty="0" smtClean="0"/>
              <a:t>Flow</a:t>
            </a:r>
          </a:p>
        </p:txBody>
      </p:sp>
      <p:sp>
        <p:nvSpPr>
          <p:cNvPr id="9" name="Content Placeholder 2"/>
          <p:cNvSpPr txBox="1">
            <a:spLocks/>
          </p:cNvSpPr>
          <p:nvPr/>
        </p:nvSpPr>
        <p:spPr>
          <a:xfrm>
            <a:off x="4535808" y="1931550"/>
            <a:ext cx="2232248" cy="315486"/>
          </a:xfrm>
          <a:prstGeom prst="rect">
            <a:avLst/>
          </a:prstGeom>
        </p:spPr>
        <p:txBody>
          <a:bodyPr vert="horz" wrap="square" lIns="91440" tIns="45720" rIns="91440" bIns="45720" rtlCol="0">
            <a:noAutofit/>
          </a:bodyPr>
          <a:lstStyle>
            <a:lvl1pPr marL="360000" indent="-360000" algn="l" defTabSz="914400" rtl="0" eaLnBrk="1" latinLnBrk="0" hangingPunct="1">
              <a:spcBef>
                <a:spcPct val="20000"/>
              </a:spcBef>
              <a:buClr>
                <a:schemeClr val="accent3">
                  <a:lumMod val="60000"/>
                  <a:lumOff val="40000"/>
                </a:schemeClr>
              </a:buClr>
              <a:buFont typeface="Arial" pitchFamily="34" charset="0"/>
              <a:buChar char="•"/>
              <a:tabLst/>
              <a:defRPr sz="1700" kern="1200">
                <a:solidFill>
                  <a:schemeClr val="tx1">
                    <a:lumMod val="75000"/>
                    <a:lumOff val="25000"/>
                  </a:schemeClr>
                </a:solidFill>
                <a:latin typeface="Verdana" pitchFamily="34" charset="0"/>
                <a:ea typeface="+mn-ea"/>
                <a:cs typeface="+mn-cs"/>
              </a:defRPr>
            </a:lvl1pPr>
            <a:lvl2pPr marL="648000" indent="-288000" algn="l" defTabSz="914400" rtl="0" eaLnBrk="1" latinLnBrk="0" hangingPunct="1">
              <a:spcBef>
                <a:spcPct val="20000"/>
              </a:spcBef>
              <a:buClr>
                <a:schemeClr val="accent3">
                  <a:lumMod val="60000"/>
                  <a:lumOff val="40000"/>
                </a:schemeClr>
              </a:buClr>
              <a:buFont typeface="Arial" pitchFamily="34" charset="0"/>
              <a:buChar char="–"/>
              <a:defRPr sz="1700" kern="1200">
                <a:solidFill>
                  <a:schemeClr val="tx1">
                    <a:lumMod val="75000"/>
                    <a:lumOff val="25000"/>
                  </a:schemeClr>
                </a:solidFill>
                <a:latin typeface="Verdana" pitchFamily="34" charset="0"/>
                <a:ea typeface="+mn-ea"/>
                <a:cs typeface="+mn-cs"/>
              </a:defRPr>
            </a:lvl2pPr>
            <a:lvl3pPr marL="900000" indent="-228600" algn="l" defTabSz="914400" rtl="0" eaLnBrk="1" latinLnBrk="0" hangingPunct="1">
              <a:spcBef>
                <a:spcPct val="20000"/>
              </a:spcBef>
              <a:buClr>
                <a:schemeClr val="accent3">
                  <a:lumMod val="60000"/>
                  <a:lumOff val="40000"/>
                </a:schemeClr>
              </a:buClr>
              <a:buFont typeface="Arial" pitchFamily="34" charset="0"/>
              <a:buChar char="•"/>
              <a:defRPr sz="1700" kern="1200">
                <a:solidFill>
                  <a:schemeClr val="tx1">
                    <a:lumMod val="75000"/>
                    <a:lumOff val="25000"/>
                  </a:schemeClr>
                </a:solidFill>
                <a:latin typeface="Verdana" pitchFamily="34" charset="0"/>
                <a:ea typeface="+mn-ea"/>
                <a:cs typeface="+mn-cs"/>
              </a:defRPr>
            </a:lvl3pPr>
            <a:lvl4pPr marL="1152000" indent="-228600" algn="l" defTabSz="914400" rtl="0" eaLnBrk="1" latinLnBrk="0" hangingPunct="1">
              <a:spcBef>
                <a:spcPct val="20000"/>
              </a:spcBef>
              <a:buClr>
                <a:schemeClr val="accent3">
                  <a:lumMod val="60000"/>
                  <a:lumOff val="40000"/>
                </a:schemeClr>
              </a:buClr>
              <a:buFont typeface="Arial" pitchFamily="34" charset="0"/>
              <a:buChar char="–"/>
              <a:defRPr sz="1700" kern="1200">
                <a:solidFill>
                  <a:schemeClr val="tx1">
                    <a:lumMod val="75000"/>
                    <a:lumOff val="25000"/>
                  </a:schemeClr>
                </a:solidFill>
                <a:latin typeface="Verdana" pitchFamily="34" charset="0"/>
                <a:ea typeface="+mn-ea"/>
                <a:cs typeface="+mn-cs"/>
              </a:defRPr>
            </a:lvl4pPr>
            <a:lvl5pPr marL="1440000" indent="-228600" algn="l" defTabSz="914400" rtl="0" eaLnBrk="1" latinLnBrk="0" hangingPunct="1">
              <a:spcBef>
                <a:spcPct val="20000"/>
              </a:spcBef>
              <a:buClr>
                <a:schemeClr val="accent3">
                  <a:lumMod val="60000"/>
                  <a:lumOff val="40000"/>
                </a:schemeClr>
              </a:buClr>
              <a:buFont typeface="Arial" pitchFamily="34" charset="0"/>
              <a:buChar char="»"/>
              <a:defRPr sz="1700" kern="1200">
                <a:solidFill>
                  <a:schemeClr val="tx1">
                    <a:lumMod val="75000"/>
                    <a:lumOff val="25000"/>
                  </a:schemeClr>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nl-BE" sz="1400" b="1" i="1" dirty="0" smtClean="0"/>
              <a:t>DB</a:t>
            </a:r>
          </a:p>
        </p:txBody>
      </p:sp>
      <p:sp>
        <p:nvSpPr>
          <p:cNvPr id="10" name="Content Placeholder 2"/>
          <p:cNvSpPr txBox="1">
            <a:spLocks/>
          </p:cNvSpPr>
          <p:nvPr/>
        </p:nvSpPr>
        <p:spPr>
          <a:xfrm>
            <a:off x="6768056" y="1931550"/>
            <a:ext cx="2232248" cy="315486"/>
          </a:xfrm>
          <a:prstGeom prst="rect">
            <a:avLst/>
          </a:prstGeom>
        </p:spPr>
        <p:txBody>
          <a:bodyPr vert="horz" wrap="square" lIns="91440" tIns="45720" rIns="91440" bIns="45720" rtlCol="0">
            <a:noAutofit/>
          </a:bodyPr>
          <a:lstStyle>
            <a:lvl1pPr marL="360000" indent="-360000" algn="l" defTabSz="914400" rtl="0" eaLnBrk="1" latinLnBrk="0" hangingPunct="1">
              <a:spcBef>
                <a:spcPct val="20000"/>
              </a:spcBef>
              <a:buClr>
                <a:schemeClr val="accent3">
                  <a:lumMod val="60000"/>
                  <a:lumOff val="40000"/>
                </a:schemeClr>
              </a:buClr>
              <a:buFont typeface="Arial" pitchFamily="34" charset="0"/>
              <a:buChar char="•"/>
              <a:tabLst/>
              <a:defRPr sz="1700" kern="1200">
                <a:solidFill>
                  <a:schemeClr val="tx1">
                    <a:lumMod val="75000"/>
                    <a:lumOff val="25000"/>
                  </a:schemeClr>
                </a:solidFill>
                <a:latin typeface="Verdana" pitchFamily="34" charset="0"/>
                <a:ea typeface="+mn-ea"/>
                <a:cs typeface="+mn-cs"/>
              </a:defRPr>
            </a:lvl1pPr>
            <a:lvl2pPr marL="648000" indent="-288000" algn="l" defTabSz="914400" rtl="0" eaLnBrk="1" latinLnBrk="0" hangingPunct="1">
              <a:spcBef>
                <a:spcPct val="20000"/>
              </a:spcBef>
              <a:buClr>
                <a:schemeClr val="accent3">
                  <a:lumMod val="60000"/>
                  <a:lumOff val="40000"/>
                </a:schemeClr>
              </a:buClr>
              <a:buFont typeface="Arial" pitchFamily="34" charset="0"/>
              <a:buChar char="–"/>
              <a:defRPr sz="1700" kern="1200">
                <a:solidFill>
                  <a:schemeClr val="tx1">
                    <a:lumMod val="75000"/>
                    <a:lumOff val="25000"/>
                  </a:schemeClr>
                </a:solidFill>
                <a:latin typeface="Verdana" pitchFamily="34" charset="0"/>
                <a:ea typeface="+mn-ea"/>
                <a:cs typeface="+mn-cs"/>
              </a:defRPr>
            </a:lvl2pPr>
            <a:lvl3pPr marL="900000" indent="-228600" algn="l" defTabSz="914400" rtl="0" eaLnBrk="1" latinLnBrk="0" hangingPunct="1">
              <a:spcBef>
                <a:spcPct val="20000"/>
              </a:spcBef>
              <a:buClr>
                <a:schemeClr val="accent3">
                  <a:lumMod val="60000"/>
                  <a:lumOff val="40000"/>
                </a:schemeClr>
              </a:buClr>
              <a:buFont typeface="Arial" pitchFamily="34" charset="0"/>
              <a:buChar char="•"/>
              <a:defRPr sz="1700" kern="1200">
                <a:solidFill>
                  <a:schemeClr val="tx1">
                    <a:lumMod val="75000"/>
                    <a:lumOff val="25000"/>
                  </a:schemeClr>
                </a:solidFill>
                <a:latin typeface="Verdana" pitchFamily="34" charset="0"/>
                <a:ea typeface="+mn-ea"/>
                <a:cs typeface="+mn-cs"/>
              </a:defRPr>
            </a:lvl3pPr>
            <a:lvl4pPr marL="1152000" indent="-228600" algn="l" defTabSz="914400" rtl="0" eaLnBrk="1" latinLnBrk="0" hangingPunct="1">
              <a:spcBef>
                <a:spcPct val="20000"/>
              </a:spcBef>
              <a:buClr>
                <a:schemeClr val="accent3">
                  <a:lumMod val="60000"/>
                  <a:lumOff val="40000"/>
                </a:schemeClr>
              </a:buClr>
              <a:buFont typeface="Arial" pitchFamily="34" charset="0"/>
              <a:buChar char="–"/>
              <a:defRPr sz="1700" kern="1200">
                <a:solidFill>
                  <a:schemeClr val="tx1">
                    <a:lumMod val="75000"/>
                    <a:lumOff val="25000"/>
                  </a:schemeClr>
                </a:solidFill>
                <a:latin typeface="Verdana" pitchFamily="34" charset="0"/>
                <a:ea typeface="+mn-ea"/>
                <a:cs typeface="+mn-cs"/>
              </a:defRPr>
            </a:lvl4pPr>
            <a:lvl5pPr marL="1440000" indent="-228600" algn="l" defTabSz="914400" rtl="0" eaLnBrk="1" latinLnBrk="0" hangingPunct="1">
              <a:spcBef>
                <a:spcPct val="20000"/>
              </a:spcBef>
              <a:buClr>
                <a:schemeClr val="accent3">
                  <a:lumMod val="60000"/>
                  <a:lumOff val="40000"/>
                </a:schemeClr>
              </a:buClr>
              <a:buFont typeface="Arial" pitchFamily="34" charset="0"/>
              <a:buChar char="»"/>
              <a:defRPr sz="1700" kern="1200">
                <a:solidFill>
                  <a:schemeClr val="tx1">
                    <a:lumMod val="75000"/>
                    <a:lumOff val="25000"/>
                  </a:schemeClr>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nl-BE" sz="1400" b="1" i="1" dirty="0" smtClean="0"/>
              <a:t>Business app</a:t>
            </a:r>
          </a:p>
        </p:txBody>
      </p:sp>
      <p:cxnSp>
        <p:nvCxnSpPr>
          <p:cNvPr id="11" name="Straight Arrow Connector 10"/>
          <p:cNvCxnSpPr/>
          <p:nvPr/>
        </p:nvCxnSpPr>
        <p:spPr>
          <a:xfrm>
            <a:off x="6191992" y="3345738"/>
            <a:ext cx="504056" cy="0"/>
          </a:xfrm>
          <a:prstGeom prst="straightConnector1">
            <a:avLst/>
          </a:prstGeom>
          <a:ln w="38100">
            <a:solidFill>
              <a:schemeClr val="accent6">
                <a:lumMod val="60000"/>
                <a:lumOff val="4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4738736" y="3345738"/>
            <a:ext cx="504056" cy="0"/>
          </a:xfrm>
          <a:prstGeom prst="straightConnector1">
            <a:avLst/>
          </a:prstGeom>
          <a:ln w="38100">
            <a:solidFill>
              <a:schemeClr val="accent6">
                <a:lumMod val="60000"/>
                <a:lumOff val="40000"/>
              </a:schemeClr>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7673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1"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sz="1800" dirty="0" smtClean="0"/>
          </a:p>
          <a:p>
            <a:r>
              <a:rPr lang="en-US" b="1" i="1" dirty="0" err="1" smtClean="0"/>
              <a:t>VoiceXML</a:t>
            </a:r>
            <a:r>
              <a:rPr lang="en-US" b="1" i="1" dirty="0" smtClean="0"/>
              <a:t> engine</a:t>
            </a:r>
          </a:p>
          <a:p>
            <a:endParaRPr lang="en-US" dirty="0" smtClean="0"/>
          </a:p>
        </p:txBody>
      </p:sp>
      <p:sp>
        <p:nvSpPr>
          <p:cNvPr id="4" name="Title 3"/>
          <p:cNvSpPr>
            <a:spLocks noGrp="1"/>
          </p:cNvSpPr>
          <p:nvPr>
            <p:ph type="title"/>
          </p:nvPr>
        </p:nvSpPr>
        <p:spPr/>
        <p:txBody>
          <a:bodyPr>
            <a:normAutofit/>
          </a:bodyPr>
          <a:lstStyle/>
          <a:p>
            <a:r>
              <a:rPr lang="en-US" sz="1900" dirty="0" smtClean="0"/>
              <a:t>Business approach</a:t>
            </a:r>
            <a:br>
              <a:rPr lang="en-US" sz="1900" dirty="0" smtClean="0"/>
            </a:br>
            <a:r>
              <a:rPr lang="en-US" sz="1900" i="1" dirty="0">
                <a:solidFill>
                  <a:srgbClr val="FFC000"/>
                </a:solidFill>
              </a:rPr>
              <a:t>A</a:t>
            </a:r>
            <a:r>
              <a:rPr lang="en-US" sz="1900" i="1" dirty="0" smtClean="0">
                <a:solidFill>
                  <a:srgbClr val="FFC000"/>
                </a:solidFill>
              </a:rPr>
              <a:t>dvanced Call Management</a:t>
            </a:r>
            <a:endParaRPr lang="nl-BE" sz="1900" dirty="0"/>
          </a:p>
        </p:txBody>
      </p:sp>
      <p:cxnSp>
        <p:nvCxnSpPr>
          <p:cNvPr id="13" name="Straight Connector 12"/>
          <p:cNvCxnSpPr/>
          <p:nvPr/>
        </p:nvCxnSpPr>
        <p:spPr>
          <a:xfrm>
            <a:off x="4811910" y="1837842"/>
            <a:ext cx="0" cy="3744416"/>
          </a:xfrm>
          <a:prstGeom prst="line">
            <a:avLst/>
          </a:prstGeom>
        </p:spPr>
        <p:style>
          <a:lnRef idx="1">
            <a:schemeClr val="accent1"/>
          </a:lnRef>
          <a:fillRef idx="0">
            <a:schemeClr val="accent1"/>
          </a:fillRef>
          <a:effectRef idx="0">
            <a:schemeClr val="accent1"/>
          </a:effectRef>
          <a:fontRef idx="minor">
            <a:schemeClr val="tx1"/>
          </a:fontRef>
        </p:style>
      </p:cxnSp>
      <p:sp>
        <p:nvSpPr>
          <p:cNvPr id="14" name="Content Placeholder 2"/>
          <p:cNvSpPr txBox="1">
            <a:spLocks/>
          </p:cNvSpPr>
          <p:nvPr/>
        </p:nvSpPr>
        <p:spPr>
          <a:xfrm>
            <a:off x="2147614" y="1837842"/>
            <a:ext cx="2232248" cy="315486"/>
          </a:xfrm>
          <a:prstGeom prst="rect">
            <a:avLst/>
          </a:prstGeom>
        </p:spPr>
        <p:txBody>
          <a:bodyPr vert="horz" wrap="square" lIns="91440" tIns="45720" rIns="91440" bIns="45720" rtlCol="0">
            <a:noAutofit/>
          </a:bodyPr>
          <a:lstStyle>
            <a:lvl1pPr marL="360000" indent="-360000" algn="l" defTabSz="914400" rtl="0" eaLnBrk="1" latinLnBrk="0" hangingPunct="1">
              <a:spcBef>
                <a:spcPct val="20000"/>
              </a:spcBef>
              <a:buClr>
                <a:schemeClr val="accent3">
                  <a:lumMod val="60000"/>
                  <a:lumOff val="40000"/>
                </a:schemeClr>
              </a:buClr>
              <a:buFont typeface="Arial" pitchFamily="34" charset="0"/>
              <a:buChar char="•"/>
              <a:tabLst/>
              <a:defRPr sz="1700" kern="1200">
                <a:solidFill>
                  <a:schemeClr val="tx1">
                    <a:lumMod val="75000"/>
                    <a:lumOff val="25000"/>
                  </a:schemeClr>
                </a:solidFill>
                <a:latin typeface="Verdana" pitchFamily="34" charset="0"/>
                <a:ea typeface="+mn-ea"/>
                <a:cs typeface="+mn-cs"/>
              </a:defRPr>
            </a:lvl1pPr>
            <a:lvl2pPr marL="648000" indent="-288000" algn="l" defTabSz="914400" rtl="0" eaLnBrk="1" latinLnBrk="0" hangingPunct="1">
              <a:spcBef>
                <a:spcPct val="20000"/>
              </a:spcBef>
              <a:buClr>
                <a:schemeClr val="accent3">
                  <a:lumMod val="60000"/>
                  <a:lumOff val="40000"/>
                </a:schemeClr>
              </a:buClr>
              <a:buFont typeface="Arial" pitchFamily="34" charset="0"/>
              <a:buChar char="–"/>
              <a:defRPr sz="1700" kern="1200">
                <a:solidFill>
                  <a:schemeClr val="tx1">
                    <a:lumMod val="75000"/>
                    <a:lumOff val="25000"/>
                  </a:schemeClr>
                </a:solidFill>
                <a:latin typeface="Verdana" pitchFamily="34" charset="0"/>
                <a:ea typeface="+mn-ea"/>
                <a:cs typeface="+mn-cs"/>
              </a:defRPr>
            </a:lvl2pPr>
            <a:lvl3pPr marL="900000" indent="-228600" algn="l" defTabSz="914400" rtl="0" eaLnBrk="1" latinLnBrk="0" hangingPunct="1">
              <a:spcBef>
                <a:spcPct val="20000"/>
              </a:spcBef>
              <a:buClr>
                <a:schemeClr val="accent3">
                  <a:lumMod val="60000"/>
                  <a:lumOff val="40000"/>
                </a:schemeClr>
              </a:buClr>
              <a:buFont typeface="Arial" pitchFamily="34" charset="0"/>
              <a:buChar char="•"/>
              <a:defRPr sz="1700" kern="1200">
                <a:solidFill>
                  <a:schemeClr val="tx1">
                    <a:lumMod val="75000"/>
                    <a:lumOff val="25000"/>
                  </a:schemeClr>
                </a:solidFill>
                <a:latin typeface="Verdana" pitchFamily="34" charset="0"/>
                <a:ea typeface="+mn-ea"/>
                <a:cs typeface="+mn-cs"/>
              </a:defRPr>
            </a:lvl3pPr>
            <a:lvl4pPr marL="1152000" indent="-228600" algn="l" defTabSz="914400" rtl="0" eaLnBrk="1" latinLnBrk="0" hangingPunct="1">
              <a:spcBef>
                <a:spcPct val="20000"/>
              </a:spcBef>
              <a:buClr>
                <a:schemeClr val="accent3">
                  <a:lumMod val="60000"/>
                  <a:lumOff val="40000"/>
                </a:schemeClr>
              </a:buClr>
              <a:buFont typeface="Arial" pitchFamily="34" charset="0"/>
              <a:buChar char="–"/>
              <a:defRPr sz="1700" kern="1200">
                <a:solidFill>
                  <a:schemeClr val="tx1">
                    <a:lumMod val="75000"/>
                    <a:lumOff val="25000"/>
                  </a:schemeClr>
                </a:solidFill>
                <a:latin typeface="Verdana" pitchFamily="34" charset="0"/>
                <a:ea typeface="+mn-ea"/>
                <a:cs typeface="+mn-cs"/>
              </a:defRPr>
            </a:lvl4pPr>
            <a:lvl5pPr marL="1440000" indent="-228600" algn="l" defTabSz="914400" rtl="0" eaLnBrk="1" latinLnBrk="0" hangingPunct="1">
              <a:spcBef>
                <a:spcPct val="20000"/>
              </a:spcBef>
              <a:buClr>
                <a:schemeClr val="accent3">
                  <a:lumMod val="60000"/>
                  <a:lumOff val="40000"/>
                </a:schemeClr>
              </a:buClr>
              <a:buFont typeface="Arial" pitchFamily="34" charset="0"/>
              <a:buChar char="»"/>
              <a:defRPr sz="1700" kern="1200">
                <a:solidFill>
                  <a:schemeClr val="tx1">
                    <a:lumMod val="75000"/>
                    <a:lumOff val="25000"/>
                  </a:schemeClr>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nl-BE" sz="1400" b="1" i="1" dirty="0" smtClean="0"/>
              <a:t>Customer A</a:t>
            </a:r>
          </a:p>
        </p:txBody>
      </p:sp>
      <p:cxnSp>
        <p:nvCxnSpPr>
          <p:cNvPr id="15" name="Straight Connector 14"/>
          <p:cNvCxnSpPr/>
          <p:nvPr/>
        </p:nvCxnSpPr>
        <p:spPr>
          <a:xfrm>
            <a:off x="7620222" y="1837842"/>
            <a:ext cx="0" cy="3744416"/>
          </a:xfrm>
          <a:prstGeom prst="line">
            <a:avLst/>
          </a:prstGeom>
        </p:spPr>
        <p:style>
          <a:lnRef idx="1">
            <a:schemeClr val="accent1"/>
          </a:lnRef>
          <a:fillRef idx="0">
            <a:schemeClr val="accent1"/>
          </a:fillRef>
          <a:effectRef idx="0">
            <a:schemeClr val="accent1"/>
          </a:effectRef>
          <a:fontRef idx="minor">
            <a:schemeClr val="tx1"/>
          </a:fontRef>
        </p:style>
      </p:cxnSp>
      <p:sp>
        <p:nvSpPr>
          <p:cNvPr id="16" name="Content Placeholder 2"/>
          <p:cNvSpPr txBox="1">
            <a:spLocks/>
          </p:cNvSpPr>
          <p:nvPr/>
        </p:nvSpPr>
        <p:spPr>
          <a:xfrm>
            <a:off x="7908254" y="1788120"/>
            <a:ext cx="2232248" cy="315486"/>
          </a:xfrm>
          <a:prstGeom prst="rect">
            <a:avLst/>
          </a:prstGeom>
        </p:spPr>
        <p:txBody>
          <a:bodyPr vert="horz" wrap="square" lIns="91440" tIns="45720" rIns="91440" bIns="45720" rtlCol="0">
            <a:noAutofit/>
          </a:bodyPr>
          <a:lstStyle>
            <a:lvl1pPr marL="360000" indent="-360000" algn="l" defTabSz="914400" rtl="0" eaLnBrk="1" latinLnBrk="0" hangingPunct="1">
              <a:spcBef>
                <a:spcPct val="20000"/>
              </a:spcBef>
              <a:buClr>
                <a:schemeClr val="accent3">
                  <a:lumMod val="60000"/>
                  <a:lumOff val="40000"/>
                </a:schemeClr>
              </a:buClr>
              <a:buFont typeface="Arial" pitchFamily="34" charset="0"/>
              <a:buChar char="•"/>
              <a:tabLst/>
              <a:defRPr sz="1700" kern="1200">
                <a:solidFill>
                  <a:schemeClr val="tx1">
                    <a:lumMod val="75000"/>
                    <a:lumOff val="25000"/>
                  </a:schemeClr>
                </a:solidFill>
                <a:latin typeface="Verdana" pitchFamily="34" charset="0"/>
                <a:ea typeface="+mn-ea"/>
                <a:cs typeface="+mn-cs"/>
              </a:defRPr>
            </a:lvl1pPr>
            <a:lvl2pPr marL="648000" indent="-288000" algn="l" defTabSz="914400" rtl="0" eaLnBrk="1" latinLnBrk="0" hangingPunct="1">
              <a:spcBef>
                <a:spcPct val="20000"/>
              </a:spcBef>
              <a:buClr>
                <a:schemeClr val="accent3">
                  <a:lumMod val="60000"/>
                  <a:lumOff val="40000"/>
                </a:schemeClr>
              </a:buClr>
              <a:buFont typeface="Arial" pitchFamily="34" charset="0"/>
              <a:buChar char="–"/>
              <a:defRPr sz="1700" kern="1200">
                <a:solidFill>
                  <a:schemeClr val="tx1">
                    <a:lumMod val="75000"/>
                    <a:lumOff val="25000"/>
                  </a:schemeClr>
                </a:solidFill>
                <a:latin typeface="Verdana" pitchFamily="34" charset="0"/>
                <a:ea typeface="+mn-ea"/>
                <a:cs typeface="+mn-cs"/>
              </a:defRPr>
            </a:lvl2pPr>
            <a:lvl3pPr marL="900000" indent="-228600" algn="l" defTabSz="914400" rtl="0" eaLnBrk="1" latinLnBrk="0" hangingPunct="1">
              <a:spcBef>
                <a:spcPct val="20000"/>
              </a:spcBef>
              <a:buClr>
                <a:schemeClr val="accent3">
                  <a:lumMod val="60000"/>
                  <a:lumOff val="40000"/>
                </a:schemeClr>
              </a:buClr>
              <a:buFont typeface="Arial" pitchFamily="34" charset="0"/>
              <a:buChar char="•"/>
              <a:defRPr sz="1700" kern="1200">
                <a:solidFill>
                  <a:schemeClr val="tx1">
                    <a:lumMod val="75000"/>
                    <a:lumOff val="25000"/>
                  </a:schemeClr>
                </a:solidFill>
                <a:latin typeface="Verdana" pitchFamily="34" charset="0"/>
                <a:ea typeface="+mn-ea"/>
                <a:cs typeface="+mn-cs"/>
              </a:defRPr>
            </a:lvl3pPr>
            <a:lvl4pPr marL="1152000" indent="-228600" algn="l" defTabSz="914400" rtl="0" eaLnBrk="1" latinLnBrk="0" hangingPunct="1">
              <a:spcBef>
                <a:spcPct val="20000"/>
              </a:spcBef>
              <a:buClr>
                <a:schemeClr val="accent3">
                  <a:lumMod val="60000"/>
                  <a:lumOff val="40000"/>
                </a:schemeClr>
              </a:buClr>
              <a:buFont typeface="Arial" pitchFamily="34" charset="0"/>
              <a:buChar char="–"/>
              <a:defRPr sz="1700" kern="1200">
                <a:solidFill>
                  <a:schemeClr val="tx1">
                    <a:lumMod val="75000"/>
                    <a:lumOff val="25000"/>
                  </a:schemeClr>
                </a:solidFill>
                <a:latin typeface="Verdana" pitchFamily="34" charset="0"/>
                <a:ea typeface="+mn-ea"/>
                <a:cs typeface="+mn-cs"/>
              </a:defRPr>
            </a:lvl4pPr>
            <a:lvl5pPr marL="1440000" indent="-228600" algn="l" defTabSz="914400" rtl="0" eaLnBrk="1" latinLnBrk="0" hangingPunct="1">
              <a:spcBef>
                <a:spcPct val="20000"/>
              </a:spcBef>
              <a:buClr>
                <a:schemeClr val="accent3">
                  <a:lumMod val="60000"/>
                  <a:lumOff val="40000"/>
                </a:schemeClr>
              </a:buClr>
              <a:buFont typeface="Arial" pitchFamily="34" charset="0"/>
              <a:buChar char="»"/>
              <a:defRPr sz="1700" kern="1200">
                <a:solidFill>
                  <a:schemeClr val="tx1">
                    <a:lumMod val="75000"/>
                    <a:lumOff val="25000"/>
                  </a:schemeClr>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nl-BE" sz="1400" b="1" i="1" dirty="0" smtClean="0"/>
              <a:t>Customer X</a:t>
            </a:r>
          </a:p>
        </p:txBody>
      </p:sp>
      <p:pic>
        <p:nvPicPr>
          <p:cNvPr id="17" name="Picture 4" descr="C:\Users\jgv\AppData\Local\Temp\SNAGHTML774f8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1650" y="2882673"/>
            <a:ext cx="2924175" cy="108585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Users\jgv\AppData\Local\Temp\SNAGHTML774f8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08329" y="2872900"/>
            <a:ext cx="2924175" cy="1085850"/>
          </a:xfrm>
          <a:prstGeom prst="rect">
            <a:avLst/>
          </a:prstGeom>
          <a:noFill/>
          <a:extLst>
            <a:ext uri="{909E8E84-426E-40DD-AFC4-6F175D3DCCD1}">
              <a14:hiddenFill xmlns:a14="http://schemas.microsoft.com/office/drawing/2010/main">
                <a:solidFill>
                  <a:srgbClr val="FFFFFF"/>
                </a:solidFill>
              </a14:hiddenFill>
            </a:ext>
          </a:extLst>
        </p:spPr>
      </p:pic>
      <p:sp>
        <p:nvSpPr>
          <p:cNvPr id="19" name="Content Placeholder 2"/>
          <p:cNvSpPr txBox="1">
            <a:spLocks/>
          </p:cNvSpPr>
          <p:nvPr/>
        </p:nvSpPr>
        <p:spPr>
          <a:xfrm>
            <a:off x="5099942" y="3100339"/>
            <a:ext cx="2232248" cy="315486"/>
          </a:xfrm>
          <a:prstGeom prst="rect">
            <a:avLst/>
          </a:prstGeom>
        </p:spPr>
        <p:txBody>
          <a:bodyPr vert="horz" wrap="square" lIns="91440" tIns="45720" rIns="91440" bIns="45720" rtlCol="0">
            <a:noAutofit/>
          </a:bodyPr>
          <a:lstStyle>
            <a:lvl1pPr marL="360000" indent="-360000" algn="l" defTabSz="914400" rtl="0" eaLnBrk="1" latinLnBrk="0" hangingPunct="1">
              <a:spcBef>
                <a:spcPct val="20000"/>
              </a:spcBef>
              <a:buClr>
                <a:schemeClr val="accent3">
                  <a:lumMod val="60000"/>
                  <a:lumOff val="40000"/>
                </a:schemeClr>
              </a:buClr>
              <a:buFont typeface="Arial" pitchFamily="34" charset="0"/>
              <a:buChar char="•"/>
              <a:tabLst/>
              <a:defRPr sz="1700" kern="1200">
                <a:solidFill>
                  <a:schemeClr val="tx1">
                    <a:lumMod val="75000"/>
                    <a:lumOff val="25000"/>
                  </a:schemeClr>
                </a:solidFill>
                <a:latin typeface="Verdana" pitchFamily="34" charset="0"/>
                <a:ea typeface="+mn-ea"/>
                <a:cs typeface="+mn-cs"/>
              </a:defRPr>
            </a:lvl1pPr>
            <a:lvl2pPr marL="648000" indent="-288000" algn="l" defTabSz="914400" rtl="0" eaLnBrk="1" latinLnBrk="0" hangingPunct="1">
              <a:spcBef>
                <a:spcPct val="20000"/>
              </a:spcBef>
              <a:buClr>
                <a:schemeClr val="accent3">
                  <a:lumMod val="60000"/>
                  <a:lumOff val="40000"/>
                </a:schemeClr>
              </a:buClr>
              <a:buFont typeface="Arial" pitchFamily="34" charset="0"/>
              <a:buChar char="–"/>
              <a:defRPr sz="1700" kern="1200">
                <a:solidFill>
                  <a:schemeClr val="tx1">
                    <a:lumMod val="75000"/>
                    <a:lumOff val="25000"/>
                  </a:schemeClr>
                </a:solidFill>
                <a:latin typeface="Verdana" pitchFamily="34" charset="0"/>
                <a:ea typeface="+mn-ea"/>
                <a:cs typeface="+mn-cs"/>
              </a:defRPr>
            </a:lvl2pPr>
            <a:lvl3pPr marL="900000" indent="-228600" algn="l" defTabSz="914400" rtl="0" eaLnBrk="1" latinLnBrk="0" hangingPunct="1">
              <a:spcBef>
                <a:spcPct val="20000"/>
              </a:spcBef>
              <a:buClr>
                <a:schemeClr val="accent3">
                  <a:lumMod val="60000"/>
                  <a:lumOff val="40000"/>
                </a:schemeClr>
              </a:buClr>
              <a:buFont typeface="Arial" pitchFamily="34" charset="0"/>
              <a:buChar char="•"/>
              <a:defRPr sz="1700" kern="1200">
                <a:solidFill>
                  <a:schemeClr val="tx1">
                    <a:lumMod val="75000"/>
                    <a:lumOff val="25000"/>
                  </a:schemeClr>
                </a:solidFill>
                <a:latin typeface="Verdana" pitchFamily="34" charset="0"/>
                <a:ea typeface="+mn-ea"/>
                <a:cs typeface="+mn-cs"/>
              </a:defRPr>
            </a:lvl3pPr>
            <a:lvl4pPr marL="1152000" indent="-228600" algn="l" defTabSz="914400" rtl="0" eaLnBrk="1" latinLnBrk="0" hangingPunct="1">
              <a:spcBef>
                <a:spcPct val="20000"/>
              </a:spcBef>
              <a:buClr>
                <a:schemeClr val="accent3">
                  <a:lumMod val="60000"/>
                  <a:lumOff val="40000"/>
                </a:schemeClr>
              </a:buClr>
              <a:buFont typeface="Arial" pitchFamily="34" charset="0"/>
              <a:buChar char="–"/>
              <a:defRPr sz="1700" kern="1200">
                <a:solidFill>
                  <a:schemeClr val="tx1">
                    <a:lumMod val="75000"/>
                    <a:lumOff val="25000"/>
                  </a:schemeClr>
                </a:solidFill>
                <a:latin typeface="Verdana" pitchFamily="34" charset="0"/>
                <a:ea typeface="+mn-ea"/>
                <a:cs typeface="+mn-cs"/>
              </a:defRPr>
            </a:lvl4pPr>
            <a:lvl5pPr marL="1440000" indent="-228600" algn="l" defTabSz="914400" rtl="0" eaLnBrk="1" latinLnBrk="0" hangingPunct="1">
              <a:spcBef>
                <a:spcPct val="20000"/>
              </a:spcBef>
              <a:buClr>
                <a:schemeClr val="accent3">
                  <a:lumMod val="60000"/>
                  <a:lumOff val="40000"/>
                </a:schemeClr>
              </a:buClr>
              <a:buFont typeface="Arial" pitchFamily="34" charset="0"/>
              <a:buChar char="»"/>
              <a:defRPr sz="1700" kern="1200">
                <a:solidFill>
                  <a:schemeClr val="tx1">
                    <a:lumMod val="75000"/>
                    <a:lumOff val="25000"/>
                  </a:schemeClr>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nl-BE" sz="1400" b="1" i="1" dirty="0" smtClean="0">
                <a:solidFill>
                  <a:srgbClr val="0070C0"/>
                </a:solidFill>
              </a:rPr>
              <a:t>VoiceXML</a:t>
            </a:r>
          </a:p>
        </p:txBody>
      </p:sp>
      <p:pic>
        <p:nvPicPr>
          <p:cNvPr id="2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1670" y="4538857"/>
            <a:ext cx="1172748" cy="1338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8004" y="4521210"/>
            <a:ext cx="1172748" cy="1338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Content Placeholder 2"/>
          <p:cNvSpPr txBox="1">
            <a:spLocks/>
          </p:cNvSpPr>
          <p:nvPr/>
        </p:nvSpPr>
        <p:spPr>
          <a:xfrm>
            <a:off x="5114842" y="4785765"/>
            <a:ext cx="2232248" cy="844598"/>
          </a:xfrm>
          <a:prstGeom prst="rect">
            <a:avLst/>
          </a:prstGeom>
        </p:spPr>
        <p:txBody>
          <a:bodyPr vert="horz" wrap="square" lIns="91440" tIns="45720" rIns="91440" bIns="45720" rtlCol="0">
            <a:noAutofit/>
          </a:bodyPr>
          <a:lstStyle>
            <a:lvl1pPr marL="360000" indent="-360000" algn="l" defTabSz="914400" rtl="0" eaLnBrk="1" latinLnBrk="0" hangingPunct="1">
              <a:spcBef>
                <a:spcPct val="20000"/>
              </a:spcBef>
              <a:buClr>
                <a:schemeClr val="accent3">
                  <a:lumMod val="60000"/>
                  <a:lumOff val="40000"/>
                </a:schemeClr>
              </a:buClr>
              <a:buFont typeface="Arial" pitchFamily="34" charset="0"/>
              <a:buChar char="•"/>
              <a:tabLst/>
              <a:defRPr sz="1700" kern="1200">
                <a:solidFill>
                  <a:schemeClr val="tx1">
                    <a:lumMod val="75000"/>
                    <a:lumOff val="25000"/>
                  </a:schemeClr>
                </a:solidFill>
                <a:latin typeface="Verdana" pitchFamily="34" charset="0"/>
                <a:ea typeface="+mn-ea"/>
                <a:cs typeface="+mn-cs"/>
              </a:defRPr>
            </a:lvl1pPr>
            <a:lvl2pPr marL="648000" indent="-288000" algn="l" defTabSz="914400" rtl="0" eaLnBrk="1" latinLnBrk="0" hangingPunct="1">
              <a:spcBef>
                <a:spcPct val="20000"/>
              </a:spcBef>
              <a:buClr>
                <a:schemeClr val="accent3">
                  <a:lumMod val="60000"/>
                  <a:lumOff val="40000"/>
                </a:schemeClr>
              </a:buClr>
              <a:buFont typeface="Arial" pitchFamily="34" charset="0"/>
              <a:buChar char="–"/>
              <a:defRPr sz="1700" kern="1200">
                <a:solidFill>
                  <a:schemeClr val="tx1">
                    <a:lumMod val="75000"/>
                    <a:lumOff val="25000"/>
                  </a:schemeClr>
                </a:solidFill>
                <a:latin typeface="Verdana" pitchFamily="34" charset="0"/>
                <a:ea typeface="+mn-ea"/>
                <a:cs typeface="+mn-cs"/>
              </a:defRPr>
            </a:lvl2pPr>
            <a:lvl3pPr marL="900000" indent="-228600" algn="l" defTabSz="914400" rtl="0" eaLnBrk="1" latinLnBrk="0" hangingPunct="1">
              <a:spcBef>
                <a:spcPct val="20000"/>
              </a:spcBef>
              <a:buClr>
                <a:schemeClr val="accent3">
                  <a:lumMod val="60000"/>
                  <a:lumOff val="40000"/>
                </a:schemeClr>
              </a:buClr>
              <a:buFont typeface="Arial" pitchFamily="34" charset="0"/>
              <a:buChar char="•"/>
              <a:defRPr sz="1700" kern="1200">
                <a:solidFill>
                  <a:schemeClr val="tx1">
                    <a:lumMod val="75000"/>
                    <a:lumOff val="25000"/>
                  </a:schemeClr>
                </a:solidFill>
                <a:latin typeface="Verdana" pitchFamily="34" charset="0"/>
                <a:ea typeface="+mn-ea"/>
                <a:cs typeface="+mn-cs"/>
              </a:defRPr>
            </a:lvl3pPr>
            <a:lvl4pPr marL="1152000" indent="-228600" algn="l" defTabSz="914400" rtl="0" eaLnBrk="1" latinLnBrk="0" hangingPunct="1">
              <a:spcBef>
                <a:spcPct val="20000"/>
              </a:spcBef>
              <a:buClr>
                <a:schemeClr val="accent3">
                  <a:lumMod val="60000"/>
                  <a:lumOff val="40000"/>
                </a:schemeClr>
              </a:buClr>
              <a:buFont typeface="Arial" pitchFamily="34" charset="0"/>
              <a:buChar char="–"/>
              <a:defRPr sz="1700" kern="1200">
                <a:solidFill>
                  <a:schemeClr val="tx1">
                    <a:lumMod val="75000"/>
                    <a:lumOff val="25000"/>
                  </a:schemeClr>
                </a:solidFill>
                <a:latin typeface="Verdana" pitchFamily="34" charset="0"/>
                <a:ea typeface="+mn-ea"/>
                <a:cs typeface="+mn-cs"/>
              </a:defRPr>
            </a:lvl4pPr>
            <a:lvl5pPr marL="1440000" indent="-228600" algn="l" defTabSz="914400" rtl="0" eaLnBrk="1" latinLnBrk="0" hangingPunct="1">
              <a:spcBef>
                <a:spcPct val="20000"/>
              </a:spcBef>
              <a:buClr>
                <a:schemeClr val="accent3">
                  <a:lumMod val="60000"/>
                  <a:lumOff val="40000"/>
                </a:schemeClr>
              </a:buClr>
              <a:buFont typeface="Arial" pitchFamily="34" charset="0"/>
              <a:buChar char="»"/>
              <a:defRPr sz="1700" kern="1200">
                <a:solidFill>
                  <a:schemeClr val="tx1">
                    <a:lumMod val="75000"/>
                    <a:lumOff val="25000"/>
                  </a:schemeClr>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nl-BE" sz="1400" b="1" i="1" dirty="0" smtClean="0">
                <a:solidFill>
                  <a:srgbClr val="0070C0"/>
                </a:solidFill>
              </a:rPr>
              <a:t>Customer </a:t>
            </a:r>
            <a:r>
              <a:rPr lang="nl-BE" sz="1400" b="1" i="1" dirty="0" err="1" smtClean="0">
                <a:solidFill>
                  <a:srgbClr val="0070C0"/>
                </a:solidFill>
              </a:rPr>
              <a:t>Interaction</a:t>
            </a:r>
            <a:r>
              <a:rPr lang="nl-BE" sz="1400" b="1" i="1" dirty="0" smtClean="0">
                <a:solidFill>
                  <a:srgbClr val="0070C0"/>
                </a:solidFill>
              </a:rPr>
              <a:t> Designer</a:t>
            </a:r>
          </a:p>
        </p:txBody>
      </p:sp>
      <p:cxnSp>
        <p:nvCxnSpPr>
          <p:cNvPr id="23" name="Straight Arrow Connector 22"/>
          <p:cNvCxnSpPr/>
          <p:nvPr/>
        </p:nvCxnSpPr>
        <p:spPr>
          <a:xfrm>
            <a:off x="6972150" y="3258082"/>
            <a:ext cx="504056" cy="0"/>
          </a:xfrm>
          <a:prstGeom prst="straightConnector1">
            <a:avLst/>
          </a:prstGeom>
          <a:ln w="38100">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4955926" y="3258082"/>
            <a:ext cx="504056" cy="6747"/>
          </a:xfrm>
          <a:prstGeom prst="straightConnector1">
            <a:avLst/>
          </a:prstGeom>
          <a:ln w="38100">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4983235" y="4970905"/>
            <a:ext cx="504056" cy="6747"/>
          </a:xfrm>
          <a:prstGeom prst="straightConnector1">
            <a:avLst/>
          </a:prstGeom>
          <a:ln w="38100">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6972150" y="4954262"/>
            <a:ext cx="504056" cy="0"/>
          </a:xfrm>
          <a:prstGeom prst="straightConnector1">
            <a:avLst/>
          </a:prstGeom>
          <a:ln w="38100">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3238044" y="4106809"/>
            <a:ext cx="0" cy="432048"/>
          </a:xfrm>
          <a:prstGeom prst="straightConnector1">
            <a:avLst/>
          </a:prstGeom>
          <a:ln w="38100">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8916366" y="4106809"/>
            <a:ext cx="0" cy="432048"/>
          </a:xfrm>
          <a:prstGeom prst="straightConnector1">
            <a:avLst/>
          </a:prstGeom>
          <a:ln w="38100">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5596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sz="1800" dirty="0" smtClean="0"/>
          </a:p>
          <a:p>
            <a:r>
              <a:rPr lang="en-US" dirty="0" smtClean="0"/>
              <a:t>Web Center, configuration &amp; administration</a:t>
            </a:r>
          </a:p>
          <a:p>
            <a:r>
              <a:rPr lang="en-US" dirty="0" smtClean="0"/>
              <a:t>Business Application</a:t>
            </a:r>
          </a:p>
        </p:txBody>
      </p:sp>
      <p:sp>
        <p:nvSpPr>
          <p:cNvPr id="4" name="Title 3"/>
          <p:cNvSpPr>
            <a:spLocks noGrp="1"/>
          </p:cNvSpPr>
          <p:nvPr>
            <p:ph type="title"/>
          </p:nvPr>
        </p:nvSpPr>
        <p:spPr/>
        <p:txBody>
          <a:bodyPr>
            <a:normAutofit/>
          </a:bodyPr>
          <a:lstStyle/>
          <a:p>
            <a:r>
              <a:rPr lang="en-US" sz="1900" dirty="0" smtClean="0"/>
              <a:t>Business approach</a:t>
            </a:r>
            <a:br>
              <a:rPr lang="en-US" sz="1900" dirty="0" smtClean="0"/>
            </a:br>
            <a:r>
              <a:rPr lang="en-US" sz="1900" i="1" dirty="0" smtClean="0">
                <a:solidFill>
                  <a:srgbClr val="FFC000"/>
                </a:solidFill>
              </a:rPr>
              <a:t>Demo</a:t>
            </a:r>
            <a:endParaRPr lang="nl-BE" sz="19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0525" y="2062162"/>
            <a:ext cx="3790950" cy="2733675"/>
          </a:xfrm>
          <a:prstGeom prst="rect">
            <a:avLst/>
          </a:prstGeom>
        </p:spPr>
      </p:pic>
    </p:spTree>
    <p:extLst>
      <p:ext uri="{BB962C8B-B14F-4D97-AF65-F5344CB8AC3E}">
        <p14:creationId xmlns:p14="http://schemas.microsoft.com/office/powerpoint/2010/main" val="1870156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Voxtron</a:t>
            </a:r>
            <a:r>
              <a:rPr lang="en-US" dirty="0" smtClean="0"/>
              <a:t> client</a:t>
            </a:r>
            <a:endParaRPr lang="en-US" dirty="0"/>
          </a:p>
        </p:txBody>
      </p:sp>
      <p:sp>
        <p:nvSpPr>
          <p:cNvPr id="3" name="Text Placeholder 2"/>
          <p:cNvSpPr>
            <a:spLocks noGrp="1"/>
          </p:cNvSpPr>
          <p:nvPr>
            <p:ph type="body" idx="1"/>
          </p:nvPr>
        </p:nvSpPr>
        <p:spPr/>
        <p:txBody>
          <a:bodyPr/>
          <a:lstStyle/>
          <a:p>
            <a:endParaRPr lang="en-US" dirty="0"/>
          </a:p>
        </p:txBody>
      </p:sp>
      <p:sp>
        <p:nvSpPr>
          <p:cNvPr id="4" name="Footer Placeholder 3"/>
          <p:cNvSpPr>
            <a:spLocks noGrp="1"/>
          </p:cNvSpPr>
          <p:nvPr>
            <p:ph type="ftr" sz="quarter" idx="12"/>
          </p:nvPr>
        </p:nvSpPr>
        <p:spPr/>
        <p:txBody>
          <a:bodyPr/>
          <a:lstStyle/>
          <a:p>
            <a:r>
              <a:rPr lang="en-US" smtClean="0"/>
              <a:t>Voxtron Communication Center 2014</a:t>
            </a:r>
            <a:endParaRPr lang="en-US" dirty="0"/>
          </a:p>
        </p:txBody>
      </p:sp>
    </p:spTree>
    <p:extLst>
      <p:ext uri="{BB962C8B-B14F-4D97-AF65-F5344CB8AC3E}">
        <p14:creationId xmlns:p14="http://schemas.microsoft.com/office/powerpoint/2010/main" val="235036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characteristics</a:t>
            </a:r>
          </a:p>
        </p:txBody>
      </p:sp>
      <p:sp>
        <p:nvSpPr>
          <p:cNvPr id="3" name="Text Placeholder 2"/>
          <p:cNvSpPr>
            <a:spLocks noGrp="1"/>
          </p:cNvSpPr>
          <p:nvPr>
            <p:ph type="body" idx="1"/>
          </p:nvPr>
        </p:nvSpPr>
        <p:spPr/>
        <p:txBody>
          <a:bodyPr/>
          <a:lstStyle/>
          <a:p>
            <a:endParaRPr lang="en-US"/>
          </a:p>
        </p:txBody>
      </p:sp>
      <p:sp>
        <p:nvSpPr>
          <p:cNvPr id="4" name="Footer Placeholder 3"/>
          <p:cNvSpPr>
            <a:spLocks noGrp="1"/>
          </p:cNvSpPr>
          <p:nvPr>
            <p:ph type="ftr" sz="quarter" idx="12"/>
          </p:nvPr>
        </p:nvSpPr>
        <p:spPr/>
        <p:txBody>
          <a:bodyPr/>
          <a:lstStyle/>
          <a:p>
            <a:r>
              <a:rPr lang="en-US" smtClean="0"/>
              <a:t>Voxtron Communication Center 2014</a:t>
            </a:r>
            <a:endParaRPr lang="en-US" dirty="0"/>
          </a:p>
        </p:txBody>
      </p:sp>
    </p:spTree>
    <p:extLst>
      <p:ext uri="{BB962C8B-B14F-4D97-AF65-F5344CB8AC3E}">
        <p14:creationId xmlns:p14="http://schemas.microsoft.com/office/powerpoint/2010/main" val="436123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sz="1800" dirty="0" smtClean="0"/>
          </a:p>
          <a:p>
            <a:pPr marL="0" indent="0">
              <a:buNone/>
            </a:pPr>
            <a:r>
              <a:rPr lang="en-US" b="1" i="1" dirty="0" smtClean="0"/>
              <a:t>Unified desktop that provides all the information to your employee</a:t>
            </a:r>
          </a:p>
          <a:p>
            <a:pPr marL="0" indent="0">
              <a:buNone/>
            </a:pPr>
            <a:endParaRPr lang="en-US" dirty="0" smtClean="0"/>
          </a:p>
          <a:p>
            <a:r>
              <a:rPr lang="en-US" dirty="0" smtClean="0"/>
              <a:t>Login</a:t>
            </a:r>
          </a:p>
          <a:p>
            <a:pPr lvl="1"/>
            <a:r>
              <a:rPr lang="en-US" dirty="0" smtClean="0"/>
              <a:t>Free seating vs. Hot </a:t>
            </a:r>
            <a:r>
              <a:rPr lang="en-US" dirty="0" err="1" smtClean="0"/>
              <a:t>desking</a:t>
            </a:r>
            <a:endParaRPr lang="en-US" dirty="0" smtClean="0"/>
          </a:p>
          <a:p>
            <a:pPr lvl="1"/>
            <a:r>
              <a:rPr lang="en-US" dirty="0" smtClean="0"/>
              <a:t>CTI bar for Dial/Answer/Transfer calls and 3</a:t>
            </a:r>
            <a:r>
              <a:rPr lang="en-US" baseline="30000" dirty="0" smtClean="0"/>
              <a:t>rd</a:t>
            </a:r>
            <a:r>
              <a:rPr lang="en-US" dirty="0" smtClean="0"/>
              <a:t> party conference</a:t>
            </a:r>
          </a:p>
          <a:p>
            <a:pPr lvl="1"/>
            <a:r>
              <a:rPr lang="en-US" dirty="0" smtClean="0"/>
              <a:t>Screen modes (default, mini, docked)</a:t>
            </a:r>
          </a:p>
          <a:p>
            <a:r>
              <a:rPr lang="en-US" dirty="0" smtClean="0"/>
              <a:t>Logout</a:t>
            </a:r>
          </a:p>
          <a:p>
            <a:pPr lvl="1"/>
            <a:r>
              <a:rPr lang="en-US" dirty="0" smtClean="0"/>
              <a:t>Manually</a:t>
            </a:r>
          </a:p>
          <a:p>
            <a:pPr lvl="1"/>
            <a:r>
              <a:rPr lang="en-US" dirty="0" smtClean="0"/>
              <a:t>Prevent last user to logout</a:t>
            </a:r>
          </a:p>
          <a:p>
            <a:pPr lvl="1"/>
            <a:r>
              <a:rPr lang="en-US" dirty="0" smtClean="0"/>
              <a:t>Automatically if contact is not accepted in time </a:t>
            </a:r>
          </a:p>
          <a:p>
            <a:pPr lvl="1"/>
            <a:r>
              <a:rPr lang="en-US" dirty="0" smtClean="0"/>
              <a:t>Change queue and interaction channel</a:t>
            </a:r>
          </a:p>
        </p:txBody>
      </p:sp>
      <p:sp>
        <p:nvSpPr>
          <p:cNvPr id="4" name="Title 3"/>
          <p:cNvSpPr>
            <a:spLocks noGrp="1"/>
          </p:cNvSpPr>
          <p:nvPr>
            <p:ph type="title"/>
          </p:nvPr>
        </p:nvSpPr>
        <p:spPr/>
        <p:txBody>
          <a:bodyPr>
            <a:normAutofit/>
          </a:bodyPr>
          <a:lstStyle/>
          <a:p>
            <a:r>
              <a:rPr lang="en-US" sz="1900" dirty="0" err="1" smtClean="0"/>
              <a:t>Voxtron</a:t>
            </a:r>
            <a:r>
              <a:rPr lang="en-US" sz="1900" dirty="0" smtClean="0"/>
              <a:t> Client</a:t>
            </a:r>
            <a:br>
              <a:rPr lang="en-US" sz="1900" dirty="0" smtClean="0"/>
            </a:br>
            <a:r>
              <a:rPr lang="en-US" sz="1900" i="1" dirty="0" smtClean="0">
                <a:solidFill>
                  <a:srgbClr val="FFC000"/>
                </a:solidFill>
              </a:rPr>
              <a:t>Native Client</a:t>
            </a:r>
            <a:endParaRPr lang="nl-BE" sz="1900" dirty="0"/>
          </a:p>
        </p:txBody>
      </p:sp>
    </p:spTree>
    <p:extLst>
      <p:ext uri="{BB962C8B-B14F-4D97-AF65-F5344CB8AC3E}">
        <p14:creationId xmlns:p14="http://schemas.microsoft.com/office/powerpoint/2010/main" val="272541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1" dur="500"/>
                                        <p:tgtEl>
                                          <p:spTgt spid="2">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randombar(horizontal)">
                                      <p:cBhvr>
                                        <p:cTn id="16" dur="500"/>
                                        <p:tgtEl>
                                          <p:spTgt spid="2">
                                            <p:txEl>
                                              <p:pRg st="3" end="3"/>
                                            </p:txEl>
                                          </p:spTgt>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randombar(horizontal)">
                                      <p:cBhvr>
                                        <p:cTn id="19" dur="500"/>
                                        <p:tgtEl>
                                          <p:spTgt spid="2">
                                            <p:txEl>
                                              <p:pRg st="4" end="4"/>
                                            </p:txEl>
                                          </p:spTgt>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randombar(horizontal)">
                                      <p:cBhvr>
                                        <p:cTn id="22" dur="500"/>
                                        <p:tgtEl>
                                          <p:spTgt spid="2">
                                            <p:txEl>
                                              <p:pRg st="5" end="5"/>
                                            </p:txEl>
                                          </p:spTgt>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randombar(horizontal)">
                                      <p:cBhvr>
                                        <p:cTn id="25" dur="500"/>
                                        <p:tgtEl>
                                          <p:spTgt spid="2">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2">
                                            <p:txEl>
                                              <p:pRg st="7" end="7"/>
                                            </p:txEl>
                                          </p:spTgt>
                                        </p:tgtEl>
                                        <p:attrNameLst>
                                          <p:attrName>style.visibility</p:attrName>
                                        </p:attrNameLst>
                                      </p:cBhvr>
                                      <p:to>
                                        <p:strVal val="visible"/>
                                      </p:to>
                                    </p:set>
                                    <p:animEffect transition="in" filter="randombar(horizontal)">
                                      <p:cBhvr>
                                        <p:cTn id="30" dur="500"/>
                                        <p:tgtEl>
                                          <p:spTgt spid="2">
                                            <p:txEl>
                                              <p:pRg st="7" end="7"/>
                                            </p:txEl>
                                          </p:spTgt>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2">
                                            <p:txEl>
                                              <p:pRg st="8" end="8"/>
                                            </p:txEl>
                                          </p:spTgt>
                                        </p:tgtEl>
                                        <p:attrNameLst>
                                          <p:attrName>style.visibility</p:attrName>
                                        </p:attrNameLst>
                                      </p:cBhvr>
                                      <p:to>
                                        <p:strVal val="visible"/>
                                      </p:to>
                                    </p:set>
                                    <p:animEffect transition="in" filter="randombar(horizontal)">
                                      <p:cBhvr>
                                        <p:cTn id="33" dur="500"/>
                                        <p:tgtEl>
                                          <p:spTgt spid="2">
                                            <p:txEl>
                                              <p:pRg st="8" end="8"/>
                                            </p:txEl>
                                          </p:spTgt>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2">
                                            <p:txEl>
                                              <p:pRg st="9" end="9"/>
                                            </p:txEl>
                                          </p:spTgt>
                                        </p:tgtEl>
                                        <p:attrNameLst>
                                          <p:attrName>style.visibility</p:attrName>
                                        </p:attrNameLst>
                                      </p:cBhvr>
                                      <p:to>
                                        <p:strVal val="visible"/>
                                      </p:to>
                                    </p:set>
                                    <p:animEffect transition="in" filter="randombar(horizontal)">
                                      <p:cBhvr>
                                        <p:cTn id="36" dur="500"/>
                                        <p:tgtEl>
                                          <p:spTgt spid="2">
                                            <p:txEl>
                                              <p:pRg st="9" end="9"/>
                                            </p:txEl>
                                          </p:spTgt>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
                                            <p:txEl>
                                              <p:pRg st="10" end="10"/>
                                            </p:txEl>
                                          </p:spTgt>
                                        </p:tgtEl>
                                        <p:attrNameLst>
                                          <p:attrName>style.visibility</p:attrName>
                                        </p:attrNameLst>
                                      </p:cBhvr>
                                      <p:to>
                                        <p:strVal val="visible"/>
                                      </p:to>
                                    </p:set>
                                    <p:animEffect transition="in" filter="randombar(horizontal)">
                                      <p:cBhvr>
                                        <p:cTn id="39" dur="500"/>
                                        <p:tgtEl>
                                          <p:spTgt spid="2">
                                            <p:txEl>
                                              <p:pRg st="10" end="10"/>
                                            </p:txEl>
                                          </p:spTgt>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
                                            <p:txEl>
                                              <p:pRg st="11" end="11"/>
                                            </p:txEl>
                                          </p:spTgt>
                                        </p:tgtEl>
                                        <p:attrNameLst>
                                          <p:attrName>style.visibility</p:attrName>
                                        </p:attrNameLst>
                                      </p:cBhvr>
                                      <p:to>
                                        <p:strVal val="visible"/>
                                      </p:to>
                                    </p:set>
                                    <p:animEffect transition="in" filter="randombar(horizontal)">
                                      <p:cBhvr>
                                        <p:cTn id="42" dur="50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sz="1800" dirty="0" smtClean="0"/>
          </a:p>
          <a:p>
            <a:r>
              <a:rPr lang="en-US" dirty="0" smtClean="0"/>
              <a:t>Contact Information pop-up</a:t>
            </a:r>
          </a:p>
          <a:p>
            <a:r>
              <a:rPr lang="en-US" dirty="0" smtClean="0"/>
              <a:t>Presence</a:t>
            </a:r>
          </a:p>
          <a:p>
            <a:pPr lvl="1"/>
            <a:r>
              <a:rPr lang="en-US" dirty="0" smtClean="0"/>
              <a:t>Availability (pause, free, in a call, in a meeting…)</a:t>
            </a:r>
          </a:p>
          <a:p>
            <a:pPr lvl="1"/>
            <a:r>
              <a:rPr lang="en-US" dirty="0" smtClean="0"/>
              <a:t>Automatically in pause when…</a:t>
            </a:r>
          </a:p>
          <a:p>
            <a:pPr lvl="1"/>
            <a:r>
              <a:rPr lang="en-US" dirty="0" smtClean="0"/>
              <a:t>Real-time presence information in the activity monitor</a:t>
            </a:r>
          </a:p>
          <a:p>
            <a:pPr lvl="1"/>
            <a:r>
              <a:rPr lang="en-US" dirty="0" smtClean="0"/>
              <a:t>Real-time contact information in the waiting monitor (waiting queues)</a:t>
            </a:r>
          </a:p>
          <a:p>
            <a:r>
              <a:rPr lang="en-US" dirty="0" smtClean="0"/>
              <a:t>Click2Call, Print2Fax</a:t>
            </a:r>
          </a:p>
        </p:txBody>
      </p:sp>
      <p:sp>
        <p:nvSpPr>
          <p:cNvPr id="4" name="Title 3"/>
          <p:cNvSpPr>
            <a:spLocks noGrp="1"/>
          </p:cNvSpPr>
          <p:nvPr>
            <p:ph type="title"/>
          </p:nvPr>
        </p:nvSpPr>
        <p:spPr/>
        <p:txBody>
          <a:bodyPr>
            <a:normAutofit/>
          </a:bodyPr>
          <a:lstStyle/>
          <a:p>
            <a:r>
              <a:rPr lang="en-US" sz="1900" dirty="0" err="1" smtClean="0"/>
              <a:t>Voxtron</a:t>
            </a:r>
            <a:r>
              <a:rPr lang="en-US" sz="1900" dirty="0" smtClean="0"/>
              <a:t> Client</a:t>
            </a:r>
            <a:br>
              <a:rPr lang="en-US" sz="1900" dirty="0" smtClean="0"/>
            </a:br>
            <a:r>
              <a:rPr lang="en-US" sz="1900" i="1" dirty="0" smtClean="0">
                <a:solidFill>
                  <a:srgbClr val="FFC000"/>
                </a:solidFill>
              </a:rPr>
              <a:t>Native Client</a:t>
            </a:r>
            <a:endParaRPr lang="nl-BE" sz="1900" dirty="0"/>
          </a:p>
        </p:txBody>
      </p:sp>
    </p:spTree>
    <p:extLst>
      <p:ext uri="{BB962C8B-B14F-4D97-AF65-F5344CB8AC3E}">
        <p14:creationId xmlns:p14="http://schemas.microsoft.com/office/powerpoint/2010/main" val="1615144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1" dur="500"/>
                                        <p:tgtEl>
                                          <p:spTgt spid="2">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6" dur="500"/>
                                        <p:tgtEl>
                                          <p:spTgt spid="2">
                                            <p:txEl>
                                              <p:pRg st="2" end="2"/>
                                            </p:txEl>
                                          </p:spTgt>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randombar(horizontal)">
                                      <p:cBhvr>
                                        <p:cTn id="19" dur="500"/>
                                        <p:tgtEl>
                                          <p:spTgt spid="2">
                                            <p:txEl>
                                              <p:pRg st="3" end="3"/>
                                            </p:txEl>
                                          </p:spTgt>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2" dur="500"/>
                                        <p:tgtEl>
                                          <p:spTgt spid="2">
                                            <p:txEl>
                                              <p:pRg st="4" end="4"/>
                                            </p:txEl>
                                          </p:spTgt>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animEffect transition="in" filter="randombar(horizontal)">
                                      <p:cBhvr>
                                        <p:cTn id="25" dur="500"/>
                                        <p:tgtEl>
                                          <p:spTgt spid="2">
                                            <p:txEl>
                                              <p:pRg st="5" end="5"/>
                                            </p:txEl>
                                          </p:spTgt>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
                                            <p:txEl>
                                              <p:pRg st="6" end="6"/>
                                            </p:txEl>
                                          </p:spTgt>
                                        </p:tgtEl>
                                        <p:attrNameLst>
                                          <p:attrName>style.visibility</p:attrName>
                                        </p:attrNameLst>
                                      </p:cBhvr>
                                      <p:to>
                                        <p:strVal val="visible"/>
                                      </p:to>
                                    </p:set>
                                    <p:animEffect transition="in" filter="randombar(horizontal)">
                                      <p:cBhvr>
                                        <p:cTn id="28" dur="500"/>
                                        <p:tgtEl>
                                          <p:spTgt spid="2">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2">
                                            <p:txEl>
                                              <p:pRg st="7" end="7"/>
                                            </p:txEl>
                                          </p:spTgt>
                                        </p:tgtEl>
                                        <p:attrNameLst>
                                          <p:attrName>style.visibility</p:attrName>
                                        </p:attrNameLst>
                                      </p:cBhvr>
                                      <p:to>
                                        <p:strVal val="visible"/>
                                      </p:to>
                                    </p:set>
                                    <p:animEffect transition="in" filter="randombar(horizontal)">
                                      <p:cBhvr>
                                        <p:cTn id="33"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sz="1800" dirty="0" smtClean="0"/>
          </a:p>
        </p:txBody>
      </p:sp>
      <p:sp>
        <p:nvSpPr>
          <p:cNvPr id="4" name="Title 3"/>
          <p:cNvSpPr>
            <a:spLocks noGrp="1"/>
          </p:cNvSpPr>
          <p:nvPr>
            <p:ph type="title"/>
          </p:nvPr>
        </p:nvSpPr>
        <p:spPr/>
        <p:txBody>
          <a:bodyPr>
            <a:normAutofit/>
          </a:bodyPr>
          <a:lstStyle/>
          <a:p>
            <a:r>
              <a:rPr lang="en-US" sz="1900" dirty="0" err="1" smtClean="0"/>
              <a:t>Voxtron</a:t>
            </a:r>
            <a:r>
              <a:rPr lang="en-US" sz="1900" dirty="0" smtClean="0"/>
              <a:t> Client</a:t>
            </a:r>
            <a:br>
              <a:rPr lang="en-US" sz="1900" dirty="0" smtClean="0"/>
            </a:br>
            <a:r>
              <a:rPr lang="en-US" sz="1900" i="1" dirty="0" smtClean="0">
                <a:solidFill>
                  <a:srgbClr val="FFC000"/>
                </a:solidFill>
              </a:rPr>
              <a:t>Native Client</a:t>
            </a:r>
            <a:endParaRPr lang="nl-BE" sz="19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1664" y="476672"/>
            <a:ext cx="7053295" cy="5292829"/>
          </a:xfrm>
          <a:prstGeom prst="rect">
            <a:avLst/>
          </a:prstGeom>
        </p:spPr>
      </p:pic>
    </p:spTree>
    <p:extLst>
      <p:ext uri="{BB962C8B-B14F-4D97-AF65-F5344CB8AC3E}">
        <p14:creationId xmlns:p14="http://schemas.microsoft.com/office/powerpoint/2010/main" val="2547634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sz="1800" dirty="0" smtClean="0"/>
          </a:p>
          <a:p>
            <a:pPr marL="0" indent="0">
              <a:buNone/>
            </a:pPr>
            <a:r>
              <a:rPr lang="en-US" b="1" i="1" dirty="0" smtClean="0"/>
              <a:t>Via Remote Desktop or Citrix</a:t>
            </a:r>
          </a:p>
          <a:p>
            <a:pPr marL="0" indent="0">
              <a:buNone/>
            </a:pPr>
            <a:endParaRPr lang="en-US" dirty="0" smtClean="0"/>
          </a:p>
          <a:p>
            <a:r>
              <a:rPr lang="en-US" dirty="0" smtClean="0"/>
              <a:t>Requires standard </a:t>
            </a:r>
            <a:r>
              <a:rPr lang="en-US" dirty="0" err="1" smtClean="0"/>
              <a:t>Voxtron</a:t>
            </a:r>
            <a:r>
              <a:rPr lang="en-US" dirty="0" smtClean="0"/>
              <a:t> Client to be installed in environment</a:t>
            </a:r>
          </a:p>
          <a:p>
            <a:r>
              <a:rPr lang="en-US" dirty="0" smtClean="0"/>
              <a:t>Real-time agent activity and contact (waiting queue) monitor available</a:t>
            </a:r>
          </a:p>
          <a:p>
            <a:r>
              <a:rPr lang="en-US" dirty="0" smtClean="0"/>
              <a:t>Uses proprietary communication channels</a:t>
            </a:r>
          </a:p>
          <a:p>
            <a:r>
              <a:rPr lang="en-US" dirty="0" smtClean="0"/>
              <a:t>Connectivity for home works depends on access to RDP/Citrix </a:t>
            </a:r>
          </a:p>
        </p:txBody>
      </p:sp>
      <p:sp>
        <p:nvSpPr>
          <p:cNvPr id="4" name="Title 3"/>
          <p:cNvSpPr>
            <a:spLocks noGrp="1"/>
          </p:cNvSpPr>
          <p:nvPr>
            <p:ph type="title"/>
          </p:nvPr>
        </p:nvSpPr>
        <p:spPr/>
        <p:txBody>
          <a:bodyPr>
            <a:normAutofit/>
          </a:bodyPr>
          <a:lstStyle/>
          <a:p>
            <a:r>
              <a:rPr lang="en-US" sz="1900" dirty="0" err="1" smtClean="0"/>
              <a:t>Voxtron</a:t>
            </a:r>
            <a:r>
              <a:rPr lang="en-US" sz="1900" dirty="0" smtClean="0"/>
              <a:t> Client</a:t>
            </a:r>
            <a:br>
              <a:rPr lang="en-US" sz="1900" dirty="0" smtClean="0"/>
            </a:br>
            <a:r>
              <a:rPr lang="en-US" sz="1900" i="1" dirty="0" smtClean="0">
                <a:solidFill>
                  <a:srgbClr val="FFC000"/>
                </a:solidFill>
              </a:rPr>
              <a:t>Thin Client</a:t>
            </a:r>
            <a:endParaRPr lang="nl-BE" sz="1900" dirty="0"/>
          </a:p>
        </p:txBody>
      </p:sp>
    </p:spTree>
    <p:extLst>
      <p:ext uri="{BB962C8B-B14F-4D97-AF65-F5344CB8AC3E}">
        <p14:creationId xmlns:p14="http://schemas.microsoft.com/office/powerpoint/2010/main" val="270096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1" dur="500"/>
                                        <p:tgtEl>
                                          <p:spTgt spid="2">
                                            <p:txEl>
                                              <p:pRg st="1" end="1"/>
                                            </p:txEl>
                                          </p:spTgt>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2">
                                            <p:txEl>
                                              <p:pRg st="3" end="3"/>
                                            </p:txEl>
                                          </p:spTgt>
                                        </p:tgtEl>
                                        <p:attrNameLst>
                                          <p:attrName>style.visibility</p:attrName>
                                        </p:attrNameLst>
                                      </p:cBhvr>
                                      <p:to>
                                        <p:strVal val="visible"/>
                                      </p:to>
                                    </p:set>
                                    <p:animEffect transition="in" filter="randombar(horizontal)">
                                      <p:cBhvr>
                                        <p:cTn id="14" dur="500"/>
                                        <p:tgtEl>
                                          <p:spTgt spid="2">
                                            <p:txEl>
                                              <p:pRg st="3" end="3"/>
                                            </p:txEl>
                                          </p:spTgt>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randombar(horizontal)">
                                      <p:cBhvr>
                                        <p:cTn id="17" dur="500"/>
                                        <p:tgtEl>
                                          <p:spTgt spid="2">
                                            <p:txEl>
                                              <p:pRg st="4" end="4"/>
                                            </p:txEl>
                                          </p:spTgt>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2">
                                            <p:txEl>
                                              <p:pRg st="5" end="5"/>
                                            </p:txEl>
                                          </p:spTgt>
                                        </p:tgtEl>
                                        <p:attrNameLst>
                                          <p:attrName>style.visibility</p:attrName>
                                        </p:attrNameLst>
                                      </p:cBhvr>
                                      <p:to>
                                        <p:strVal val="visible"/>
                                      </p:to>
                                    </p:set>
                                    <p:animEffect transition="in" filter="randombar(horizontal)">
                                      <p:cBhvr>
                                        <p:cTn id="20" dur="500"/>
                                        <p:tgtEl>
                                          <p:spTgt spid="2">
                                            <p:txEl>
                                              <p:pRg st="5" end="5"/>
                                            </p:txEl>
                                          </p:spTgt>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animEffect transition="in" filter="randombar(horizontal)">
                                      <p:cBhvr>
                                        <p:cTn id="23"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sz="1800" dirty="0" smtClean="0"/>
          </a:p>
          <a:p>
            <a:pPr marL="0" indent="0">
              <a:buNone/>
            </a:pPr>
            <a:r>
              <a:rPr lang="en-US" b="1" i="1" dirty="0"/>
              <a:t>T</a:t>
            </a:r>
            <a:r>
              <a:rPr lang="en-US" b="1" i="1" dirty="0" smtClean="0"/>
              <a:t>hin client via </a:t>
            </a:r>
            <a:r>
              <a:rPr lang="en-US" b="1" i="1" dirty="0" err="1" smtClean="0"/>
              <a:t>Voxtron</a:t>
            </a:r>
            <a:r>
              <a:rPr lang="en-US" b="1" i="1" dirty="0" smtClean="0"/>
              <a:t> Web Client</a:t>
            </a:r>
          </a:p>
          <a:p>
            <a:pPr marL="0" indent="0">
              <a:buNone/>
            </a:pPr>
            <a:endParaRPr lang="en-US" dirty="0" smtClean="0"/>
          </a:p>
          <a:p>
            <a:r>
              <a:rPr lang="en-US" dirty="0" smtClean="0"/>
              <a:t>Runs in browser and is based on HTML 5, no plugins</a:t>
            </a:r>
            <a:br>
              <a:rPr lang="en-US" dirty="0" smtClean="0"/>
            </a:br>
            <a:r>
              <a:rPr lang="en-US" dirty="0" smtClean="0"/>
              <a:t>needed (based on HTML 5)</a:t>
            </a:r>
          </a:p>
          <a:p>
            <a:r>
              <a:rPr lang="en-US" dirty="0" smtClean="0"/>
              <a:t>Works with all popular browsers (IE, Firefox, Chrome,</a:t>
            </a:r>
            <a:br>
              <a:rPr lang="en-US" dirty="0" smtClean="0"/>
            </a:br>
            <a:r>
              <a:rPr lang="en-US" dirty="0" smtClean="0"/>
              <a:t>Safari)</a:t>
            </a:r>
          </a:p>
          <a:p>
            <a:r>
              <a:rPr lang="en-US" dirty="0" smtClean="0"/>
              <a:t>On different platforms (Linux, Unix, Windows, Mac)</a:t>
            </a:r>
          </a:p>
          <a:p>
            <a:r>
              <a:rPr lang="en-US" dirty="0" smtClean="0"/>
              <a:t>ERP/CRM web based client integrations are available</a:t>
            </a:r>
          </a:p>
          <a:p>
            <a:r>
              <a:rPr lang="en-US" dirty="0" smtClean="0"/>
              <a:t>Use HTTP or HTTPS, easy accessible for home workers</a:t>
            </a:r>
          </a:p>
          <a:p>
            <a:r>
              <a:rPr lang="en-US" dirty="0" smtClean="0"/>
              <a:t>Runs on PC/Tablet and mobile devices</a:t>
            </a:r>
          </a:p>
          <a:p>
            <a:endParaRPr lang="en-US" dirty="0"/>
          </a:p>
          <a:p>
            <a:pPr marL="0" indent="0">
              <a:buNone/>
            </a:pPr>
            <a:r>
              <a:rPr lang="en-US" dirty="0" smtClean="0"/>
              <a:t>Limitations</a:t>
            </a:r>
          </a:p>
          <a:p>
            <a:r>
              <a:rPr lang="en-US" dirty="0" smtClean="0"/>
              <a:t>No real-time agent and contact (waiting queue monitor)… yet</a:t>
            </a:r>
          </a:p>
          <a:p>
            <a:r>
              <a:rPr lang="en-US" dirty="0" smtClean="0"/>
              <a:t>‘Non-web’ features not available (fax driver, some Client SDK’s…) </a:t>
            </a:r>
          </a:p>
        </p:txBody>
      </p:sp>
      <p:sp>
        <p:nvSpPr>
          <p:cNvPr id="4" name="Title 3"/>
          <p:cNvSpPr>
            <a:spLocks noGrp="1"/>
          </p:cNvSpPr>
          <p:nvPr>
            <p:ph type="title"/>
          </p:nvPr>
        </p:nvSpPr>
        <p:spPr/>
        <p:txBody>
          <a:bodyPr>
            <a:normAutofit/>
          </a:bodyPr>
          <a:lstStyle/>
          <a:p>
            <a:r>
              <a:rPr lang="en-US" sz="1900" dirty="0" err="1" smtClean="0"/>
              <a:t>Voxtron</a:t>
            </a:r>
            <a:r>
              <a:rPr lang="en-US" sz="1900" dirty="0" smtClean="0"/>
              <a:t> Client</a:t>
            </a:r>
            <a:br>
              <a:rPr lang="en-US" sz="1900" dirty="0" smtClean="0"/>
            </a:br>
            <a:r>
              <a:rPr lang="en-US" sz="1900" i="1" dirty="0" smtClean="0">
                <a:solidFill>
                  <a:srgbClr val="FFC000"/>
                </a:solidFill>
              </a:rPr>
              <a:t>Web Client</a:t>
            </a:r>
            <a:endParaRPr lang="nl-BE" sz="19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0096" y="260648"/>
            <a:ext cx="4793334" cy="4613334"/>
          </a:xfrm>
          <a:prstGeom prst="rect">
            <a:avLst/>
          </a:prstGeom>
        </p:spPr>
      </p:pic>
      <p:pic>
        <p:nvPicPr>
          <p:cNvPr id="5" name="Picture 4" descr="C:\Users\pku\Pictures\xxx.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89785" y="2348880"/>
            <a:ext cx="1614805" cy="3559058"/>
          </a:xfrm>
          <a:prstGeom prst="rect">
            <a:avLst/>
          </a:prstGeom>
          <a:noFill/>
          <a:ln>
            <a:noFill/>
          </a:ln>
        </p:spPr>
      </p:pic>
    </p:spTree>
    <p:extLst>
      <p:ext uri="{BB962C8B-B14F-4D97-AF65-F5344CB8AC3E}">
        <p14:creationId xmlns:p14="http://schemas.microsoft.com/office/powerpoint/2010/main" val="2383787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1" dur="500"/>
                                        <p:tgtEl>
                                          <p:spTgt spid="2">
                                            <p:txEl>
                                              <p:pRg st="1" end="1"/>
                                            </p:txEl>
                                          </p:spTgt>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2">
                                            <p:txEl>
                                              <p:pRg st="3" end="3"/>
                                            </p:txEl>
                                          </p:spTgt>
                                        </p:tgtEl>
                                        <p:attrNameLst>
                                          <p:attrName>style.visibility</p:attrName>
                                        </p:attrNameLst>
                                      </p:cBhvr>
                                      <p:to>
                                        <p:strVal val="visible"/>
                                      </p:to>
                                    </p:set>
                                    <p:animEffect transition="in" filter="randombar(horizontal)">
                                      <p:cBhvr>
                                        <p:cTn id="14" dur="500"/>
                                        <p:tgtEl>
                                          <p:spTgt spid="2">
                                            <p:txEl>
                                              <p:pRg st="3" end="3"/>
                                            </p:txEl>
                                          </p:spTgt>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randombar(horizontal)">
                                      <p:cBhvr>
                                        <p:cTn id="17" dur="500"/>
                                        <p:tgtEl>
                                          <p:spTgt spid="2">
                                            <p:txEl>
                                              <p:pRg st="4" end="4"/>
                                            </p:txEl>
                                          </p:spTgt>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2">
                                            <p:txEl>
                                              <p:pRg st="5" end="5"/>
                                            </p:txEl>
                                          </p:spTgt>
                                        </p:tgtEl>
                                        <p:attrNameLst>
                                          <p:attrName>style.visibility</p:attrName>
                                        </p:attrNameLst>
                                      </p:cBhvr>
                                      <p:to>
                                        <p:strVal val="visible"/>
                                      </p:to>
                                    </p:set>
                                    <p:animEffect transition="in" filter="randombar(horizontal)">
                                      <p:cBhvr>
                                        <p:cTn id="20" dur="500"/>
                                        <p:tgtEl>
                                          <p:spTgt spid="2">
                                            <p:txEl>
                                              <p:pRg st="5" end="5"/>
                                            </p:txEl>
                                          </p:spTgt>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animEffect transition="in" filter="randombar(horizontal)">
                                      <p:cBhvr>
                                        <p:cTn id="23" dur="500"/>
                                        <p:tgtEl>
                                          <p:spTgt spid="2">
                                            <p:txEl>
                                              <p:pRg st="6" end="6"/>
                                            </p:txEl>
                                          </p:spTgt>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
                                            <p:txEl>
                                              <p:pRg st="7" end="7"/>
                                            </p:txEl>
                                          </p:spTgt>
                                        </p:tgtEl>
                                        <p:attrNameLst>
                                          <p:attrName>style.visibility</p:attrName>
                                        </p:attrNameLst>
                                      </p:cBhvr>
                                      <p:to>
                                        <p:strVal val="visible"/>
                                      </p:to>
                                    </p:set>
                                    <p:animEffect transition="in" filter="randombar(horizontal)">
                                      <p:cBhvr>
                                        <p:cTn id="26" dur="500"/>
                                        <p:tgtEl>
                                          <p:spTgt spid="2">
                                            <p:txEl>
                                              <p:pRg st="7" end="7"/>
                                            </p:txEl>
                                          </p:spTgt>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2">
                                            <p:txEl>
                                              <p:pRg st="8" end="8"/>
                                            </p:txEl>
                                          </p:spTgt>
                                        </p:tgtEl>
                                        <p:attrNameLst>
                                          <p:attrName>style.visibility</p:attrName>
                                        </p:attrNameLst>
                                      </p:cBhvr>
                                      <p:to>
                                        <p:strVal val="visible"/>
                                      </p:to>
                                    </p:set>
                                    <p:animEffect transition="in" filter="randombar(horizontal)">
                                      <p:cBhvr>
                                        <p:cTn id="29" dur="500"/>
                                        <p:tgtEl>
                                          <p:spTgt spid="2">
                                            <p:txEl>
                                              <p:pRg st="8" end="8"/>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2">
                                            <p:txEl>
                                              <p:pRg st="10" end="10"/>
                                            </p:txEl>
                                          </p:spTgt>
                                        </p:tgtEl>
                                        <p:attrNameLst>
                                          <p:attrName>style.visibility</p:attrName>
                                        </p:attrNameLst>
                                      </p:cBhvr>
                                      <p:to>
                                        <p:strVal val="visible"/>
                                      </p:to>
                                    </p:set>
                                    <p:animEffect transition="in" filter="randombar(horizontal)">
                                      <p:cBhvr>
                                        <p:cTn id="34" dur="500"/>
                                        <p:tgtEl>
                                          <p:spTgt spid="2">
                                            <p:txEl>
                                              <p:pRg st="10" end="10"/>
                                            </p:txEl>
                                          </p:spTgt>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2">
                                            <p:txEl>
                                              <p:pRg st="11" end="11"/>
                                            </p:txEl>
                                          </p:spTgt>
                                        </p:tgtEl>
                                        <p:attrNameLst>
                                          <p:attrName>style.visibility</p:attrName>
                                        </p:attrNameLst>
                                      </p:cBhvr>
                                      <p:to>
                                        <p:strVal val="visible"/>
                                      </p:to>
                                    </p:set>
                                    <p:animEffect transition="in" filter="randombar(horizontal)">
                                      <p:cBhvr>
                                        <p:cTn id="37" dur="500"/>
                                        <p:tgtEl>
                                          <p:spTgt spid="2">
                                            <p:txEl>
                                              <p:pRg st="11" end="11"/>
                                            </p:txEl>
                                          </p:spTgt>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
                                            <p:txEl>
                                              <p:pRg st="12" end="12"/>
                                            </p:txEl>
                                          </p:spTgt>
                                        </p:tgtEl>
                                        <p:attrNameLst>
                                          <p:attrName>style.visibility</p:attrName>
                                        </p:attrNameLst>
                                      </p:cBhvr>
                                      <p:to>
                                        <p:strVal val="visible"/>
                                      </p:to>
                                    </p:set>
                                    <p:animEffect transition="in" filter="randombar(horizontal)">
                                      <p:cBhvr>
                                        <p:cTn id="40" dur="500"/>
                                        <p:tgtEl>
                                          <p:spTgt spid="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sz="1800" dirty="0" smtClean="0"/>
          </a:p>
          <a:p>
            <a:r>
              <a:rPr lang="en-US" sz="1800" dirty="0" err="1" smtClean="0"/>
              <a:t>Voxtron</a:t>
            </a:r>
            <a:r>
              <a:rPr lang="en-US" sz="1800" dirty="0" smtClean="0"/>
              <a:t> </a:t>
            </a:r>
            <a:r>
              <a:rPr lang="en-US" sz="1800" dirty="0"/>
              <a:t>C</a:t>
            </a:r>
            <a:r>
              <a:rPr lang="en-US" sz="1800" dirty="0" smtClean="0"/>
              <a:t>lient</a:t>
            </a:r>
          </a:p>
          <a:p>
            <a:r>
              <a:rPr lang="en-US" sz="1800" dirty="0" err="1" smtClean="0"/>
              <a:t>Voxtron</a:t>
            </a:r>
            <a:r>
              <a:rPr lang="en-US" sz="1800" dirty="0" smtClean="0"/>
              <a:t> Web Client</a:t>
            </a:r>
          </a:p>
        </p:txBody>
      </p:sp>
      <p:sp>
        <p:nvSpPr>
          <p:cNvPr id="4" name="Title 3"/>
          <p:cNvSpPr>
            <a:spLocks noGrp="1"/>
          </p:cNvSpPr>
          <p:nvPr>
            <p:ph type="title"/>
          </p:nvPr>
        </p:nvSpPr>
        <p:spPr/>
        <p:txBody>
          <a:bodyPr>
            <a:normAutofit/>
          </a:bodyPr>
          <a:lstStyle/>
          <a:p>
            <a:r>
              <a:rPr lang="en-US" sz="1900" dirty="0" err="1" smtClean="0"/>
              <a:t>Voxtron</a:t>
            </a:r>
            <a:r>
              <a:rPr lang="en-US" sz="1900" dirty="0" smtClean="0"/>
              <a:t> Client</a:t>
            </a:r>
            <a:br>
              <a:rPr lang="en-US" sz="1900" dirty="0" smtClean="0"/>
            </a:br>
            <a:r>
              <a:rPr lang="en-US" sz="1900" i="1" dirty="0" smtClean="0">
                <a:solidFill>
                  <a:srgbClr val="FFC000"/>
                </a:solidFill>
              </a:rPr>
              <a:t>Demo</a:t>
            </a:r>
            <a:endParaRPr lang="nl-BE" sz="19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0525" y="2062162"/>
            <a:ext cx="3790950" cy="2733675"/>
          </a:xfrm>
          <a:prstGeom prst="rect">
            <a:avLst/>
          </a:prstGeom>
        </p:spPr>
      </p:pic>
    </p:spTree>
    <p:extLst>
      <p:ext uri="{BB962C8B-B14F-4D97-AF65-F5344CB8AC3E}">
        <p14:creationId xmlns:p14="http://schemas.microsoft.com/office/powerpoint/2010/main" val="1706515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Interaction with the queue</a:t>
            </a:r>
            <a:endParaRPr lang="en-US" dirty="0"/>
          </a:p>
        </p:txBody>
      </p:sp>
      <p:sp>
        <p:nvSpPr>
          <p:cNvPr id="3" name="Text Placeholder 2"/>
          <p:cNvSpPr>
            <a:spLocks noGrp="1"/>
          </p:cNvSpPr>
          <p:nvPr>
            <p:ph type="body" idx="1"/>
          </p:nvPr>
        </p:nvSpPr>
        <p:spPr/>
        <p:txBody>
          <a:bodyPr/>
          <a:lstStyle/>
          <a:p>
            <a:endParaRPr lang="en-US" dirty="0"/>
          </a:p>
        </p:txBody>
      </p:sp>
      <p:sp>
        <p:nvSpPr>
          <p:cNvPr id="4" name="Footer Placeholder 3"/>
          <p:cNvSpPr>
            <a:spLocks noGrp="1"/>
          </p:cNvSpPr>
          <p:nvPr>
            <p:ph type="ftr" sz="quarter" idx="12"/>
          </p:nvPr>
        </p:nvSpPr>
        <p:spPr/>
        <p:txBody>
          <a:bodyPr/>
          <a:lstStyle/>
          <a:p>
            <a:r>
              <a:rPr lang="en-US" smtClean="0"/>
              <a:t>Voxtron Communication Center 2014</a:t>
            </a:r>
            <a:endParaRPr lang="en-US" dirty="0"/>
          </a:p>
        </p:txBody>
      </p:sp>
    </p:spTree>
    <p:extLst>
      <p:ext uri="{BB962C8B-B14F-4D97-AF65-F5344CB8AC3E}">
        <p14:creationId xmlns:p14="http://schemas.microsoft.com/office/powerpoint/2010/main" val="109472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sz="1800" dirty="0" smtClean="0"/>
          </a:p>
        </p:txBody>
      </p:sp>
      <p:sp>
        <p:nvSpPr>
          <p:cNvPr id="4" name="Title 3"/>
          <p:cNvSpPr>
            <a:spLocks noGrp="1"/>
          </p:cNvSpPr>
          <p:nvPr>
            <p:ph type="title"/>
          </p:nvPr>
        </p:nvSpPr>
        <p:spPr/>
        <p:txBody>
          <a:bodyPr>
            <a:normAutofit/>
          </a:bodyPr>
          <a:lstStyle/>
          <a:p>
            <a:r>
              <a:rPr lang="en-US" sz="1900" dirty="0" smtClean="0"/>
              <a:t>Interaction with the queue</a:t>
            </a:r>
            <a:br>
              <a:rPr lang="en-US" sz="1900" dirty="0" smtClean="0"/>
            </a:br>
            <a:r>
              <a:rPr lang="en-US" sz="1900" i="1" dirty="0" smtClean="0">
                <a:solidFill>
                  <a:srgbClr val="FFC000"/>
                </a:solidFill>
              </a:rPr>
              <a:t>Multiple, Universal queuing</a:t>
            </a:r>
            <a:endParaRPr lang="nl-BE" sz="1900" dirty="0"/>
          </a:p>
        </p:txBody>
      </p:sp>
      <p:grpSp>
        <p:nvGrpSpPr>
          <p:cNvPr id="5" name="Group 4"/>
          <p:cNvGrpSpPr/>
          <p:nvPr/>
        </p:nvGrpSpPr>
        <p:grpSpPr>
          <a:xfrm>
            <a:off x="4102874" y="2984282"/>
            <a:ext cx="1584176" cy="959192"/>
            <a:chOff x="2267744" y="2984282"/>
            <a:chExt cx="1584176" cy="959192"/>
          </a:xfrm>
        </p:grpSpPr>
        <p:cxnSp>
          <p:nvCxnSpPr>
            <p:cNvPr id="6" name="Straight Connector 5"/>
            <p:cNvCxnSpPr/>
            <p:nvPr/>
          </p:nvCxnSpPr>
          <p:spPr>
            <a:xfrm>
              <a:off x="2267744" y="2984282"/>
              <a:ext cx="0" cy="946522"/>
            </a:xfrm>
            <a:prstGeom prst="line">
              <a:avLst/>
            </a:prstGeom>
            <a:ln w="285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851920" y="2996952"/>
              <a:ext cx="0" cy="946522"/>
            </a:xfrm>
            <a:prstGeom prst="line">
              <a:avLst/>
            </a:prstGeom>
            <a:ln w="285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2518698" y="980729"/>
            <a:ext cx="5112568" cy="1368152"/>
            <a:chOff x="683568" y="980728"/>
            <a:chExt cx="5112568" cy="1450727"/>
          </a:xfrm>
        </p:grpSpPr>
        <p:sp>
          <p:nvSpPr>
            <p:cNvPr id="9" name="Rectangle 8"/>
            <p:cNvSpPr/>
            <p:nvPr/>
          </p:nvSpPr>
          <p:spPr>
            <a:xfrm>
              <a:off x="683568" y="1017487"/>
              <a:ext cx="5112568" cy="1413968"/>
            </a:xfrm>
            <a:prstGeom prst="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600"/>
            </a:p>
          </p:txBody>
        </p:sp>
        <p:sp>
          <p:nvSpPr>
            <p:cNvPr id="10" name="TextBox 9"/>
            <p:cNvSpPr txBox="1"/>
            <p:nvPr/>
          </p:nvSpPr>
          <p:spPr>
            <a:xfrm rot="16200000">
              <a:off x="4945251" y="1577697"/>
              <a:ext cx="1440160" cy="246221"/>
            </a:xfrm>
            <a:prstGeom prst="rect">
              <a:avLst/>
            </a:prstGeom>
            <a:noFill/>
          </p:spPr>
          <p:txBody>
            <a:bodyPr wrap="square" rtlCol="0">
              <a:spAutoFit/>
            </a:bodyPr>
            <a:lstStyle/>
            <a:p>
              <a:r>
                <a:rPr lang="en-US" sz="1000" dirty="0" smtClean="0">
                  <a:solidFill>
                    <a:schemeClr val="tx1">
                      <a:lumMod val="75000"/>
                      <a:lumOff val="25000"/>
                    </a:schemeClr>
                  </a:solidFill>
                  <a:latin typeface="Verdana" pitchFamily="34" charset="0"/>
                </a:rPr>
                <a:t>Contact Providers</a:t>
              </a:r>
              <a:endParaRPr lang="en-US" sz="1000" dirty="0">
                <a:solidFill>
                  <a:schemeClr val="tx1">
                    <a:lumMod val="75000"/>
                    <a:lumOff val="25000"/>
                  </a:schemeClr>
                </a:solidFill>
                <a:latin typeface="Verdana" pitchFamily="34" charset="0"/>
              </a:endParaRPr>
            </a:p>
          </p:txBody>
        </p:sp>
      </p:grpSp>
      <p:grpSp>
        <p:nvGrpSpPr>
          <p:cNvPr id="11" name="Group 10"/>
          <p:cNvGrpSpPr/>
          <p:nvPr/>
        </p:nvGrpSpPr>
        <p:grpSpPr>
          <a:xfrm>
            <a:off x="2518698" y="2780928"/>
            <a:ext cx="5112568" cy="1440160"/>
            <a:chOff x="683568" y="2597705"/>
            <a:chExt cx="5112568" cy="1623383"/>
          </a:xfrm>
        </p:grpSpPr>
        <p:sp>
          <p:nvSpPr>
            <p:cNvPr id="12" name="Rectangle 11"/>
            <p:cNvSpPr/>
            <p:nvPr/>
          </p:nvSpPr>
          <p:spPr>
            <a:xfrm>
              <a:off x="683568" y="2597705"/>
              <a:ext cx="5112568" cy="1623383"/>
            </a:xfrm>
            <a:prstGeom prst="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600"/>
            </a:p>
          </p:txBody>
        </p:sp>
        <p:sp>
          <p:nvSpPr>
            <p:cNvPr id="13" name="TextBox 12"/>
            <p:cNvSpPr txBox="1"/>
            <p:nvPr/>
          </p:nvSpPr>
          <p:spPr>
            <a:xfrm rot="16200000">
              <a:off x="4945251" y="3233881"/>
              <a:ext cx="1440160" cy="246221"/>
            </a:xfrm>
            <a:prstGeom prst="rect">
              <a:avLst/>
            </a:prstGeom>
            <a:noFill/>
          </p:spPr>
          <p:txBody>
            <a:bodyPr wrap="square" rtlCol="0">
              <a:spAutoFit/>
            </a:bodyPr>
            <a:lstStyle/>
            <a:p>
              <a:r>
                <a:rPr lang="en-US" sz="1000" dirty="0" smtClean="0">
                  <a:solidFill>
                    <a:schemeClr val="tx1">
                      <a:lumMod val="75000"/>
                      <a:lumOff val="25000"/>
                    </a:schemeClr>
                  </a:solidFill>
                  <a:latin typeface="Verdana" pitchFamily="34" charset="0"/>
                </a:rPr>
                <a:t>Contact Routing</a:t>
              </a:r>
              <a:endParaRPr lang="en-US" sz="1000" dirty="0">
                <a:solidFill>
                  <a:schemeClr val="tx1">
                    <a:lumMod val="75000"/>
                    <a:lumOff val="25000"/>
                  </a:schemeClr>
                </a:solidFill>
                <a:latin typeface="Verdana" pitchFamily="34" charset="0"/>
              </a:endParaRPr>
            </a:p>
          </p:txBody>
        </p:sp>
      </p:grpSp>
      <p:grpSp>
        <p:nvGrpSpPr>
          <p:cNvPr id="14" name="Group 13"/>
          <p:cNvGrpSpPr/>
          <p:nvPr/>
        </p:nvGrpSpPr>
        <p:grpSpPr>
          <a:xfrm>
            <a:off x="2518698" y="4509120"/>
            <a:ext cx="5112568" cy="1445093"/>
            <a:chOff x="683568" y="4397905"/>
            <a:chExt cx="5112568" cy="1623383"/>
          </a:xfrm>
        </p:grpSpPr>
        <p:sp>
          <p:nvSpPr>
            <p:cNvPr id="15" name="Rectangle 14"/>
            <p:cNvSpPr/>
            <p:nvPr/>
          </p:nvSpPr>
          <p:spPr>
            <a:xfrm>
              <a:off x="683568" y="4397905"/>
              <a:ext cx="5112568" cy="1623383"/>
            </a:xfrm>
            <a:prstGeom prst="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600"/>
            </a:p>
          </p:txBody>
        </p:sp>
        <p:sp>
          <p:nvSpPr>
            <p:cNvPr id="16" name="TextBox 15"/>
            <p:cNvSpPr txBox="1"/>
            <p:nvPr/>
          </p:nvSpPr>
          <p:spPr>
            <a:xfrm rot="16200000">
              <a:off x="4945251" y="5106090"/>
              <a:ext cx="1440160" cy="246221"/>
            </a:xfrm>
            <a:prstGeom prst="rect">
              <a:avLst/>
            </a:prstGeom>
            <a:noFill/>
          </p:spPr>
          <p:txBody>
            <a:bodyPr wrap="square" rtlCol="0">
              <a:spAutoFit/>
            </a:bodyPr>
            <a:lstStyle/>
            <a:p>
              <a:pPr algn="ctr"/>
              <a:r>
                <a:rPr lang="en-US" sz="1000" dirty="0" smtClean="0">
                  <a:solidFill>
                    <a:schemeClr val="tx1">
                      <a:lumMod val="75000"/>
                      <a:lumOff val="25000"/>
                    </a:schemeClr>
                  </a:solidFill>
                  <a:latin typeface="Verdana" pitchFamily="34" charset="0"/>
                </a:rPr>
                <a:t>Agent Pool</a:t>
              </a:r>
              <a:endParaRPr lang="en-US" sz="1000" dirty="0">
                <a:solidFill>
                  <a:schemeClr val="tx1">
                    <a:lumMod val="75000"/>
                    <a:lumOff val="25000"/>
                  </a:schemeClr>
                </a:solidFill>
                <a:latin typeface="Verdana" pitchFamily="34" charset="0"/>
              </a:endParaRPr>
            </a:p>
          </p:txBody>
        </p:sp>
      </p:grpSp>
      <p:grpSp>
        <p:nvGrpSpPr>
          <p:cNvPr id="17" name="Group 16"/>
          <p:cNvGrpSpPr/>
          <p:nvPr/>
        </p:nvGrpSpPr>
        <p:grpSpPr>
          <a:xfrm>
            <a:off x="5687050" y="2852936"/>
            <a:ext cx="1440160" cy="1296144"/>
            <a:chOff x="3923928" y="2852936"/>
            <a:chExt cx="1440160" cy="1296144"/>
          </a:xfrm>
        </p:grpSpPr>
        <p:grpSp>
          <p:nvGrpSpPr>
            <p:cNvPr id="18" name="Group 64"/>
            <p:cNvGrpSpPr/>
            <p:nvPr/>
          </p:nvGrpSpPr>
          <p:grpSpPr>
            <a:xfrm>
              <a:off x="4162246" y="3158030"/>
              <a:ext cx="1129834" cy="703018"/>
              <a:chOff x="1571604" y="1357298"/>
              <a:chExt cx="4464877" cy="3000396"/>
            </a:xfrm>
          </p:grpSpPr>
          <p:sp>
            <p:nvSpPr>
              <p:cNvPr id="21" name="Rectangle 20"/>
              <p:cNvSpPr/>
              <p:nvPr/>
            </p:nvSpPr>
            <p:spPr>
              <a:xfrm>
                <a:off x="3071804" y="1357298"/>
                <a:ext cx="2964677" cy="4286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smtClean="0"/>
                  <a:t>Free Agents</a:t>
                </a:r>
                <a:endParaRPr lang="en-US" sz="700" dirty="0"/>
              </a:p>
            </p:txBody>
          </p:sp>
          <p:sp>
            <p:nvSpPr>
              <p:cNvPr id="22" name="Rectangle 21"/>
              <p:cNvSpPr/>
              <p:nvPr/>
            </p:nvSpPr>
            <p:spPr>
              <a:xfrm>
                <a:off x="3071802" y="1928802"/>
                <a:ext cx="642942" cy="42862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 dirty="0" smtClean="0"/>
                  <a:t>Agent</a:t>
                </a:r>
                <a:endParaRPr lang="en-US" sz="200" dirty="0"/>
              </a:p>
            </p:txBody>
          </p:sp>
          <p:sp>
            <p:nvSpPr>
              <p:cNvPr id="23" name="Rectangle 22"/>
              <p:cNvSpPr/>
              <p:nvPr/>
            </p:nvSpPr>
            <p:spPr>
              <a:xfrm>
                <a:off x="3845714" y="1928802"/>
                <a:ext cx="642942" cy="42862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 dirty="0" smtClean="0"/>
                  <a:t>Agent</a:t>
                </a:r>
                <a:endParaRPr lang="en-US" sz="200" dirty="0"/>
              </a:p>
            </p:txBody>
          </p:sp>
          <p:sp>
            <p:nvSpPr>
              <p:cNvPr id="24" name="Rectangle 23"/>
              <p:cNvSpPr/>
              <p:nvPr/>
            </p:nvSpPr>
            <p:spPr>
              <a:xfrm>
                <a:off x="4619626" y="1928802"/>
                <a:ext cx="642942" cy="42862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 dirty="0" smtClean="0"/>
                  <a:t>Agent</a:t>
                </a:r>
                <a:endParaRPr lang="en-US" sz="200" dirty="0"/>
              </a:p>
            </p:txBody>
          </p:sp>
          <p:sp>
            <p:nvSpPr>
              <p:cNvPr id="25" name="Rectangle 24"/>
              <p:cNvSpPr/>
              <p:nvPr/>
            </p:nvSpPr>
            <p:spPr>
              <a:xfrm>
                <a:off x="5393538" y="1928802"/>
                <a:ext cx="642942" cy="42862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 dirty="0" smtClean="0"/>
                  <a:t>Agent</a:t>
                </a:r>
                <a:endParaRPr lang="en-US" sz="200" dirty="0"/>
              </a:p>
            </p:txBody>
          </p:sp>
          <p:sp>
            <p:nvSpPr>
              <p:cNvPr id="26" name="Rectangle 25"/>
              <p:cNvSpPr/>
              <p:nvPr/>
            </p:nvSpPr>
            <p:spPr>
              <a:xfrm>
                <a:off x="1571604" y="2428868"/>
                <a:ext cx="571504" cy="1928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500" dirty="0" smtClean="0"/>
                  <a:t>Queued Contacts</a:t>
                </a:r>
                <a:endParaRPr lang="en-US" sz="500" dirty="0"/>
              </a:p>
            </p:txBody>
          </p:sp>
          <p:sp>
            <p:nvSpPr>
              <p:cNvPr id="27" name="Rectangle 26"/>
              <p:cNvSpPr/>
              <p:nvPr/>
            </p:nvSpPr>
            <p:spPr>
              <a:xfrm>
                <a:off x="2285984" y="2428868"/>
                <a:ext cx="642942" cy="4286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 dirty="0" smtClean="0"/>
                  <a:t>Call</a:t>
                </a:r>
                <a:endParaRPr lang="en-US" sz="200" dirty="0"/>
              </a:p>
            </p:txBody>
          </p:sp>
          <p:sp>
            <p:nvSpPr>
              <p:cNvPr id="28" name="Rectangle 27"/>
              <p:cNvSpPr/>
              <p:nvPr/>
            </p:nvSpPr>
            <p:spPr>
              <a:xfrm>
                <a:off x="2285984" y="2928934"/>
                <a:ext cx="642942" cy="4286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 dirty="0" smtClean="0"/>
                  <a:t>Call</a:t>
                </a:r>
                <a:endParaRPr lang="en-US" sz="200" dirty="0"/>
              </a:p>
            </p:txBody>
          </p:sp>
          <p:sp>
            <p:nvSpPr>
              <p:cNvPr id="29" name="Rectangle 28"/>
              <p:cNvSpPr/>
              <p:nvPr/>
            </p:nvSpPr>
            <p:spPr>
              <a:xfrm>
                <a:off x="2285984" y="3429000"/>
                <a:ext cx="642942" cy="4286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 dirty="0" smtClean="0"/>
                  <a:t>Web chat</a:t>
                </a:r>
                <a:endParaRPr lang="en-US" sz="200" dirty="0"/>
              </a:p>
            </p:txBody>
          </p:sp>
          <p:sp>
            <p:nvSpPr>
              <p:cNvPr id="30" name="Rectangle 29"/>
              <p:cNvSpPr/>
              <p:nvPr/>
            </p:nvSpPr>
            <p:spPr>
              <a:xfrm>
                <a:off x="2285983" y="3929065"/>
                <a:ext cx="642942" cy="4286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 dirty="0" smtClean="0"/>
                  <a:t>Doc</a:t>
                </a:r>
                <a:endParaRPr lang="en-US" sz="200" dirty="0"/>
              </a:p>
            </p:txBody>
          </p:sp>
          <p:sp>
            <p:nvSpPr>
              <p:cNvPr id="31" name="Rectangle 30"/>
              <p:cNvSpPr/>
              <p:nvPr/>
            </p:nvSpPr>
            <p:spPr>
              <a:xfrm>
                <a:off x="3071802" y="2428868"/>
                <a:ext cx="642942" cy="4286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 dirty="0" smtClean="0"/>
                  <a:t>Score</a:t>
                </a:r>
                <a:endParaRPr lang="en-US" sz="200" dirty="0"/>
              </a:p>
            </p:txBody>
          </p:sp>
          <p:sp>
            <p:nvSpPr>
              <p:cNvPr id="32" name="Rectangle 31"/>
              <p:cNvSpPr/>
              <p:nvPr/>
            </p:nvSpPr>
            <p:spPr>
              <a:xfrm>
                <a:off x="3845714" y="2428868"/>
                <a:ext cx="642942" cy="4286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 dirty="0" smtClean="0"/>
                  <a:t>Score</a:t>
                </a:r>
                <a:endParaRPr lang="en-US" sz="200" dirty="0"/>
              </a:p>
            </p:txBody>
          </p:sp>
          <p:sp>
            <p:nvSpPr>
              <p:cNvPr id="33" name="Rectangle 32"/>
              <p:cNvSpPr/>
              <p:nvPr/>
            </p:nvSpPr>
            <p:spPr>
              <a:xfrm>
                <a:off x="3071802" y="2928934"/>
                <a:ext cx="642942" cy="4286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 dirty="0" smtClean="0"/>
                  <a:t>Score</a:t>
                </a:r>
                <a:endParaRPr lang="en-US" sz="200" dirty="0"/>
              </a:p>
            </p:txBody>
          </p:sp>
          <p:sp>
            <p:nvSpPr>
              <p:cNvPr id="34" name="Rectangle 33"/>
              <p:cNvSpPr/>
              <p:nvPr/>
            </p:nvSpPr>
            <p:spPr>
              <a:xfrm>
                <a:off x="3845714" y="2928934"/>
                <a:ext cx="642942" cy="4286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 dirty="0" smtClean="0"/>
                  <a:t>Score</a:t>
                </a:r>
                <a:endParaRPr lang="en-US" sz="200" dirty="0"/>
              </a:p>
            </p:txBody>
          </p:sp>
          <p:sp>
            <p:nvSpPr>
              <p:cNvPr id="35" name="Rectangle 34"/>
              <p:cNvSpPr/>
              <p:nvPr/>
            </p:nvSpPr>
            <p:spPr>
              <a:xfrm>
                <a:off x="3071802" y="3429000"/>
                <a:ext cx="642942" cy="4286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 dirty="0" smtClean="0"/>
                  <a:t>Score</a:t>
                </a:r>
                <a:endParaRPr lang="en-US" sz="200" dirty="0"/>
              </a:p>
            </p:txBody>
          </p:sp>
          <p:sp>
            <p:nvSpPr>
              <p:cNvPr id="36" name="Rectangle 35"/>
              <p:cNvSpPr/>
              <p:nvPr/>
            </p:nvSpPr>
            <p:spPr>
              <a:xfrm>
                <a:off x="3845714" y="3429000"/>
                <a:ext cx="642942" cy="4286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 dirty="0" smtClean="0"/>
                  <a:t>Score</a:t>
                </a:r>
                <a:endParaRPr lang="en-US" sz="200" dirty="0"/>
              </a:p>
            </p:txBody>
          </p:sp>
          <p:sp>
            <p:nvSpPr>
              <p:cNvPr id="37" name="Rectangle 36"/>
              <p:cNvSpPr/>
              <p:nvPr/>
            </p:nvSpPr>
            <p:spPr>
              <a:xfrm>
                <a:off x="3071802" y="3929066"/>
                <a:ext cx="642942" cy="4286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 dirty="0" smtClean="0"/>
                  <a:t>Score</a:t>
                </a:r>
                <a:endParaRPr lang="en-US" sz="200" dirty="0"/>
              </a:p>
            </p:txBody>
          </p:sp>
          <p:sp>
            <p:nvSpPr>
              <p:cNvPr id="38" name="Rectangle 37"/>
              <p:cNvSpPr/>
              <p:nvPr/>
            </p:nvSpPr>
            <p:spPr>
              <a:xfrm>
                <a:off x="3845714" y="3929066"/>
                <a:ext cx="642942" cy="4286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 dirty="0" smtClean="0"/>
                  <a:t>Score</a:t>
                </a:r>
                <a:endParaRPr lang="en-US" sz="200" dirty="0"/>
              </a:p>
            </p:txBody>
          </p:sp>
          <p:sp>
            <p:nvSpPr>
              <p:cNvPr id="39" name="Rectangle 38"/>
              <p:cNvSpPr/>
              <p:nvPr/>
            </p:nvSpPr>
            <p:spPr>
              <a:xfrm>
                <a:off x="4619626" y="2428868"/>
                <a:ext cx="642942" cy="4286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 dirty="0" smtClean="0"/>
                  <a:t>Score</a:t>
                </a:r>
                <a:endParaRPr lang="en-US" sz="200" dirty="0"/>
              </a:p>
            </p:txBody>
          </p:sp>
          <p:sp>
            <p:nvSpPr>
              <p:cNvPr id="40" name="Rectangle 39"/>
              <p:cNvSpPr/>
              <p:nvPr/>
            </p:nvSpPr>
            <p:spPr>
              <a:xfrm>
                <a:off x="5393538" y="2428868"/>
                <a:ext cx="642942" cy="4286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 dirty="0" smtClean="0"/>
                  <a:t>Score</a:t>
                </a:r>
                <a:endParaRPr lang="en-US" sz="200" dirty="0"/>
              </a:p>
            </p:txBody>
          </p:sp>
          <p:sp>
            <p:nvSpPr>
              <p:cNvPr id="41" name="Rectangle 40"/>
              <p:cNvSpPr/>
              <p:nvPr/>
            </p:nvSpPr>
            <p:spPr>
              <a:xfrm>
                <a:off x="4619626" y="3429000"/>
                <a:ext cx="642942" cy="4286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 dirty="0" smtClean="0"/>
                  <a:t>Score</a:t>
                </a:r>
                <a:endParaRPr lang="en-US" sz="200" dirty="0"/>
              </a:p>
            </p:txBody>
          </p:sp>
          <p:sp>
            <p:nvSpPr>
              <p:cNvPr id="42" name="Rectangle 41"/>
              <p:cNvSpPr/>
              <p:nvPr/>
            </p:nvSpPr>
            <p:spPr>
              <a:xfrm>
                <a:off x="5393538" y="2928934"/>
                <a:ext cx="642942" cy="4286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 dirty="0" smtClean="0"/>
                  <a:t>Score</a:t>
                </a:r>
                <a:endParaRPr lang="en-US" sz="200" dirty="0"/>
              </a:p>
            </p:txBody>
          </p:sp>
          <p:sp>
            <p:nvSpPr>
              <p:cNvPr id="43" name="Rectangle 42"/>
              <p:cNvSpPr/>
              <p:nvPr/>
            </p:nvSpPr>
            <p:spPr>
              <a:xfrm>
                <a:off x="4619626" y="2928934"/>
                <a:ext cx="642942" cy="4286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 dirty="0" smtClean="0">
                    <a:solidFill>
                      <a:schemeClr val="bg1"/>
                    </a:solidFill>
                  </a:rPr>
                  <a:t>High Score</a:t>
                </a:r>
                <a:endParaRPr lang="en-US" sz="200" dirty="0">
                  <a:solidFill>
                    <a:schemeClr val="bg1"/>
                  </a:solidFill>
                </a:endParaRPr>
              </a:p>
            </p:txBody>
          </p:sp>
          <p:sp>
            <p:nvSpPr>
              <p:cNvPr id="44" name="Rectangle 43"/>
              <p:cNvSpPr/>
              <p:nvPr/>
            </p:nvSpPr>
            <p:spPr>
              <a:xfrm>
                <a:off x="5393538" y="3429000"/>
                <a:ext cx="642942" cy="4286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 dirty="0" smtClean="0"/>
                  <a:t>Score</a:t>
                </a:r>
                <a:endParaRPr lang="en-US" sz="200" dirty="0"/>
              </a:p>
            </p:txBody>
          </p:sp>
          <p:sp>
            <p:nvSpPr>
              <p:cNvPr id="45" name="Rectangle 44"/>
              <p:cNvSpPr/>
              <p:nvPr/>
            </p:nvSpPr>
            <p:spPr>
              <a:xfrm>
                <a:off x="4619626" y="3929066"/>
                <a:ext cx="642942" cy="4286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 dirty="0" smtClean="0"/>
                  <a:t>Score</a:t>
                </a:r>
                <a:endParaRPr lang="en-US" sz="200" dirty="0"/>
              </a:p>
            </p:txBody>
          </p:sp>
          <p:sp>
            <p:nvSpPr>
              <p:cNvPr id="46" name="Rectangle 45"/>
              <p:cNvSpPr/>
              <p:nvPr/>
            </p:nvSpPr>
            <p:spPr>
              <a:xfrm>
                <a:off x="5393538" y="3929066"/>
                <a:ext cx="642942" cy="4286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 dirty="0" smtClean="0"/>
                  <a:t>Score</a:t>
                </a:r>
                <a:endParaRPr lang="en-US" sz="200" dirty="0"/>
              </a:p>
            </p:txBody>
          </p:sp>
        </p:grpSp>
        <p:sp>
          <p:nvSpPr>
            <p:cNvPr id="19" name="TextBox 18"/>
            <p:cNvSpPr txBox="1"/>
            <p:nvPr/>
          </p:nvSpPr>
          <p:spPr>
            <a:xfrm>
              <a:off x="3923928" y="3887470"/>
              <a:ext cx="1440160" cy="261610"/>
            </a:xfrm>
            <a:prstGeom prst="rect">
              <a:avLst/>
            </a:prstGeom>
            <a:noFill/>
          </p:spPr>
          <p:txBody>
            <a:bodyPr wrap="square" rtlCol="0">
              <a:spAutoFit/>
            </a:bodyPr>
            <a:lstStyle/>
            <a:p>
              <a:pPr algn="ctr"/>
              <a:r>
                <a:rPr lang="en-US" sz="1050" dirty="0" smtClean="0">
                  <a:solidFill>
                    <a:schemeClr val="tx1">
                      <a:lumMod val="75000"/>
                      <a:lumOff val="25000"/>
                    </a:schemeClr>
                  </a:solidFill>
                  <a:latin typeface="Verdana" pitchFamily="34" charset="0"/>
                </a:rPr>
                <a:t>Invoicing</a:t>
              </a:r>
              <a:endParaRPr lang="en-US" sz="1050" dirty="0">
                <a:solidFill>
                  <a:schemeClr val="tx1">
                    <a:lumMod val="75000"/>
                    <a:lumOff val="25000"/>
                  </a:schemeClr>
                </a:solidFill>
                <a:latin typeface="Verdana" pitchFamily="34" charset="0"/>
              </a:endParaRPr>
            </a:p>
          </p:txBody>
        </p:sp>
        <p:sp>
          <p:nvSpPr>
            <p:cNvPr id="20" name="TextBox 19"/>
            <p:cNvSpPr txBox="1"/>
            <p:nvPr/>
          </p:nvSpPr>
          <p:spPr>
            <a:xfrm>
              <a:off x="3923928" y="2852936"/>
              <a:ext cx="1440160" cy="261610"/>
            </a:xfrm>
            <a:prstGeom prst="rect">
              <a:avLst/>
            </a:prstGeom>
            <a:noFill/>
          </p:spPr>
          <p:txBody>
            <a:bodyPr wrap="square" rtlCol="0">
              <a:spAutoFit/>
            </a:bodyPr>
            <a:lstStyle/>
            <a:p>
              <a:pPr algn="ctr"/>
              <a:r>
                <a:rPr lang="en-US" sz="1050" dirty="0" smtClean="0">
                  <a:solidFill>
                    <a:schemeClr val="tx1">
                      <a:lumMod val="75000"/>
                      <a:lumOff val="25000"/>
                    </a:schemeClr>
                  </a:solidFill>
                  <a:latin typeface="Verdana" pitchFamily="34" charset="0"/>
                </a:rPr>
                <a:t>Queue 3</a:t>
              </a:r>
              <a:endParaRPr lang="en-US" sz="1050" dirty="0">
                <a:solidFill>
                  <a:schemeClr val="tx1">
                    <a:lumMod val="75000"/>
                    <a:lumOff val="25000"/>
                  </a:schemeClr>
                </a:solidFill>
                <a:latin typeface="Verdana" pitchFamily="34" charset="0"/>
              </a:endParaRPr>
            </a:p>
          </p:txBody>
        </p:sp>
      </p:grpSp>
      <p:grpSp>
        <p:nvGrpSpPr>
          <p:cNvPr id="47" name="Group 46"/>
          <p:cNvGrpSpPr/>
          <p:nvPr/>
        </p:nvGrpSpPr>
        <p:grpSpPr>
          <a:xfrm>
            <a:off x="4174882" y="2852936"/>
            <a:ext cx="1440160" cy="1296144"/>
            <a:chOff x="2339752" y="2852936"/>
            <a:chExt cx="1440160" cy="1296144"/>
          </a:xfrm>
        </p:grpSpPr>
        <p:grpSp>
          <p:nvGrpSpPr>
            <p:cNvPr id="48" name="Group 64"/>
            <p:cNvGrpSpPr/>
            <p:nvPr/>
          </p:nvGrpSpPr>
          <p:grpSpPr>
            <a:xfrm>
              <a:off x="2506062" y="3158030"/>
              <a:ext cx="1129834" cy="703018"/>
              <a:chOff x="1571604" y="1357298"/>
              <a:chExt cx="4464877" cy="3000396"/>
            </a:xfrm>
          </p:grpSpPr>
          <p:sp>
            <p:nvSpPr>
              <p:cNvPr id="51" name="Rectangle 50"/>
              <p:cNvSpPr/>
              <p:nvPr/>
            </p:nvSpPr>
            <p:spPr>
              <a:xfrm>
                <a:off x="3071804" y="1357298"/>
                <a:ext cx="2964677" cy="4286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smtClean="0"/>
                  <a:t>Free Agents</a:t>
                </a:r>
                <a:endParaRPr lang="en-US" sz="700" dirty="0"/>
              </a:p>
            </p:txBody>
          </p:sp>
          <p:sp>
            <p:nvSpPr>
              <p:cNvPr id="52" name="Rectangle 51"/>
              <p:cNvSpPr/>
              <p:nvPr/>
            </p:nvSpPr>
            <p:spPr>
              <a:xfrm>
                <a:off x="3071802" y="1928802"/>
                <a:ext cx="642942" cy="42862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 dirty="0" smtClean="0"/>
                  <a:t>Agent</a:t>
                </a:r>
                <a:endParaRPr lang="en-US" sz="200" dirty="0"/>
              </a:p>
            </p:txBody>
          </p:sp>
          <p:sp>
            <p:nvSpPr>
              <p:cNvPr id="53" name="Rectangle 52"/>
              <p:cNvSpPr/>
              <p:nvPr/>
            </p:nvSpPr>
            <p:spPr>
              <a:xfrm>
                <a:off x="3845714" y="1928802"/>
                <a:ext cx="642942" cy="42862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 dirty="0" smtClean="0"/>
                  <a:t>Agent</a:t>
                </a:r>
                <a:endParaRPr lang="en-US" sz="200" dirty="0"/>
              </a:p>
            </p:txBody>
          </p:sp>
          <p:sp>
            <p:nvSpPr>
              <p:cNvPr id="54" name="Rectangle 53"/>
              <p:cNvSpPr/>
              <p:nvPr/>
            </p:nvSpPr>
            <p:spPr>
              <a:xfrm>
                <a:off x="4619626" y="1928802"/>
                <a:ext cx="642942" cy="42862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 dirty="0" smtClean="0"/>
                  <a:t>Agent</a:t>
                </a:r>
                <a:endParaRPr lang="en-US" sz="200" dirty="0"/>
              </a:p>
            </p:txBody>
          </p:sp>
          <p:sp>
            <p:nvSpPr>
              <p:cNvPr id="55" name="Rectangle 54"/>
              <p:cNvSpPr/>
              <p:nvPr/>
            </p:nvSpPr>
            <p:spPr>
              <a:xfrm>
                <a:off x="5393538" y="1928802"/>
                <a:ext cx="642942" cy="42862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 dirty="0" smtClean="0"/>
                  <a:t>Agent</a:t>
                </a:r>
                <a:endParaRPr lang="en-US" sz="200" dirty="0"/>
              </a:p>
            </p:txBody>
          </p:sp>
          <p:sp>
            <p:nvSpPr>
              <p:cNvPr id="56" name="Rectangle 55"/>
              <p:cNvSpPr/>
              <p:nvPr/>
            </p:nvSpPr>
            <p:spPr>
              <a:xfrm>
                <a:off x="1571604" y="2428868"/>
                <a:ext cx="571504" cy="1928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500" dirty="0" smtClean="0"/>
                  <a:t>Queued Contacts</a:t>
                </a:r>
                <a:endParaRPr lang="en-US" sz="500" dirty="0"/>
              </a:p>
            </p:txBody>
          </p:sp>
          <p:sp>
            <p:nvSpPr>
              <p:cNvPr id="57" name="Rectangle 56"/>
              <p:cNvSpPr/>
              <p:nvPr/>
            </p:nvSpPr>
            <p:spPr>
              <a:xfrm>
                <a:off x="2285984" y="2428868"/>
                <a:ext cx="642942" cy="4286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 dirty="0" smtClean="0"/>
                  <a:t>Call</a:t>
                </a:r>
                <a:endParaRPr lang="en-US" sz="200" dirty="0"/>
              </a:p>
            </p:txBody>
          </p:sp>
          <p:sp>
            <p:nvSpPr>
              <p:cNvPr id="58" name="Rectangle 57"/>
              <p:cNvSpPr/>
              <p:nvPr/>
            </p:nvSpPr>
            <p:spPr>
              <a:xfrm>
                <a:off x="2285984" y="2928934"/>
                <a:ext cx="642942" cy="4286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 dirty="0" smtClean="0"/>
                  <a:t>Call</a:t>
                </a:r>
                <a:endParaRPr lang="en-US" sz="200" dirty="0"/>
              </a:p>
            </p:txBody>
          </p:sp>
          <p:sp>
            <p:nvSpPr>
              <p:cNvPr id="59" name="Rectangle 58"/>
              <p:cNvSpPr/>
              <p:nvPr/>
            </p:nvSpPr>
            <p:spPr>
              <a:xfrm>
                <a:off x="2285984" y="3429000"/>
                <a:ext cx="642942" cy="4286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 dirty="0" smtClean="0"/>
                  <a:t>Web chat</a:t>
                </a:r>
                <a:endParaRPr lang="en-US" sz="200" dirty="0"/>
              </a:p>
            </p:txBody>
          </p:sp>
          <p:sp>
            <p:nvSpPr>
              <p:cNvPr id="60" name="Rectangle 59"/>
              <p:cNvSpPr/>
              <p:nvPr/>
            </p:nvSpPr>
            <p:spPr>
              <a:xfrm>
                <a:off x="2285983" y="3929065"/>
                <a:ext cx="642942" cy="4286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 dirty="0" smtClean="0"/>
                  <a:t>Doc</a:t>
                </a:r>
                <a:endParaRPr lang="en-US" sz="200" dirty="0"/>
              </a:p>
            </p:txBody>
          </p:sp>
          <p:sp>
            <p:nvSpPr>
              <p:cNvPr id="61" name="Rectangle 60"/>
              <p:cNvSpPr/>
              <p:nvPr/>
            </p:nvSpPr>
            <p:spPr>
              <a:xfrm>
                <a:off x="3071802" y="2428868"/>
                <a:ext cx="642942" cy="4286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 dirty="0" smtClean="0"/>
                  <a:t>Score</a:t>
                </a:r>
                <a:endParaRPr lang="en-US" sz="200" dirty="0"/>
              </a:p>
            </p:txBody>
          </p:sp>
          <p:sp>
            <p:nvSpPr>
              <p:cNvPr id="62" name="Rectangle 61"/>
              <p:cNvSpPr/>
              <p:nvPr/>
            </p:nvSpPr>
            <p:spPr>
              <a:xfrm>
                <a:off x="3845714" y="2428868"/>
                <a:ext cx="642942" cy="4286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 dirty="0" smtClean="0"/>
                  <a:t>Score</a:t>
                </a:r>
                <a:endParaRPr lang="en-US" sz="200" dirty="0"/>
              </a:p>
            </p:txBody>
          </p:sp>
          <p:sp>
            <p:nvSpPr>
              <p:cNvPr id="63" name="Rectangle 62"/>
              <p:cNvSpPr/>
              <p:nvPr/>
            </p:nvSpPr>
            <p:spPr>
              <a:xfrm>
                <a:off x="3071802" y="2928934"/>
                <a:ext cx="642942" cy="4286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 dirty="0" smtClean="0"/>
                  <a:t>Score</a:t>
                </a:r>
                <a:endParaRPr lang="en-US" sz="200" dirty="0"/>
              </a:p>
            </p:txBody>
          </p:sp>
          <p:sp>
            <p:nvSpPr>
              <p:cNvPr id="64" name="Rectangle 63"/>
              <p:cNvSpPr/>
              <p:nvPr/>
            </p:nvSpPr>
            <p:spPr>
              <a:xfrm>
                <a:off x="3845714" y="2928934"/>
                <a:ext cx="642942" cy="4286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 dirty="0" smtClean="0"/>
                  <a:t>Score</a:t>
                </a:r>
                <a:endParaRPr lang="en-US" sz="200" dirty="0"/>
              </a:p>
            </p:txBody>
          </p:sp>
          <p:sp>
            <p:nvSpPr>
              <p:cNvPr id="65" name="Rectangle 64"/>
              <p:cNvSpPr/>
              <p:nvPr/>
            </p:nvSpPr>
            <p:spPr>
              <a:xfrm>
                <a:off x="3071802" y="3429000"/>
                <a:ext cx="642942" cy="4286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 dirty="0" smtClean="0"/>
                  <a:t>Score</a:t>
                </a:r>
                <a:endParaRPr lang="en-US" sz="200" dirty="0"/>
              </a:p>
            </p:txBody>
          </p:sp>
          <p:sp>
            <p:nvSpPr>
              <p:cNvPr id="66" name="Rectangle 65"/>
              <p:cNvSpPr/>
              <p:nvPr/>
            </p:nvSpPr>
            <p:spPr>
              <a:xfrm>
                <a:off x="3845714" y="3429000"/>
                <a:ext cx="642942" cy="4286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 dirty="0" smtClean="0"/>
                  <a:t>Score</a:t>
                </a:r>
                <a:endParaRPr lang="en-US" sz="200" dirty="0"/>
              </a:p>
            </p:txBody>
          </p:sp>
          <p:sp>
            <p:nvSpPr>
              <p:cNvPr id="67" name="Rectangle 66"/>
              <p:cNvSpPr/>
              <p:nvPr/>
            </p:nvSpPr>
            <p:spPr>
              <a:xfrm>
                <a:off x="3071802" y="3929066"/>
                <a:ext cx="642942" cy="4286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 dirty="0" smtClean="0"/>
                  <a:t>Score</a:t>
                </a:r>
                <a:endParaRPr lang="en-US" sz="200" dirty="0"/>
              </a:p>
            </p:txBody>
          </p:sp>
          <p:sp>
            <p:nvSpPr>
              <p:cNvPr id="68" name="Rectangle 67"/>
              <p:cNvSpPr/>
              <p:nvPr/>
            </p:nvSpPr>
            <p:spPr>
              <a:xfrm>
                <a:off x="3845714" y="3929066"/>
                <a:ext cx="642942" cy="4286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 dirty="0" smtClean="0"/>
                  <a:t>Score</a:t>
                </a:r>
                <a:endParaRPr lang="en-US" sz="200" dirty="0"/>
              </a:p>
            </p:txBody>
          </p:sp>
          <p:sp>
            <p:nvSpPr>
              <p:cNvPr id="69" name="Rectangle 68"/>
              <p:cNvSpPr/>
              <p:nvPr/>
            </p:nvSpPr>
            <p:spPr>
              <a:xfrm>
                <a:off x="4619626" y="2428868"/>
                <a:ext cx="642942" cy="4286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 dirty="0" smtClean="0"/>
                  <a:t>Score</a:t>
                </a:r>
                <a:endParaRPr lang="en-US" sz="200" dirty="0"/>
              </a:p>
            </p:txBody>
          </p:sp>
          <p:sp>
            <p:nvSpPr>
              <p:cNvPr id="70" name="Rectangle 69"/>
              <p:cNvSpPr/>
              <p:nvPr/>
            </p:nvSpPr>
            <p:spPr>
              <a:xfrm>
                <a:off x="5393538" y="2428868"/>
                <a:ext cx="642942" cy="4286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 dirty="0" smtClean="0"/>
                  <a:t>Score</a:t>
                </a:r>
                <a:endParaRPr lang="en-US" sz="200" dirty="0"/>
              </a:p>
            </p:txBody>
          </p:sp>
          <p:sp>
            <p:nvSpPr>
              <p:cNvPr id="71" name="Rectangle 70"/>
              <p:cNvSpPr/>
              <p:nvPr/>
            </p:nvSpPr>
            <p:spPr>
              <a:xfrm>
                <a:off x="4619626" y="3429000"/>
                <a:ext cx="642942" cy="4286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 dirty="0" smtClean="0"/>
                  <a:t>Score</a:t>
                </a:r>
                <a:endParaRPr lang="en-US" sz="200" dirty="0"/>
              </a:p>
            </p:txBody>
          </p:sp>
          <p:sp>
            <p:nvSpPr>
              <p:cNvPr id="72" name="Rectangle 71"/>
              <p:cNvSpPr/>
              <p:nvPr/>
            </p:nvSpPr>
            <p:spPr>
              <a:xfrm>
                <a:off x="5393538" y="2928934"/>
                <a:ext cx="642942" cy="4286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 dirty="0" smtClean="0"/>
                  <a:t>Score</a:t>
                </a:r>
                <a:endParaRPr lang="en-US" sz="200" dirty="0"/>
              </a:p>
            </p:txBody>
          </p:sp>
          <p:sp>
            <p:nvSpPr>
              <p:cNvPr id="73" name="Rectangle 72"/>
              <p:cNvSpPr/>
              <p:nvPr/>
            </p:nvSpPr>
            <p:spPr>
              <a:xfrm>
                <a:off x="4619626" y="2928934"/>
                <a:ext cx="642942" cy="4286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 dirty="0" smtClean="0">
                    <a:solidFill>
                      <a:schemeClr val="bg1"/>
                    </a:solidFill>
                  </a:rPr>
                  <a:t>High Score</a:t>
                </a:r>
                <a:endParaRPr lang="en-US" sz="200" dirty="0">
                  <a:solidFill>
                    <a:schemeClr val="bg1"/>
                  </a:solidFill>
                </a:endParaRPr>
              </a:p>
            </p:txBody>
          </p:sp>
          <p:sp>
            <p:nvSpPr>
              <p:cNvPr id="74" name="Rectangle 73"/>
              <p:cNvSpPr/>
              <p:nvPr/>
            </p:nvSpPr>
            <p:spPr>
              <a:xfrm>
                <a:off x="5393538" y="3429000"/>
                <a:ext cx="642942" cy="4286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 dirty="0" smtClean="0"/>
                  <a:t>Score</a:t>
                </a:r>
                <a:endParaRPr lang="en-US" sz="200" dirty="0"/>
              </a:p>
            </p:txBody>
          </p:sp>
          <p:sp>
            <p:nvSpPr>
              <p:cNvPr id="75" name="Rectangle 74"/>
              <p:cNvSpPr/>
              <p:nvPr/>
            </p:nvSpPr>
            <p:spPr>
              <a:xfrm>
                <a:off x="4619626" y="3929066"/>
                <a:ext cx="642942" cy="4286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 dirty="0" smtClean="0"/>
                  <a:t>Score</a:t>
                </a:r>
                <a:endParaRPr lang="en-US" sz="200" dirty="0"/>
              </a:p>
            </p:txBody>
          </p:sp>
          <p:sp>
            <p:nvSpPr>
              <p:cNvPr id="76" name="Rectangle 75"/>
              <p:cNvSpPr/>
              <p:nvPr/>
            </p:nvSpPr>
            <p:spPr>
              <a:xfrm>
                <a:off x="5393538" y="3929066"/>
                <a:ext cx="642942" cy="4286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 dirty="0" smtClean="0"/>
                  <a:t>Score</a:t>
                </a:r>
                <a:endParaRPr lang="en-US" sz="200" dirty="0"/>
              </a:p>
            </p:txBody>
          </p:sp>
        </p:grpSp>
        <p:sp>
          <p:nvSpPr>
            <p:cNvPr id="49" name="TextBox 48"/>
            <p:cNvSpPr txBox="1"/>
            <p:nvPr/>
          </p:nvSpPr>
          <p:spPr>
            <a:xfrm>
              <a:off x="2339752" y="3887470"/>
              <a:ext cx="1440160" cy="261610"/>
            </a:xfrm>
            <a:prstGeom prst="rect">
              <a:avLst/>
            </a:prstGeom>
            <a:noFill/>
          </p:spPr>
          <p:txBody>
            <a:bodyPr wrap="square" rtlCol="0">
              <a:spAutoFit/>
            </a:bodyPr>
            <a:lstStyle/>
            <a:p>
              <a:pPr algn="ctr"/>
              <a:r>
                <a:rPr lang="en-US" sz="1050" dirty="0" smtClean="0">
                  <a:solidFill>
                    <a:schemeClr val="tx1">
                      <a:lumMod val="75000"/>
                      <a:lumOff val="25000"/>
                    </a:schemeClr>
                  </a:solidFill>
                  <a:latin typeface="Verdana" pitchFamily="34" charset="0"/>
                </a:rPr>
                <a:t>Sales</a:t>
              </a:r>
              <a:endParaRPr lang="en-US" sz="1050" dirty="0">
                <a:solidFill>
                  <a:schemeClr val="tx1">
                    <a:lumMod val="75000"/>
                    <a:lumOff val="25000"/>
                  </a:schemeClr>
                </a:solidFill>
                <a:latin typeface="Verdana" pitchFamily="34" charset="0"/>
              </a:endParaRPr>
            </a:p>
          </p:txBody>
        </p:sp>
        <p:sp>
          <p:nvSpPr>
            <p:cNvPr id="50" name="TextBox 49"/>
            <p:cNvSpPr txBox="1"/>
            <p:nvPr/>
          </p:nvSpPr>
          <p:spPr>
            <a:xfrm>
              <a:off x="2339752" y="2852936"/>
              <a:ext cx="1440160" cy="261610"/>
            </a:xfrm>
            <a:prstGeom prst="rect">
              <a:avLst/>
            </a:prstGeom>
            <a:noFill/>
          </p:spPr>
          <p:txBody>
            <a:bodyPr wrap="square" rtlCol="0">
              <a:spAutoFit/>
            </a:bodyPr>
            <a:lstStyle/>
            <a:p>
              <a:pPr algn="ctr"/>
              <a:r>
                <a:rPr lang="en-US" sz="1050" dirty="0" smtClean="0">
                  <a:solidFill>
                    <a:schemeClr val="tx1">
                      <a:lumMod val="75000"/>
                      <a:lumOff val="25000"/>
                    </a:schemeClr>
                  </a:solidFill>
                  <a:latin typeface="Verdana" pitchFamily="34" charset="0"/>
                </a:rPr>
                <a:t>Queue 2</a:t>
              </a:r>
              <a:endParaRPr lang="en-US" sz="1050" dirty="0">
                <a:solidFill>
                  <a:schemeClr val="tx1">
                    <a:lumMod val="75000"/>
                    <a:lumOff val="25000"/>
                  </a:schemeClr>
                </a:solidFill>
                <a:latin typeface="Verdana" pitchFamily="34" charset="0"/>
              </a:endParaRPr>
            </a:p>
          </p:txBody>
        </p:sp>
      </p:grpSp>
      <p:grpSp>
        <p:nvGrpSpPr>
          <p:cNvPr id="77" name="Group 76"/>
          <p:cNvGrpSpPr/>
          <p:nvPr/>
        </p:nvGrpSpPr>
        <p:grpSpPr>
          <a:xfrm>
            <a:off x="2590706" y="2852936"/>
            <a:ext cx="1440160" cy="1296144"/>
            <a:chOff x="755576" y="2852936"/>
            <a:chExt cx="1440160" cy="1296144"/>
          </a:xfrm>
        </p:grpSpPr>
        <p:grpSp>
          <p:nvGrpSpPr>
            <p:cNvPr id="78" name="Group 64"/>
            <p:cNvGrpSpPr/>
            <p:nvPr/>
          </p:nvGrpSpPr>
          <p:grpSpPr>
            <a:xfrm>
              <a:off x="899592" y="3147072"/>
              <a:ext cx="1129834" cy="703018"/>
              <a:chOff x="1571604" y="1357298"/>
              <a:chExt cx="4464877" cy="3000396"/>
            </a:xfrm>
          </p:grpSpPr>
          <p:sp>
            <p:nvSpPr>
              <p:cNvPr id="81" name="Rectangle 80"/>
              <p:cNvSpPr/>
              <p:nvPr/>
            </p:nvSpPr>
            <p:spPr>
              <a:xfrm>
                <a:off x="3071804" y="1357298"/>
                <a:ext cx="2964677" cy="4286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smtClean="0"/>
                  <a:t>Free Agents</a:t>
                </a:r>
                <a:endParaRPr lang="en-US" sz="700" dirty="0"/>
              </a:p>
            </p:txBody>
          </p:sp>
          <p:sp>
            <p:nvSpPr>
              <p:cNvPr id="82" name="Rectangle 81"/>
              <p:cNvSpPr/>
              <p:nvPr/>
            </p:nvSpPr>
            <p:spPr>
              <a:xfrm>
                <a:off x="3071802" y="1928802"/>
                <a:ext cx="642942" cy="42862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 dirty="0" smtClean="0"/>
                  <a:t>Agent</a:t>
                </a:r>
                <a:endParaRPr lang="en-US" sz="200" dirty="0"/>
              </a:p>
            </p:txBody>
          </p:sp>
          <p:sp>
            <p:nvSpPr>
              <p:cNvPr id="83" name="Rectangle 82"/>
              <p:cNvSpPr/>
              <p:nvPr/>
            </p:nvSpPr>
            <p:spPr>
              <a:xfrm>
                <a:off x="3845714" y="1928802"/>
                <a:ext cx="642942" cy="42862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 dirty="0" smtClean="0"/>
                  <a:t>Agent</a:t>
                </a:r>
                <a:endParaRPr lang="en-US" sz="200" dirty="0"/>
              </a:p>
            </p:txBody>
          </p:sp>
          <p:sp>
            <p:nvSpPr>
              <p:cNvPr id="84" name="Rectangle 83"/>
              <p:cNvSpPr/>
              <p:nvPr/>
            </p:nvSpPr>
            <p:spPr>
              <a:xfrm>
                <a:off x="4619626" y="1928802"/>
                <a:ext cx="642942" cy="42862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 dirty="0" smtClean="0"/>
                  <a:t>Agent</a:t>
                </a:r>
                <a:endParaRPr lang="en-US" sz="200" dirty="0"/>
              </a:p>
            </p:txBody>
          </p:sp>
          <p:sp>
            <p:nvSpPr>
              <p:cNvPr id="85" name="Rectangle 84"/>
              <p:cNvSpPr/>
              <p:nvPr/>
            </p:nvSpPr>
            <p:spPr>
              <a:xfrm>
                <a:off x="5393538" y="1928802"/>
                <a:ext cx="642942" cy="42862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 dirty="0" smtClean="0"/>
                  <a:t>Agent</a:t>
                </a:r>
                <a:endParaRPr lang="en-US" sz="200" dirty="0"/>
              </a:p>
            </p:txBody>
          </p:sp>
          <p:sp>
            <p:nvSpPr>
              <p:cNvPr id="86" name="Rectangle 85"/>
              <p:cNvSpPr/>
              <p:nvPr/>
            </p:nvSpPr>
            <p:spPr>
              <a:xfrm>
                <a:off x="1571604" y="2428868"/>
                <a:ext cx="571504" cy="1928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500" dirty="0" smtClean="0"/>
                  <a:t>Queued Contacts</a:t>
                </a:r>
                <a:endParaRPr lang="en-US" sz="500" dirty="0"/>
              </a:p>
            </p:txBody>
          </p:sp>
          <p:sp>
            <p:nvSpPr>
              <p:cNvPr id="87" name="Rectangle 86"/>
              <p:cNvSpPr/>
              <p:nvPr/>
            </p:nvSpPr>
            <p:spPr>
              <a:xfrm>
                <a:off x="2285984" y="2428868"/>
                <a:ext cx="642942" cy="4286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 dirty="0" smtClean="0"/>
                  <a:t>Call</a:t>
                </a:r>
                <a:endParaRPr lang="en-US" sz="200" dirty="0"/>
              </a:p>
            </p:txBody>
          </p:sp>
          <p:sp>
            <p:nvSpPr>
              <p:cNvPr id="88" name="Rectangle 87"/>
              <p:cNvSpPr/>
              <p:nvPr/>
            </p:nvSpPr>
            <p:spPr>
              <a:xfrm>
                <a:off x="2285984" y="2928934"/>
                <a:ext cx="642942" cy="4286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 dirty="0" smtClean="0"/>
                  <a:t>Call</a:t>
                </a:r>
                <a:endParaRPr lang="en-US" sz="200" dirty="0"/>
              </a:p>
            </p:txBody>
          </p:sp>
          <p:sp>
            <p:nvSpPr>
              <p:cNvPr id="89" name="Rectangle 88"/>
              <p:cNvSpPr/>
              <p:nvPr/>
            </p:nvSpPr>
            <p:spPr>
              <a:xfrm>
                <a:off x="2285984" y="3429000"/>
                <a:ext cx="642942" cy="4286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 dirty="0" smtClean="0"/>
                  <a:t>Web chat</a:t>
                </a:r>
                <a:endParaRPr lang="en-US" sz="200" dirty="0"/>
              </a:p>
            </p:txBody>
          </p:sp>
          <p:sp>
            <p:nvSpPr>
              <p:cNvPr id="90" name="Rectangle 89"/>
              <p:cNvSpPr/>
              <p:nvPr/>
            </p:nvSpPr>
            <p:spPr>
              <a:xfrm>
                <a:off x="2285983" y="3929065"/>
                <a:ext cx="642942" cy="4286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 dirty="0" smtClean="0"/>
                  <a:t>Doc</a:t>
                </a:r>
                <a:endParaRPr lang="en-US" sz="200" dirty="0"/>
              </a:p>
            </p:txBody>
          </p:sp>
          <p:sp>
            <p:nvSpPr>
              <p:cNvPr id="91" name="Rectangle 90"/>
              <p:cNvSpPr/>
              <p:nvPr/>
            </p:nvSpPr>
            <p:spPr>
              <a:xfrm>
                <a:off x="3071802" y="2428868"/>
                <a:ext cx="642942" cy="4286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 dirty="0" smtClean="0"/>
                  <a:t>Score</a:t>
                </a:r>
                <a:endParaRPr lang="en-US" sz="200" dirty="0"/>
              </a:p>
            </p:txBody>
          </p:sp>
          <p:sp>
            <p:nvSpPr>
              <p:cNvPr id="92" name="Rectangle 91"/>
              <p:cNvSpPr/>
              <p:nvPr/>
            </p:nvSpPr>
            <p:spPr>
              <a:xfrm>
                <a:off x="3845714" y="2428868"/>
                <a:ext cx="642942" cy="4286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 dirty="0" smtClean="0"/>
                  <a:t>Score</a:t>
                </a:r>
                <a:endParaRPr lang="en-US" sz="200" dirty="0"/>
              </a:p>
            </p:txBody>
          </p:sp>
          <p:sp>
            <p:nvSpPr>
              <p:cNvPr id="93" name="Rectangle 92"/>
              <p:cNvSpPr/>
              <p:nvPr/>
            </p:nvSpPr>
            <p:spPr>
              <a:xfrm>
                <a:off x="3071802" y="2928934"/>
                <a:ext cx="642942" cy="4286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 dirty="0" smtClean="0"/>
                  <a:t>Score</a:t>
                </a:r>
                <a:endParaRPr lang="en-US" sz="200" dirty="0"/>
              </a:p>
            </p:txBody>
          </p:sp>
          <p:sp>
            <p:nvSpPr>
              <p:cNvPr id="94" name="Rectangle 93"/>
              <p:cNvSpPr/>
              <p:nvPr/>
            </p:nvSpPr>
            <p:spPr>
              <a:xfrm>
                <a:off x="3845714" y="2928934"/>
                <a:ext cx="642942" cy="4286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 dirty="0" smtClean="0"/>
                  <a:t>Score</a:t>
                </a:r>
                <a:endParaRPr lang="en-US" sz="200" dirty="0"/>
              </a:p>
            </p:txBody>
          </p:sp>
          <p:sp>
            <p:nvSpPr>
              <p:cNvPr id="95" name="Rectangle 94"/>
              <p:cNvSpPr/>
              <p:nvPr/>
            </p:nvSpPr>
            <p:spPr>
              <a:xfrm>
                <a:off x="3071802" y="3429000"/>
                <a:ext cx="642942" cy="4286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 dirty="0" smtClean="0"/>
                  <a:t>Score</a:t>
                </a:r>
                <a:endParaRPr lang="en-US" sz="200" dirty="0"/>
              </a:p>
            </p:txBody>
          </p:sp>
          <p:sp>
            <p:nvSpPr>
              <p:cNvPr id="96" name="Rectangle 95"/>
              <p:cNvSpPr/>
              <p:nvPr/>
            </p:nvSpPr>
            <p:spPr>
              <a:xfrm>
                <a:off x="3845714" y="3429000"/>
                <a:ext cx="642942" cy="4286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 dirty="0" smtClean="0"/>
                  <a:t>Score</a:t>
                </a:r>
                <a:endParaRPr lang="en-US" sz="200" dirty="0"/>
              </a:p>
            </p:txBody>
          </p:sp>
          <p:sp>
            <p:nvSpPr>
              <p:cNvPr id="97" name="Rectangle 96"/>
              <p:cNvSpPr/>
              <p:nvPr/>
            </p:nvSpPr>
            <p:spPr>
              <a:xfrm>
                <a:off x="3071802" y="3929066"/>
                <a:ext cx="642942" cy="4286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 dirty="0" smtClean="0"/>
                  <a:t>Score</a:t>
                </a:r>
                <a:endParaRPr lang="en-US" sz="200" dirty="0"/>
              </a:p>
            </p:txBody>
          </p:sp>
          <p:sp>
            <p:nvSpPr>
              <p:cNvPr id="98" name="Rectangle 97"/>
              <p:cNvSpPr/>
              <p:nvPr/>
            </p:nvSpPr>
            <p:spPr>
              <a:xfrm>
                <a:off x="3845714" y="3929066"/>
                <a:ext cx="642942" cy="4286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 dirty="0" smtClean="0"/>
                  <a:t>Score</a:t>
                </a:r>
                <a:endParaRPr lang="en-US" sz="200" dirty="0"/>
              </a:p>
            </p:txBody>
          </p:sp>
          <p:sp>
            <p:nvSpPr>
              <p:cNvPr id="99" name="Rectangle 98"/>
              <p:cNvSpPr/>
              <p:nvPr/>
            </p:nvSpPr>
            <p:spPr>
              <a:xfrm>
                <a:off x="4619626" y="2428868"/>
                <a:ext cx="642942" cy="4286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 dirty="0" smtClean="0"/>
                  <a:t>Score</a:t>
                </a:r>
                <a:endParaRPr lang="en-US" sz="200" dirty="0"/>
              </a:p>
            </p:txBody>
          </p:sp>
          <p:sp>
            <p:nvSpPr>
              <p:cNvPr id="100" name="Rectangle 99"/>
              <p:cNvSpPr/>
              <p:nvPr/>
            </p:nvSpPr>
            <p:spPr>
              <a:xfrm>
                <a:off x="5393538" y="2428868"/>
                <a:ext cx="642942" cy="4286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 dirty="0" smtClean="0"/>
                  <a:t>Score</a:t>
                </a:r>
                <a:endParaRPr lang="en-US" sz="200" dirty="0"/>
              </a:p>
            </p:txBody>
          </p:sp>
          <p:sp>
            <p:nvSpPr>
              <p:cNvPr id="101" name="Rectangle 100"/>
              <p:cNvSpPr/>
              <p:nvPr/>
            </p:nvSpPr>
            <p:spPr>
              <a:xfrm>
                <a:off x="4619626" y="3429000"/>
                <a:ext cx="642942" cy="4286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 dirty="0" smtClean="0"/>
                  <a:t>Score</a:t>
                </a:r>
                <a:endParaRPr lang="en-US" sz="200" dirty="0"/>
              </a:p>
            </p:txBody>
          </p:sp>
          <p:sp>
            <p:nvSpPr>
              <p:cNvPr id="102" name="Rectangle 101"/>
              <p:cNvSpPr/>
              <p:nvPr/>
            </p:nvSpPr>
            <p:spPr>
              <a:xfrm>
                <a:off x="5393538" y="2928934"/>
                <a:ext cx="642942" cy="4286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 dirty="0" smtClean="0"/>
                  <a:t>Score</a:t>
                </a:r>
                <a:endParaRPr lang="en-US" sz="200" dirty="0"/>
              </a:p>
            </p:txBody>
          </p:sp>
          <p:sp>
            <p:nvSpPr>
              <p:cNvPr id="103" name="Rectangle 102"/>
              <p:cNvSpPr/>
              <p:nvPr/>
            </p:nvSpPr>
            <p:spPr>
              <a:xfrm>
                <a:off x="4619626" y="2928934"/>
                <a:ext cx="642942" cy="4286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 dirty="0" smtClean="0">
                    <a:solidFill>
                      <a:schemeClr val="bg1"/>
                    </a:solidFill>
                  </a:rPr>
                  <a:t>High Score</a:t>
                </a:r>
                <a:endParaRPr lang="en-US" sz="200" dirty="0">
                  <a:solidFill>
                    <a:schemeClr val="bg1"/>
                  </a:solidFill>
                </a:endParaRPr>
              </a:p>
            </p:txBody>
          </p:sp>
          <p:sp>
            <p:nvSpPr>
              <p:cNvPr id="104" name="Rectangle 103"/>
              <p:cNvSpPr/>
              <p:nvPr/>
            </p:nvSpPr>
            <p:spPr>
              <a:xfrm>
                <a:off x="5393538" y="3429000"/>
                <a:ext cx="642942" cy="4286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 dirty="0" smtClean="0"/>
                  <a:t>Score</a:t>
                </a:r>
                <a:endParaRPr lang="en-US" sz="200" dirty="0"/>
              </a:p>
            </p:txBody>
          </p:sp>
          <p:sp>
            <p:nvSpPr>
              <p:cNvPr id="105" name="Rectangle 104"/>
              <p:cNvSpPr/>
              <p:nvPr/>
            </p:nvSpPr>
            <p:spPr>
              <a:xfrm>
                <a:off x="4619626" y="3929066"/>
                <a:ext cx="642942" cy="4286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 dirty="0" smtClean="0"/>
                  <a:t>Score</a:t>
                </a:r>
                <a:endParaRPr lang="en-US" sz="200" dirty="0"/>
              </a:p>
            </p:txBody>
          </p:sp>
          <p:sp>
            <p:nvSpPr>
              <p:cNvPr id="106" name="Rectangle 105"/>
              <p:cNvSpPr/>
              <p:nvPr/>
            </p:nvSpPr>
            <p:spPr>
              <a:xfrm>
                <a:off x="5393538" y="3929066"/>
                <a:ext cx="642942" cy="4286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 dirty="0" smtClean="0"/>
                  <a:t>Score</a:t>
                </a:r>
                <a:endParaRPr lang="en-US" sz="200" dirty="0"/>
              </a:p>
            </p:txBody>
          </p:sp>
        </p:grpSp>
        <p:sp>
          <p:nvSpPr>
            <p:cNvPr id="79" name="TextBox 78"/>
            <p:cNvSpPr txBox="1"/>
            <p:nvPr/>
          </p:nvSpPr>
          <p:spPr>
            <a:xfrm>
              <a:off x="755576" y="3887470"/>
              <a:ext cx="1440160" cy="261610"/>
            </a:xfrm>
            <a:prstGeom prst="rect">
              <a:avLst/>
            </a:prstGeom>
            <a:noFill/>
          </p:spPr>
          <p:txBody>
            <a:bodyPr wrap="square" rtlCol="0">
              <a:spAutoFit/>
            </a:bodyPr>
            <a:lstStyle/>
            <a:p>
              <a:pPr algn="ctr"/>
              <a:r>
                <a:rPr lang="en-US" sz="1050" dirty="0" smtClean="0">
                  <a:solidFill>
                    <a:schemeClr val="tx1">
                      <a:lumMod val="75000"/>
                      <a:lumOff val="25000"/>
                    </a:schemeClr>
                  </a:solidFill>
                  <a:latin typeface="Verdana" pitchFamily="34" charset="0"/>
                </a:rPr>
                <a:t>Support</a:t>
              </a:r>
              <a:endParaRPr lang="en-US" sz="1050" dirty="0">
                <a:solidFill>
                  <a:schemeClr val="tx1">
                    <a:lumMod val="75000"/>
                    <a:lumOff val="25000"/>
                  </a:schemeClr>
                </a:solidFill>
                <a:latin typeface="Verdana" pitchFamily="34" charset="0"/>
              </a:endParaRPr>
            </a:p>
          </p:txBody>
        </p:sp>
        <p:sp>
          <p:nvSpPr>
            <p:cNvPr id="80" name="TextBox 79"/>
            <p:cNvSpPr txBox="1"/>
            <p:nvPr/>
          </p:nvSpPr>
          <p:spPr>
            <a:xfrm>
              <a:off x="755576" y="2852936"/>
              <a:ext cx="1440160" cy="261610"/>
            </a:xfrm>
            <a:prstGeom prst="rect">
              <a:avLst/>
            </a:prstGeom>
            <a:noFill/>
          </p:spPr>
          <p:txBody>
            <a:bodyPr wrap="square" rtlCol="0">
              <a:spAutoFit/>
            </a:bodyPr>
            <a:lstStyle/>
            <a:p>
              <a:pPr algn="ctr"/>
              <a:r>
                <a:rPr lang="en-US" sz="1050" dirty="0" smtClean="0">
                  <a:solidFill>
                    <a:schemeClr val="tx1">
                      <a:lumMod val="75000"/>
                      <a:lumOff val="25000"/>
                    </a:schemeClr>
                  </a:solidFill>
                  <a:latin typeface="Verdana" pitchFamily="34" charset="0"/>
                </a:rPr>
                <a:t>Queue 1</a:t>
              </a:r>
              <a:endParaRPr lang="en-US" sz="1050" dirty="0">
                <a:solidFill>
                  <a:schemeClr val="tx1">
                    <a:lumMod val="75000"/>
                    <a:lumOff val="25000"/>
                  </a:schemeClr>
                </a:solidFill>
                <a:latin typeface="Verdana" pitchFamily="34" charset="0"/>
              </a:endParaRPr>
            </a:p>
          </p:txBody>
        </p:sp>
      </p:grpSp>
      <p:grpSp>
        <p:nvGrpSpPr>
          <p:cNvPr id="107" name="Group 106"/>
          <p:cNvGrpSpPr/>
          <p:nvPr/>
        </p:nvGrpSpPr>
        <p:grpSpPr>
          <a:xfrm>
            <a:off x="2671098" y="4622313"/>
            <a:ext cx="1287761" cy="1182951"/>
            <a:chOff x="835968" y="4622313"/>
            <a:chExt cx="1287761" cy="1182951"/>
          </a:xfrm>
        </p:grpSpPr>
        <p:sp>
          <p:nvSpPr>
            <p:cNvPr id="108" name="Rectangle 107"/>
            <p:cNvSpPr/>
            <p:nvPr/>
          </p:nvSpPr>
          <p:spPr>
            <a:xfrm>
              <a:off x="835969" y="4622313"/>
              <a:ext cx="1287760" cy="1182951"/>
            </a:xfrm>
            <a:prstGeom prst="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09" name="Picture 5" descr="C:\Users\jgv\AppData\Local\Microsoft\Windows\Temporary Internet Files\Content.IE5\S1VT7ELQ\MCj04339300000[1].png"/>
            <p:cNvPicPr>
              <a:picLocks noChangeAspect="1" noChangeArrowheads="1"/>
            </p:cNvPicPr>
            <p:nvPr/>
          </p:nvPicPr>
          <p:blipFill>
            <a:blip r:embed="rId2"/>
            <a:srcRect/>
            <a:stretch>
              <a:fillRect/>
            </a:stretch>
          </p:blipFill>
          <p:spPr bwMode="auto">
            <a:xfrm>
              <a:off x="1260754" y="4726266"/>
              <a:ext cx="358918" cy="358918"/>
            </a:xfrm>
            <a:prstGeom prst="rect">
              <a:avLst/>
            </a:prstGeom>
            <a:noFill/>
          </p:spPr>
        </p:pic>
        <p:pic>
          <p:nvPicPr>
            <p:cNvPr id="110" name="Picture 5" descr="C:\Users\jgv\AppData\Local\Microsoft\Windows\Temporary Internet Files\Content.IE5\S1VT7ELQ\MCj04339300000[1].png"/>
            <p:cNvPicPr>
              <a:picLocks noChangeAspect="1" noChangeArrowheads="1"/>
            </p:cNvPicPr>
            <p:nvPr/>
          </p:nvPicPr>
          <p:blipFill>
            <a:blip r:embed="rId2"/>
            <a:srcRect/>
            <a:stretch>
              <a:fillRect/>
            </a:stretch>
          </p:blipFill>
          <p:spPr bwMode="auto">
            <a:xfrm>
              <a:off x="972722" y="5158314"/>
              <a:ext cx="358918" cy="358918"/>
            </a:xfrm>
            <a:prstGeom prst="rect">
              <a:avLst/>
            </a:prstGeom>
            <a:noFill/>
          </p:spPr>
        </p:pic>
        <p:pic>
          <p:nvPicPr>
            <p:cNvPr id="111" name="Picture 5" descr="C:\Users\jgv\AppData\Local\Microsoft\Windows\Temporary Internet Files\Content.IE5\S1VT7ELQ\MCj04339300000[1].png"/>
            <p:cNvPicPr>
              <a:picLocks noChangeAspect="1" noChangeArrowheads="1"/>
            </p:cNvPicPr>
            <p:nvPr/>
          </p:nvPicPr>
          <p:blipFill>
            <a:blip r:embed="rId2"/>
            <a:srcRect/>
            <a:stretch>
              <a:fillRect/>
            </a:stretch>
          </p:blipFill>
          <p:spPr bwMode="auto">
            <a:xfrm>
              <a:off x="1620794" y="5014298"/>
              <a:ext cx="358918" cy="358918"/>
            </a:xfrm>
            <a:prstGeom prst="rect">
              <a:avLst/>
            </a:prstGeom>
            <a:noFill/>
          </p:spPr>
        </p:pic>
        <p:sp>
          <p:nvSpPr>
            <p:cNvPr id="112" name="TextBox 111"/>
            <p:cNvSpPr txBox="1"/>
            <p:nvPr/>
          </p:nvSpPr>
          <p:spPr>
            <a:xfrm>
              <a:off x="835968" y="5543654"/>
              <a:ext cx="1287759" cy="261610"/>
            </a:xfrm>
            <a:prstGeom prst="rect">
              <a:avLst/>
            </a:prstGeom>
            <a:noFill/>
          </p:spPr>
          <p:txBody>
            <a:bodyPr wrap="square" rtlCol="0">
              <a:spAutoFit/>
            </a:bodyPr>
            <a:lstStyle/>
            <a:p>
              <a:pPr algn="ctr"/>
              <a:r>
                <a:rPr lang="en-US" sz="1050" dirty="0" smtClean="0">
                  <a:solidFill>
                    <a:schemeClr val="tx1">
                      <a:lumMod val="75000"/>
                      <a:lumOff val="25000"/>
                    </a:schemeClr>
                  </a:solidFill>
                  <a:latin typeface="Verdana" pitchFamily="34" charset="0"/>
                </a:rPr>
                <a:t>Team A</a:t>
              </a:r>
              <a:endParaRPr lang="en-US" sz="1050" dirty="0">
                <a:solidFill>
                  <a:schemeClr val="tx1">
                    <a:lumMod val="75000"/>
                    <a:lumOff val="25000"/>
                  </a:schemeClr>
                </a:solidFill>
                <a:latin typeface="Verdana" pitchFamily="34" charset="0"/>
              </a:endParaRPr>
            </a:p>
          </p:txBody>
        </p:sp>
      </p:grpSp>
      <p:grpSp>
        <p:nvGrpSpPr>
          <p:cNvPr id="113" name="Group 112"/>
          <p:cNvGrpSpPr/>
          <p:nvPr/>
        </p:nvGrpSpPr>
        <p:grpSpPr>
          <a:xfrm>
            <a:off x="4327282" y="4622313"/>
            <a:ext cx="1287760" cy="1182951"/>
            <a:chOff x="2492152" y="4622313"/>
            <a:chExt cx="1287760" cy="1182951"/>
          </a:xfrm>
        </p:grpSpPr>
        <p:sp>
          <p:nvSpPr>
            <p:cNvPr id="114" name="Rectangle 113"/>
            <p:cNvSpPr/>
            <p:nvPr/>
          </p:nvSpPr>
          <p:spPr>
            <a:xfrm>
              <a:off x="2492152" y="4622313"/>
              <a:ext cx="1287760" cy="1182951"/>
            </a:xfrm>
            <a:prstGeom prst="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15" name="Picture 2" descr="C:\Users\pku\AppData\Local\Microsoft\Windows\Temporary Internet Files\Content.IE5\BXEETMOW\MC90043396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37341" y="4746669"/>
              <a:ext cx="338515" cy="338515"/>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2" descr="C:\Users\pku\AppData\Local\Microsoft\Windows\Temporary Internet Files\Content.IE5\BXEETMOW\MC90043396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69389" y="5034701"/>
              <a:ext cx="338515" cy="338515"/>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2" descr="C:\Users\pku\AppData\Local\Microsoft\Windows\Temporary Internet Files\Content.IE5\BXEETMOW\MC90043396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21317" y="5157192"/>
              <a:ext cx="338515" cy="338515"/>
            </a:xfrm>
            <a:prstGeom prst="rect">
              <a:avLst/>
            </a:prstGeom>
            <a:noFill/>
            <a:extLst>
              <a:ext uri="{909E8E84-426E-40DD-AFC4-6F175D3DCCD1}">
                <a14:hiddenFill xmlns:a14="http://schemas.microsoft.com/office/drawing/2010/main">
                  <a:solidFill>
                    <a:srgbClr val="FFFFFF"/>
                  </a:solidFill>
                </a14:hiddenFill>
              </a:ext>
            </a:extLst>
          </p:spPr>
        </p:pic>
        <p:sp>
          <p:nvSpPr>
            <p:cNvPr id="118" name="TextBox 117"/>
            <p:cNvSpPr txBox="1"/>
            <p:nvPr/>
          </p:nvSpPr>
          <p:spPr>
            <a:xfrm>
              <a:off x="2492153" y="5543654"/>
              <a:ext cx="1287759" cy="261610"/>
            </a:xfrm>
            <a:prstGeom prst="rect">
              <a:avLst/>
            </a:prstGeom>
            <a:noFill/>
          </p:spPr>
          <p:txBody>
            <a:bodyPr wrap="square" rtlCol="0">
              <a:spAutoFit/>
            </a:bodyPr>
            <a:lstStyle/>
            <a:p>
              <a:pPr algn="ctr"/>
              <a:r>
                <a:rPr lang="en-US" sz="1050" dirty="0" smtClean="0">
                  <a:solidFill>
                    <a:schemeClr val="tx1">
                      <a:lumMod val="75000"/>
                      <a:lumOff val="25000"/>
                    </a:schemeClr>
                  </a:solidFill>
                  <a:latin typeface="Verdana" pitchFamily="34" charset="0"/>
                </a:rPr>
                <a:t>Team B</a:t>
              </a:r>
              <a:endParaRPr lang="en-US" sz="1050" dirty="0">
                <a:solidFill>
                  <a:schemeClr val="tx1">
                    <a:lumMod val="75000"/>
                    <a:lumOff val="25000"/>
                  </a:schemeClr>
                </a:solidFill>
                <a:latin typeface="Verdana" pitchFamily="34" charset="0"/>
              </a:endParaRPr>
            </a:p>
          </p:txBody>
        </p:sp>
      </p:grpSp>
      <p:grpSp>
        <p:nvGrpSpPr>
          <p:cNvPr id="119" name="Group 118"/>
          <p:cNvGrpSpPr/>
          <p:nvPr/>
        </p:nvGrpSpPr>
        <p:grpSpPr>
          <a:xfrm>
            <a:off x="5903074" y="4622313"/>
            <a:ext cx="1296144" cy="1182951"/>
            <a:chOff x="4067944" y="4622313"/>
            <a:chExt cx="1296144" cy="1182951"/>
          </a:xfrm>
        </p:grpSpPr>
        <p:sp>
          <p:nvSpPr>
            <p:cNvPr id="120" name="Rectangle 119"/>
            <p:cNvSpPr/>
            <p:nvPr/>
          </p:nvSpPr>
          <p:spPr>
            <a:xfrm>
              <a:off x="4067944" y="4622313"/>
              <a:ext cx="1287760" cy="1182951"/>
            </a:xfrm>
            <a:prstGeom prst="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21" name="Picture 5" descr="C:\Users\pku\AppData\Local\Microsoft\Windows\Temporary Internet Files\Content.IE5\X57V26SN\MC900432626[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0679" y="4797152"/>
              <a:ext cx="291361" cy="291361"/>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5" descr="C:\Users\pku\AppData\Local\Microsoft\Windows\Temporary Internet Files\Content.IE5\X57V26SN\MC900432626[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28711" y="5081855"/>
              <a:ext cx="291361" cy="291361"/>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5" descr="C:\Users\pku\AppData\Local\Microsoft\Windows\Temporary Internet Files\Content.IE5\X57V26SN\MC900432626[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3968" y="5153863"/>
              <a:ext cx="291361" cy="291361"/>
            </a:xfrm>
            <a:prstGeom prst="rect">
              <a:avLst/>
            </a:prstGeom>
            <a:noFill/>
            <a:extLst>
              <a:ext uri="{909E8E84-426E-40DD-AFC4-6F175D3DCCD1}">
                <a14:hiddenFill xmlns:a14="http://schemas.microsoft.com/office/drawing/2010/main">
                  <a:solidFill>
                    <a:srgbClr val="FFFFFF"/>
                  </a:solidFill>
                </a14:hiddenFill>
              </a:ext>
            </a:extLst>
          </p:spPr>
        </p:pic>
        <p:sp>
          <p:nvSpPr>
            <p:cNvPr id="124" name="TextBox 123"/>
            <p:cNvSpPr txBox="1"/>
            <p:nvPr/>
          </p:nvSpPr>
          <p:spPr>
            <a:xfrm>
              <a:off x="4076329" y="5543654"/>
              <a:ext cx="1287759" cy="261610"/>
            </a:xfrm>
            <a:prstGeom prst="rect">
              <a:avLst/>
            </a:prstGeom>
            <a:noFill/>
          </p:spPr>
          <p:txBody>
            <a:bodyPr wrap="square" rtlCol="0">
              <a:spAutoFit/>
            </a:bodyPr>
            <a:lstStyle/>
            <a:p>
              <a:pPr algn="ctr"/>
              <a:r>
                <a:rPr lang="en-US" sz="1050" dirty="0" smtClean="0">
                  <a:solidFill>
                    <a:schemeClr val="tx1">
                      <a:lumMod val="75000"/>
                      <a:lumOff val="25000"/>
                    </a:schemeClr>
                  </a:solidFill>
                  <a:latin typeface="Verdana" pitchFamily="34" charset="0"/>
                </a:rPr>
                <a:t>Team C</a:t>
              </a:r>
              <a:endParaRPr lang="en-US" sz="1050" dirty="0">
                <a:solidFill>
                  <a:schemeClr val="tx1">
                    <a:lumMod val="75000"/>
                    <a:lumOff val="25000"/>
                  </a:schemeClr>
                </a:solidFill>
                <a:latin typeface="Verdana" pitchFamily="34" charset="0"/>
              </a:endParaRPr>
            </a:p>
          </p:txBody>
        </p:sp>
      </p:grpSp>
      <p:grpSp>
        <p:nvGrpSpPr>
          <p:cNvPr id="125" name="Group 124"/>
          <p:cNvGrpSpPr/>
          <p:nvPr/>
        </p:nvGrpSpPr>
        <p:grpSpPr>
          <a:xfrm>
            <a:off x="2686132" y="1290569"/>
            <a:ext cx="769792" cy="829551"/>
            <a:chOff x="851002" y="1290569"/>
            <a:chExt cx="769792" cy="829551"/>
          </a:xfrm>
        </p:grpSpPr>
        <p:pic>
          <p:nvPicPr>
            <p:cNvPr id="126" name="Picture 2" descr="http://t1.gstatic.com/images?q=tbn:ANd9GcSLbPnv_RY5SUJ73WnoLBTxn33tgjR6eKzu2z33uJFffE923hPu5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3762" y="1290569"/>
              <a:ext cx="528619" cy="528619"/>
            </a:xfrm>
            <a:prstGeom prst="rect">
              <a:avLst/>
            </a:prstGeom>
            <a:noFill/>
            <a:extLst>
              <a:ext uri="{909E8E84-426E-40DD-AFC4-6F175D3DCCD1}">
                <a14:hiddenFill xmlns:a14="http://schemas.microsoft.com/office/drawing/2010/main">
                  <a:solidFill>
                    <a:srgbClr val="FFFFFF"/>
                  </a:solidFill>
                </a14:hiddenFill>
              </a:ext>
            </a:extLst>
          </p:spPr>
        </p:pic>
        <p:sp>
          <p:nvSpPr>
            <p:cNvPr id="127" name="TextBox 126"/>
            <p:cNvSpPr txBox="1"/>
            <p:nvPr/>
          </p:nvSpPr>
          <p:spPr>
            <a:xfrm>
              <a:off x="851002" y="1866204"/>
              <a:ext cx="769792" cy="253916"/>
            </a:xfrm>
            <a:prstGeom prst="rect">
              <a:avLst/>
            </a:prstGeom>
            <a:noFill/>
          </p:spPr>
          <p:txBody>
            <a:bodyPr wrap="square" rtlCol="0">
              <a:spAutoFit/>
            </a:bodyPr>
            <a:lstStyle/>
            <a:p>
              <a:pPr algn="ctr"/>
              <a:r>
                <a:rPr lang="en-US" sz="1000" dirty="0" smtClean="0">
                  <a:solidFill>
                    <a:schemeClr val="tx1">
                      <a:lumMod val="75000"/>
                      <a:lumOff val="25000"/>
                    </a:schemeClr>
                  </a:solidFill>
                  <a:latin typeface="Verdana" pitchFamily="34" charset="0"/>
                </a:rPr>
                <a:t>Call</a:t>
              </a:r>
              <a:endParaRPr lang="en-US" sz="1000" dirty="0">
                <a:solidFill>
                  <a:schemeClr val="tx1">
                    <a:lumMod val="75000"/>
                    <a:lumOff val="25000"/>
                  </a:schemeClr>
                </a:solidFill>
                <a:latin typeface="Verdana" pitchFamily="34" charset="0"/>
              </a:endParaRPr>
            </a:p>
          </p:txBody>
        </p:sp>
      </p:grpSp>
      <p:grpSp>
        <p:nvGrpSpPr>
          <p:cNvPr id="128" name="Group 127"/>
          <p:cNvGrpSpPr/>
          <p:nvPr/>
        </p:nvGrpSpPr>
        <p:grpSpPr>
          <a:xfrm>
            <a:off x="3310786" y="1260449"/>
            <a:ext cx="769792" cy="872407"/>
            <a:chOff x="1475656" y="1260449"/>
            <a:chExt cx="769792" cy="872407"/>
          </a:xfrm>
        </p:grpSpPr>
        <p:pic>
          <p:nvPicPr>
            <p:cNvPr id="129" name="Picture 10" descr="C:\Users\jgv\AppData\Local\Temp\SNAGHTML19ed763.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49774" y="1260449"/>
              <a:ext cx="568727" cy="588859"/>
            </a:xfrm>
            <a:prstGeom prst="rect">
              <a:avLst/>
            </a:prstGeom>
            <a:noFill/>
            <a:extLst>
              <a:ext uri="{909E8E84-426E-40DD-AFC4-6F175D3DCCD1}">
                <a14:hiddenFill xmlns:a14="http://schemas.microsoft.com/office/drawing/2010/main">
                  <a:solidFill>
                    <a:srgbClr val="FFFFFF"/>
                  </a:solidFill>
                </a14:hiddenFill>
              </a:ext>
            </a:extLst>
          </p:spPr>
        </p:pic>
        <p:sp>
          <p:nvSpPr>
            <p:cNvPr id="130" name="TextBox 129"/>
            <p:cNvSpPr txBox="1"/>
            <p:nvPr/>
          </p:nvSpPr>
          <p:spPr>
            <a:xfrm>
              <a:off x="1475656" y="1878940"/>
              <a:ext cx="769792" cy="253916"/>
            </a:xfrm>
            <a:prstGeom prst="rect">
              <a:avLst/>
            </a:prstGeom>
            <a:noFill/>
          </p:spPr>
          <p:txBody>
            <a:bodyPr wrap="square" rtlCol="0">
              <a:spAutoFit/>
            </a:bodyPr>
            <a:lstStyle/>
            <a:p>
              <a:pPr algn="ctr"/>
              <a:r>
                <a:rPr lang="en-US" sz="1000" dirty="0" smtClean="0">
                  <a:solidFill>
                    <a:schemeClr val="tx1">
                      <a:lumMod val="75000"/>
                      <a:lumOff val="25000"/>
                    </a:schemeClr>
                  </a:solidFill>
                  <a:latin typeface="Verdana" pitchFamily="34" charset="0"/>
                </a:rPr>
                <a:t>Fax</a:t>
              </a:r>
              <a:endParaRPr lang="en-US" sz="1000" dirty="0">
                <a:solidFill>
                  <a:schemeClr val="tx1">
                    <a:lumMod val="75000"/>
                    <a:lumOff val="25000"/>
                  </a:schemeClr>
                </a:solidFill>
                <a:latin typeface="Verdana" pitchFamily="34" charset="0"/>
              </a:endParaRPr>
            </a:p>
          </p:txBody>
        </p:sp>
      </p:grpSp>
      <p:grpSp>
        <p:nvGrpSpPr>
          <p:cNvPr id="131" name="Group 130"/>
          <p:cNvGrpSpPr/>
          <p:nvPr/>
        </p:nvGrpSpPr>
        <p:grpSpPr>
          <a:xfrm>
            <a:off x="4174882" y="1235542"/>
            <a:ext cx="769792" cy="897314"/>
            <a:chOff x="2339752" y="1235542"/>
            <a:chExt cx="769792" cy="897314"/>
          </a:xfrm>
        </p:grpSpPr>
        <p:pic>
          <p:nvPicPr>
            <p:cNvPr id="132" name="Picture 2" descr="http://t2.gstatic.com/images?q=tbn:ANd9GcQe6SWpDD_wGS0O3S80sDZj2NGqTFM6LEJscUdP12gH9cY_jkLEgw"/>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85894" y="1235542"/>
              <a:ext cx="707637" cy="638673"/>
            </a:xfrm>
            <a:prstGeom prst="rect">
              <a:avLst/>
            </a:prstGeom>
            <a:noFill/>
            <a:extLst>
              <a:ext uri="{909E8E84-426E-40DD-AFC4-6F175D3DCCD1}">
                <a14:hiddenFill xmlns:a14="http://schemas.microsoft.com/office/drawing/2010/main">
                  <a:solidFill>
                    <a:srgbClr val="FFFFFF"/>
                  </a:solidFill>
                </a14:hiddenFill>
              </a:ext>
            </a:extLst>
          </p:spPr>
        </p:pic>
        <p:sp>
          <p:nvSpPr>
            <p:cNvPr id="133" name="TextBox 132"/>
            <p:cNvSpPr txBox="1"/>
            <p:nvPr/>
          </p:nvSpPr>
          <p:spPr>
            <a:xfrm>
              <a:off x="2339752" y="1878940"/>
              <a:ext cx="769792" cy="253916"/>
            </a:xfrm>
            <a:prstGeom prst="rect">
              <a:avLst/>
            </a:prstGeom>
            <a:noFill/>
          </p:spPr>
          <p:txBody>
            <a:bodyPr wrap="square" rtlCol="0">
              <a:spAutoFit/>
            </a:bodyPr>
            <a:lstStyle/>
            <a:p>
              <a:pPr algn="ctr"/>
              <a:r>
                <a:rPr lang="en-US" sz="1000" dirty="0" err="1" smtClean="0">
                  <a:solidFill>
                    <a:schemeClr val="tx1">
                      <a:lumMod val="75000"/>
                      <a:lumOff val="25000"/>
                    </a:schemeClr>
                  </a:solidFill>
                  <a:latin typeface="Verdana" pitchFamily="34" charset="0"/>
                </a:rPr>
                <a:t>eMail</a:t>
              </a:r>
              <a:endParaRPr lang="en-US" sz="1000" dirty="0">
                <a:solidFill>
                  <a:schemeClr val="tx1">
                    <a:lumMod val="75000"/>
                    <a:lumOff val="25000"/>
                  </a:schemeClr>
                </a:solidFill>
                <a:latin typeface="Verdana" pitchFamily="34" charset="0"/>
              </a:endParaRPr>
            </a:p>
          </p:txBody>
        </p:sp>
      </p:grpSp>
      <p:grpSp>
        <p:nvGrpSpPr>
          <p:cNvPr id="134" name="Group 133"/>
          <p:cNvGrpSpPr/>
          <p:nvPr/>
        </p:nvGrpSpPr>
        <p:grpSpPr>
          <a:xfrm>
            <a:off x="4989266" y="1333358"/>
            <a:ext cx="769792" cy="799498"/>
            <a:chOff x="3154136" y="1333358"/>
            <a:chExt cx="769792" cy="799498"/>
          </a:xfrm>
        </p:grpSpPr>
        <p:grpSp>
          <p:nvGrpSpPr>
            <p:cNvPr id="135" name="Group 134"/>
            <p:cNvGrpSpPr/>
            <p:nvPr/>
          </p:nvGrpSpPr>
          <p:grpSpPr>
            <a:xfrm>
              <a:off x="3260924" y="1333358"/>
              <a:ext cx="587187" cy="443041"/>
              <a:chOff x="476664" y="3819154"/>
              <a:chExt cx="814177" cy="554406"/>
            </a:xfrm>
          </p:grpSpPr>
          <p:sp>
            <p:nvSpPr>
              <p:cNvPr id="137" name="Rounded Rectangular Callout 136"/>
              <p:cNvSpPr/>
              <p:nvPr/>
            </p:nvSpPr>
            <p:spPr>
              <a:xfrm>
                <a:off x="476664" y="3819154"/>
                <a:ext cx="514119" cy="443041"/>
              </a:xfrm>
              <a:prstGeom prst="wedgeRoundRect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138" name="Rounded Rectangular Callout 137"/>
              <p:cNvSpPr/>
              <p:nvPr/>
            </p:nvSpPr>
            <p:spPr>
              <a:xfrm>
                <a:off x="836861" y="3963170"/>
                <a:ext cx="453980" cy="410390"/>
              </a:xfrm>
              <a:prstGeom prst="wedgeRoundRectCallou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p>
            </p:txBody>
          </p:sp>
        </p:grpSp>
        <p:sp>
          <p:nvSpPr>
            <p:cNvPr id="136" name="TextBox 135"/>
            <p:cNvSpPr txBox="1"/>
            <p:nvPr/>
          </p:nvSpPr>
          <p:spPr>
            <a:xfrm>
              <a:off x="3154136" y="1878940"/>
              <a:ext cx="769792" cy="253916"/>
            </a:xfrm>
            <a:prstGeom prst="rect">
              <a:avLst/>
            </a:prstGeom>
            <a:noFill/>
          </p:spPr>
          <p:txBody>
            <a:bodyPr wrap="square" rtlCol="0">
              <a:spAutoFit/>
            </a:bodyPr>
            <a:lstStyle/>
            <a:p>
              <a:pPr algn="ctr"/>
              <a:r>
                <a:rPr lang="en-US" sz="1000" dirty="0" smtClean="0">
                  <a:solidFill>
                    <a:schemeClr val="tx1">
                      <a:lumMod val="75000"/>
                      <a:lumOff val="25000"/>
                    </a:schemeClr>
                  </a:solidFill>
                  <a:latin typeface="Verdana" pitchFamily="34" charset="0"/>
                </a:rPr>
                <a:t>Chat</a:t>
              </a:r>
              <a:endParaRPr lang="en-US" sz="1000" dirty="0">
                <a:solidFill>
                  <a:schemeClr val="tx1">
                    <a:lumMod val="75000"/>
                    <a:lumOff val="25000"/>
                  </a:schemeClr>
                </a:solidFill>
                <a:latin typeface="Verdana" pitchFamily="34" charset="0"/>
              </a:endParaRPr>
            </a:p>
          </p:txBody>
        </p:sp>
      </p:grpSp>
      <p:grpSp>
        <p:nvGrpSpPr>
          <p:cNvPr id="139" name="Group 138"/>
          <p:cNvGrpSpPr/>
          <p:nvPr/>
        </p:nvGrpSpPr>
        <p:grpSpPr>
          <a:xfrm>
            <a:off x="5637338" y="1358395"/>
            <a:ext cx="769792" cy="740345"/>
            <a:chOff x="3802208" y="1358395"/>
            <a:chExt cx="769792" cy="740345"/>
          </a:xfrm>
        </p:grpSpPr>
        <p:pic>
          <p:nvPicPr>
            <p:cNvPr id="140" name="Picture 2" descr="http://t2.gstatic.com/images?q=tbn:ANd9GcQMWRQBCdfoY807rG7cZrzzkKm0B4brx8HLCYLpjpDn86wIOEfTr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15504" y="1358395"/>
              <a:ext cx="391220" cy="392967"/>
            </a:xfrm>
            <a:prstGeom prst="rect">
              <a:avLst/>
            </a:prstGeom>
            <a:noFill/>
            <a:extLst>
              <a:ext uri="{909E8E84-426E-40DD-AFC4-6F175D3DCCD1}">
                <a14:hiddenFill xmlns:a14="http://schemas.microsoft.com/office/drawing/2010/main">
                  <a:solidFill>
                    <a:srgbClr val="FFFFFF"/>
                  </a:solidFill>
                </a14:hiddenFill>
              </a:ext>
            </a:extLst>
          </p:spPr>
        </p:pic>
        <p:sp>
          <p:nvSpPr>
            <p:cNvPr id="141" name="TextBox 140"/>
            <p:cNvSpPr txBox="1"/>
            <p:nvPr/>
          </p:nvSpPr>
          <p:spPr>
            <a:xfrm>
              <a:off x="3802208" y="1844824"/>
              <a:ext cx="769792" cy="253916"/>
            </a:xfrm>
            <a:prstGeom prst="rect">
              <a:avLst/>
            </a:prstGeom>
            <a:noFill/>
          </p:spPr>
          <p:txBody>
            <a:bodyPr wrap="square" rtlCol="0">
              <a:spAutoFit/>
            </a:bodyPr>
            <a:lstStyle/>
            <a:p>
              <a:pPr algn="ctr"/>
              <a:r>
                <a:rPr lang="en-US" sz="1000" dirty="0" smtClean="0">
                  <a:solidFill>
                    <a:schemeClr val="tx1">
                      <a:lumMod val="75000"/>
                      <a:lumOff val="25000"/>
                    </a:schemeClr>
                  </a:solidFill>
                  <a:latin typeface="Verdana" pitchFamily="34" charset="0"/>
                </a:rPr>
                <a:t>SMS</a:t>
              </a:r>
              <a:endParaRPr lang="en-US" sz="1000" dirty="0">
                <a:solidFill>
                  <a:schemeClr val="tx1">
                    <a:lumMod val="75000"/>
                    <a:lumOff val="25000"/>
                  </a:schemeClr>
                </a:solidFill>
                <a:latin typeface="Verdana" pitchFamily="34" charset="0"/>
              </a:endParaRPr>
            </a:p>
          </p:txBody>
        </p:sp>
      </p:grpSp>
      <p:grpSp>
        <p:nvGrpSpPr>
          <p:cNvPr id="142" name="Group 141"/>
          <p:cNvGrpSpPr/>
          <p:nvPr/>
        </p:nvGrpSpPr>
        <p:grpSpPr>
          <a:xfrm>
            <a:off x="6335122" y="1249233"/>
            <a:ext cx="769792" cy="1011089"/>
            <a:chOff x="4499992" y="1249233"/>
            <a:chExt cx="769792" cy="1011089"/>
          </a:xfrm>
        </p:grpSpPr>
        <p:grpSp>
          <p:nvGrpSpPr>
            <p:cNvPr id="143" name="Group 142"/>
            <p:cNvGrpSpPr/>
            <p:nvPr/>
          </p:nvGrpSpPr>
          <p:grpSpPr>
            <a:xfrm>
              <a:off x="4574119" y="1249233"/>
              <a:ext cx="573945" cy="611290"/>
              <a:chOff x="4502111" y="1305542"/>
              <a:chExt cx="573945" cy="611290"/>
            </a:xfrm>
          </p:grpSpPr>
          <p:pic>
            <p:nvPicPr>
              <p:cNvPr id="145" name="Picture 6" descr="http://t1.gstatic.com/images?q=tbn:ANd9GcTx-ORfqfSULzWYPgH8I07ezzkIDXwD00VbglT_vh7KPyY4aR-m"/>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02111" y="1305542"/>
                <a:ext cx="413437" cy="413437"/>
              </a:xfrm>
              <a:prstGeom prst="rect">
                <a:avLst/>
              </a:prstGeom>
              <a:noFill/>
              <a:extLst>
                <a:ext uri="{909E8E84-426E-40DD-AFC4-6F175D3DCCD1}">
                  <a14:hiddenFill xmlns:a14="http://schemas.microsoft.com/office/drawing/2010/main">
                    <a:solidFill>
                      <a:srgbClr val="FFFFFF"/>
                    </a:solidFill>
                  </a14:hiddenFill>
                </a:ext>
              </a:extLst>
            </p:spPr>
          </p:pic>
          <p:pic>
            <p:nvPicPr>
              <p:cNvPr id="146" name="Picture 8" descr="http://t2.gstatic.com/images?q=tbn:ANd9GcS8EB7wnfb7Jxp7J7jDulXtWGi_LBY5M_DqGI2CkVOyRy_kxg9YCw"/>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654521" y="1495297"/>
                <a:ext cx="421535" cy="421535"/>
              </a:xfrm>
              <a:prstGeom prst="rect">
                <a:avLst/>
              </a:prstGeom>
              <a:noFill/>
              <a:extLst>
                <a:ext uri="{909E8E84-426E-40DD-AFC4-6F175D3DCCD1}">
                  <a14:hiddenFill xmlns:a14="http://schemas.microsoft.com/office/drawing/2010/main">
                    <a:solidFill>
                      <a:srgbClr val="FFFFFF"/>
                    </a:solidFill>
                  </a14:hiddenFill>
                </a:ext>
              </a:extLst>
            </p:spPr>
          </p:pic>
        </p:grpSp>
        <p:sp>
          <p:nvSpPr>
            <p:cNvPr id="144" name="TextBox 143"/>
            <p:cNvSpPr txBox="1"/>
            <p:nvPr/>
          </p:nvSpPr>
          <p:spPr>
            <a:xfrm>
              <a:off x="4499992" y="1844824"/>
              <a:ext cx="769792" cy="415498"/>
            </a:xfrm>
            <a:prstGeom prst="rect">
              <a:avLst/>
            </a:prstGeom>
            <a:noFill/>
          </p:spPr>
          <p:txBody>
            <a:bodyPr wrap="square" rtlCol="0">
              <a:spAutoFit/>
            </a:bodyPr>
            <a:lstStyle/>
            <a:p>
              <a:pPr algn="ctr"/>
              <a:r>
                <a:rPr lang="en-US" sz="1000" dirty="0" smtClean="0">
                  <a:solidFill>
                    <a:schemeClr val="tx1">
                      <a:lumMod val="75000"/>
                      <a:lumOff val="25000"/>
                    </a:schemeClr>
                  </a:solidFill>
                  <a:latin typeface="Verdana" pitchFamily="34" charset="0"/>
                </a:rPr>
                <a:t>Social Media</a:t>
              </a:r>
              <a:endParaRPr lang="en-US" sz="1000" dirty="0">
                <a:solidFill>
                  <a:schemeClr val="tx1">
                    <a:lumMod val="75000"/>
                    <a:lumOff val="25000"/>
                  </a:schemeClr>
                </a:solidFill>
                <a:latin typeface="Verdana" pitchFamily="34" charset="0"/>
              </a:endParaRPr>
            </a:p>
          </p:txBody>
        </p:sp>
      </p:grpSp>
      <p:sp>
        <p:nvSpPr>
          <p:cNvPr id="147" name="Oval Callout 146"/>
          <p:cNvSpPr/>
          <p:nvPr/>
        </p:nvSpPr>
        <p:spPr>
          <a:xfrm>
            <a:off x="8135322" y="2564904"/>
            <a:ext cx="2843808" cy="1378569"/>
          </a:xfrm>
          <a:prstGeom prst="wedgeEllipseCallout">
            <a:avLst>
              <a:gd name="adj1" fmla="val -68239"/>
              <a:gd name="adj2" fmla="val 32756"/>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1200" dirty="0" smtClean="0">
                <a:solidFill>
                  <a:schemeClr val="tx1">
                    <a:lumMod val="50000"/>
                    <a:lumOff val="50000"/>
                  </a:schemeClr>
                </a:solidFill>
              </a:rPr>
              <a:t>Multiple Queues for different purposes are configured in VCC</a:t>
            </a:r>
          </a:p>
          <a:p>
            <a:pPr marL="171450" indent="-171450">
              <a:buFont typeface="Arial" pitchFamily="34" charset="0"/>
              <a:buChar char="•"/>
            </a:pPr>
            <a:r>
              <a:rPr lang="nl-BE" sz="1200" dirty="0" smtClean="0">
                <a:solidFill>
                  <a:schemeClr val="tx1">
                    <a:lumMod val="50000"/>
                    <a:lumOff val="50000"/>
                  </a:schemeClr>
                </a:solidFill>
              </a:rPr>
              <a:t>Each with their own routing configuration</a:t>
            </a:r>
          </a:p>
        </p:txBody>
      </p:sp>
      <p:sp>
        <p:nvSpPr>
          <p:cNvPr id="148" name="Oval Callout 147"/>
          <p:cNvSpPr/>
          <p:nvPr/>
        </p:nvSpPr>
        <p:spPr>
          <a:xfrm>
            <a:off x="7919299" y="5299542"/>
            <a:ext cx="2808311" cy="696731"/>
          </a:xfrm>
          <a:prstGeom prst="wedgeEllipseCallout">
            <a:avLst>
              <a:gd name="adj1" fmla="val -60577"/>
              <a:gd name="adj2" fmla="val -54850"/>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1200" dirty="0" smtClean="0">
                <a:solidFill>
                  <a:schemeClr val="tx1">
                    <a:lumMod val="50000"/>
                    <a:lumOff val="50000"/>
                  </a:schemeClr>
                </a:solidFill>
              </a:rPr>
              <a:t>Agents from different teams log in to VCC</a:t>
            </a:r>
            <a:endParaRPr lang="nl-BE" sz="1200" dirty="0">
              <a:solidFill>
                <a:schemeClr val="tx1">
                  <a:lumMod val="50000"/>
                  <a:lumOff val="50000"/>
                </a:schemeClr>
              </a:solidFill>
            </a:endParaRPr>
          </a:p>
        </p:txBody>
      </p:sp>
      <p:sp>
        <p:nvSpPr>
          <p:cNvPr id="149" name="Oval Callout 148"/>
          <p:cNvSpPr/>
          <p:nvPr/>
        </p:nvSpPr>
        <p:spPr>
          <a:xfrm>
            <a:off x="7919298" y="1015395"/>
            <a:ext cx="2520280" cy="829429"/>
          </a:xfrm>
          <a:prstGeom prst="wedgeEllipseCallout">
            <a:avLst>
              <a:gd name="adj1" fmla="val -59640"/>
              <a:gd name="adj2" fmla="val 37384"/>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1200" dirty="0" smtClean="0">
                <a:solidFill>
                  <a:schemeClr val="tx1">
                    <a:lumMod val="50000"/>
                    <a:lumOff val="50000"/>
                  </a:schemeClr>
                </a:solidFill>
              </a:rPr>
              <a:t>All types of contact arrive at VCC</a:t>
            </a:r>
          </a:p>
        </p:txBody>
      </p:sp>
      <p:sp>
        <p:nvSpPr>
          <p:cNvPr id="150" name="Oval Callout 149"/>
          <p:cNvSpPr/>
          <p:nvPr/>
        </p:nvSpPr>
        <p:spPr>
          <a:xfrm>
            <a:off x="5968776" y="2005898"/>
            <a:ext cx="3401132" cy="702747"/>
          </a:xfrm>
          <a:prstGeom prst="wedgeEllipseCallout">
            <a:avLst>
              <a:gd name="adj1" fmla="val -53075"/>
              <a:gd name="adj2" fmla="val 22254"/>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1200" dirty="0">
                <a:solidFill>
                  <a:schemeClr val="tx1">
                    <a:lumMod val="50000"/>
                    <a:lumOff val="50000"/>
                  </a:schemeClr>
                </a:solidFill>
              </a:rPr>
              <a:t>The Contact Provider decides on the Target Queue</a:t>
            </a:r>
          </a:p>
        </p:txBody>
      </p:sp>
      <p:sp>
        <p:nvSpPr>
          <p:cNvPr id="151" name="Down Arrow 150"/>
          <p:cNvSpPr/>
          <p:nvPr/>
        </p:nvSpPr>
        <p:spPr>
          <a:xfrm>
            <a:off x="3238778" y="4153831"/>
            <a:ext cx="179485" cy="572436"/>
          </a:xfrm>
          <a:prstGeom prst="downArrow">
            <a:avLst/>
          </a:pr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2" name="Down Arrow 151"/>
          <p:cNvSpPr/>
          <p:nvPr/>
        </p:nvSpPr>
        <p:spPr>
          <a:xfrm rot="17765819">
            <a:off x="3921356" y="3892132"/>
            <a:ext cx="210184" cy="1125978"/>
          </a:xfrm>
          <a:prstGeom prst="downArrow">
            <a:avLst/>
          </a:pr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3" name="Down Arrow 152"/>
          <p:cNvSpPr/>
          <p:nvPr/>
        </p:nvSpPr>
        <p:spPr>
          <a:xfrm>
            <a:off x="4854931" y="4149080"/>
            <a:ext cx="179485" cy="572436"/>
          </a:xfrm>
          <a:prstGeom prst="downArrow">
            <a:avLst/>
          </a:pr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4" name="Down Arrow 153"/>
          <p:cNvSpPr/>
          <p:nvPr/>
        </p:nvSpPr>
        <p:spPr>
          <a:xfrm>
            <a:off x="6479138" y="4149080"/>
            <a:ext cx="179485" cy="572436"/>
          </a:xfrm>
          <a:prstGeom prst="downArrow">
            <a:avLst/>
          </a:pr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5" name="Oval Callout 154"/>
          <p:cNvSpPr/>
          <p:nvPr/>
        </p:nvSpPr>
        <p:spPr>
          <a:xfrm>
            <a:off x="4407705" y="3823847"/>
            <a:ext cx="1614529" cy="611451"/>
          </a:xfrm>
          <a:prstGeom prst="wedgeEllipseCallout">
            <a:avLst>
              <a:gd name="adj1" fmla="val -70644"/>
              <a:gd name="adj2" fmla="val 39656"/>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nl-BE" sz="1200" dirty="0">
                <a:solidFill>
                  <a:schemeClr val="tx1">
                    <a:lumMod val="50000"/>
                    <a:lumOff val="50000"/>
                  </a:schemeClr>
                </a:solidFill>
              </a:rPr>
              <a:t>For one or </a:t>
            </a:r>
          </a:p>
          <a:p>
            <a:r>
              <a:rPr lang="nl-BE" sz="1200" dirty="0">
                <a:solidFill>
                  <a:schemeClr val="tx1">
                    <a:lumMod val="50000"/>
                    <a:lumOff val="50000"/>
                  </a:schemeClr>
                </a:solidFill>
              </a:rPr>
              <a:t>more Queues</a:t>
            </a:r>
          </a:p>
        </p:txBody>
      </p:sp>
      <p:sp>
        <p:nvSpPr>
          <p:cNvPr id="156" name="Down Arrow 155"/>
          <p:cNvSpPr/>
          <p:nvPr/>
        </p:nvSpPr>
        <p:spPr>
          <a:xfrm>
            <a:off x="4888464" y="2338915"/>
            <a:ext cx="179485" cy="572436"/>
          </a:xfrm>
          <a:prstGeom prst="downArrow">
            <a:avLst/>
          </a:pr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7" name="Down Arrow 156"/>
          <p:cNvSpPr/>
          <p:nvPr/>
        </p:nvSpPr>
        <p:spPr>
          <a:xfrm rot="17765819">
            <a:off x="5434881" y="2039365"/>
            <a:ext cx="210184" cy="1125978"/>
          </a:xfrm>
          <a:prstGeom prst="downArrow">
            <a:avLst/>
          </a:pr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8" name="Down Arrow 157"/>
          <p:cNvSpPr/>
          <p:nvPr/>
        </p:nvSpPr>
        <p:spPr>
          <a:xfrm rot="3834181" flipH="1">
            <a:off x="4310056" y="2019922"/>
            <a:ext cx="210184" cy="1125978"/>
          </a:xfrm>
          <a:prstGeom prst="downArrow">
            <a:avLst/>
          </a:pr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9" name="Oval 158"/>
          <p:cNvSpPr/>
          <p:nvPr/>
        </p:nvSpPr>
        <p:spPr>
          <a:xfrm>
            <a:off x="4772471" y="2240878"/>
            <a:ext cx="421369" cy="18001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0" name="Rectangle 159"/>
          <p:cNvSpPr/>
          <p:nvPr/>
        </p:nvSpPr>
        <p:spPr>
          <a:xfrm>
            <a:off x="3519986" y="3516865"/>
            <a:ext cx="144016" cy="100431"/>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1" name="Oval Callout 160"/>
          <p:cNvSpPr/>
          <p:nvPr/>
        </p:nvSpPr>
        <p:spPr>
          <a:xfrm>
            <a:off x="1847528" y="1856096"/>
            <a:ext cx="2399362" cy="995325"/>
          </a:xfrm>
          <a:prstGeom prst="wedgeEllipseCallout">
            <a:avLst>
              <a:gd name="adj1" fmla="val 19430"/>
              <a:gd name="adj2" fmla="val 90602"/>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nl-BE" sz="1200" dirty="0" smtClean="0">
                <a:solidFill>
                  <a:schemeClr val="tx1">
                    <a:lumMod val="50000"/>
                    <a:lumOff val="50000"/>
                  </a:schemeClr>
                </a:solidFill>
              </a:rPr>
              <a:t>Routing algorithm calculates the best match agent-contact</a:t>
            </a:r>
          </a:p>
        </p:txBody>
      </p:sp>
      <p:sp>
        <p:nvSpPr>
          <p:cNvPr id="162" name="Oval Callout 161"/>
          <p:cNvSpPr/>
          <p:nvPr/>
        </p:nvSpPr>
        <p:spPr>
          <a:xfrm>
            <a:off x="2951230" y="5164800"/>
            <a:ext cx="1570735" cy="995325"/>
          </a:xfrm>
          <a:prstGeom prst="wedgeEllipseCallout">
            <a:avLst>
              <a:gd name="adj1" fmla="val 22754"/>
              <a:gd name="adj2" fmla="val -101364"/>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nl-BE" sz="1200" dirty="0" smtClean="0">
                <a:solidFill>
                  <a:schemeClr val="tx1">
                    <a:lumMod val="50000"/>
                    <a:lumOff val="50000"/>
                  </a:schemeClr>
                </a:solidFill>
              </a:rPr>
              <a:t>And assigns the contact</a:t>
            </a:r>
          </a:p>
        </p:txBody>
      </p:sp>
      <p:sp>
        <p:nvSpPr>
          <p:cNvPr id="163" name="Left-Right Arrow 162"/>
          <p:cNvSpPr/>
          <p:nvPr/>
        </p:nvSpPr>
        <p:spPr>
          <a:xfrm>
            <a:off x="3922510" y="3422046"/>
            <a:ext cx="324380" cy="150970"/>
          </a:xfrm>
          <a:prstGeom prst="leftRightArrow">
            <a:avLst/>
          </a:pr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4" name="Left-Right Arrow 163"/>
          <p:cNvSpPr/>
          <p:nvPr/>
        </p:nvSpPr>
        <p:spPr>
          <a:xfrm>
            <a:off x="5506686" y="3422046"/>
            <a:ext cx="324380" cy="150970"/>
          </a:xfrm>
          <a:prstGeom prst="leftRightArrow">
            <a:avLst/>
          </a:pr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5" name="Oval Callout 164"/>
          <p:cNvSpPr/>
          <p:nvPr/>
        </p:nvSpPr>
        <p:spPr>
          <a:xfrm>
            <a:off x="6187489" y="4011458"/>
            <a:ext cx="2349065" cy="735212"/>
          </a:xfrm>
          <a:prstGeom prst="wedgeEllipseCallout">
            <a:avLst>
              <a:gd name="adj1" fmla="val -67987"/>
              <a:gd name="adj2" fmla="val -103832"/>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nl-BE" sz="1200" dirty="0" smtClean="0">
                <a:solidFill>
                  <a:schemeClr val="tx1">
                    <a:lumMod val="50000"/>
                    <a:lumOff val="50000"/>
                  </a:schemeClr>
                </a:solidFill>
              </a:rPr>
              <a:t>Overflow between queues is possible</a:t>
            </a:r>
          </a:p>
        </p:txBody>
      </p:sp>
    </p:spTree>
    <p:extLst>
      <p:ext uri="{BB962C8B-B14F-4D97-AF65-F5344CB8AC3E}">
        <p14:creationId xmlns:p14="http://schemas.microsoft.com/office/powerpoint/2010/main" val="576756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47"/>
                                        </p:tgtEl>
                                        <p:attrNameLst>
                                          <p:attrName>style.visibility</p:attrName>
                                        </p:attrNameLst>
                                      </p:cBhvr>
                                      <p:to>
                                        <p:strVal val="visible"/>
                                      </p:to>
                                    </p:set>
                                    <p:animEffect transition="in" filter="fade">
                                      <p:cBhvr>
                                        <p:cTn id="16" dur="500"/>
                                        <p:tgtEl>
                                          <p:spTgt spid="147"/>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77"/>
                                        </p:tgtEl>
                                        <p:attrNameLst>
                                          <p:attrName>style.visibility</p:attrName>
                                        </p:attrNameLst>
                                      </p:cBhvr>
                                      <p:to>
                                        <p:strVal val="visible"/>
                                      </p:to>
                                    </p:set>
                                    <p:animEffect transition="in" filter="fade">
                                      <p:cBhvr>
                                        <p:cTn id="24" dur="500"/>
                                        <p:tgtEl>
                                          <p:spTgt spid="77"/>
                                        </p:tgtEl>
                                      </p:cBhvr>
                                    </p:animEffect>
                                  </p:childTnLst>
                                </p:cTn>
                              </p:par>
                            </p:childTnLst>
                          </p:cTn>
                        </p:par>
                        <p:par>
                          <p:cTn id="25" fill="hold">
                            <p:stCondLst>
                              <p:cond delay="2500"/>
                            </p:stCondLst>
                            <p:childTnLst>
                              <p:par>
                                <p:cTn id="26" presetID="10" presetClass="entr" presetSubtype="0" fill="hold" nodeType="after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fade">
                                      <p:cBhvr>
                                        <p:cTn id="28" dur="500"/>
                                        <p:tgtEl>
                                          <p:spTgt spid="47"/>
                                        </p:tgtEl>
                                      </p:cBhvr>
                                    </p:animEffect>
                                  </p:childTnLst>
                                </p:cTn>
                              </p:par>
                            </p:childTnLst>
                          </p:cTn>
                        </p:par>
                        <p:par>
                          <p:cTn id="29" fill="hold">
                            <p:stCondLst>
                              <p:cond delay="3000"/>
                            </p:stCondLst>
                            <p:childTnLst>
                              <p:par>
                                <p:cTn id="30" presetID="10" presetClass="entr" presetSubtype="0" fill="hold"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148"/>
                                        </p:tgtEl>
                                        <p:attrNameLst>
                                          <p:attrName>style.visibility</p:attrName>
                                        </p:attrNameLst>
                                      </p:cBhvr>
                                      <p:to>
                                        <p:strVal val="visible"/>
                                      </p:to>
                                    </p:set>
                                    <p:animEffect transition="in" filter="fade">
                                      <p:cBhvr>
                                        <p:cTn id="41" dur="500"/>
                                        <p:tgtEl>
                                          <p:spTgt spid="148"/>
                                        </p:tgtEl>
                                      </p:cBhvr>
                                    </p:animEffect>
                                  </p:childTnLst>
                                </p:cTn>
                              </p:par>
                            </p:childTnLst>
                          </p:cTn>
                        </p:par>
                        <p:par>
                          <p:cTn id="42" fill="hold">
                            <p:stCondLst>
                              <p:cond delay="1000"/>
                            </p:stCondLst>
                            <p:childTnLst>
                              <p:par>
                                <p:cTn id="43" presetID="10" presetClass="entr" presetSubtype="0" fill="hold" nodeType="afterEffect">
                                  <p:stCondLst>
                                    <p:cond delay="0"/>
                                  </p:stCondLst>
                                  <p:childTnLst>
                                    <p:set>
                                      <p:cBhvr>
                                        <p:cTn id="44" dur="1" fill="hold">
                                          <p:stCondLst>
                                            <p:cond delay="0"/>
                                          </p:stCondLst>
                                        </p:cTn>
                                        <p:tgtEl>
                                          <p:spTgt spid="107"/>
                                        </p:tgtEl>
                                        <p:attrNameLst>
                                          <p:attrName>style.visibility</p:attrName>
                                        </p:attrNameLst>
                                      </p:cBhvr>
                                      <p:to>
                                        <p:strVal val="visible"/>
                                      </p:to>
                                    </p:set>
                                    <p:animEffect transition="in" filter="fade">
                                      <p:cBhvr>
                                        <p:cTn id="45" dur="500"/>
                                        <p:tgtEl>
                                          <p:spTgt spid="107"/>
                                        </p:tgtEl>
                                      </p:cBhvr>
                                    </p:animEffect>
                                  </p:childTnLst>
                                </p:cTn>
                              </p:par>
                            </p:childTnLst>
                          </p:cTn>
                        </p:par>
                        <p:par>
                          <p:cTn id="46" fill="hold">
                            <p:stCondLst>
                              <p:cond delay="1500"/>
                            </p:stCondLst>
                            <p:childTnLst>
                              <p:par>
                                <p:cTn id="47" presetID="10" presetClass="entr" presetSubtype="0" fill="hold" nodeType="afterEffect">
                                  <p:stCondLst>
                                    <p:cond delay="0"/>
                                  </p:stCondLst>
                                  <p:childTnLst>
                                    <p:set>
                                      <p:cBhvr>
                                        <p:cTn id="48" dur="1" fill="hold">
                                          <p:stCondLst>
                                            <p:cond delay="0"/>
                                          </p:stCondLst>
                                        </p:cTn>
                                        <p:tgtEl>
                                          <p:spTgt spid="113"/>
                                        </p:tgtEl>
                                        <p:attrNameLst>
                                          <p:attrName>style.visibility</p:attrName>
                                        </p:attrNameLst>
                                      </p:cBhvr>
                                      <p:to>
                                        <p:strVal val="visible"/>
                                      </p:to>
                                    </p:set>
                                    <p:animEffect transition="in" filter="fade">
                                      <p:cBhvr>
                                        <p:cTn id="49" dur="500"/>
                                        <p:tgtEl>
                                          <p:spTgt spid="113"/>
                                        </p:tgtEl>
                                      </p:cBhvr>
                                    </p:animEffect>
                                  </p:childTnLst>
                                </p:cTn>
                              </p:par>
                            </p:childTnLst>
                          </p:cTn>
                        </p:par>
                        <p:par>
                          <p:cTn id="50" fill="hold">
                            <p:stCondLst>
                              <p:cond delay="2000"/>
                            </p:stCondLst>
                            <p:childTnLst>
                              <p:par>
                                <p:cTn id="51" presetID="10" presetClass="entr" presetSubtype="0" fill="hold" nodeType="afterEffect">
                                  <p:stCondLst>
                                    <p:cond delay="0"/>
                                  </p:stCondLst>
                                  <p:childTnLst>
                                    <p:set>
                                      <p:cBhvr>
                                        <p:cTn id="52" dur="1" fill="hold">
                                          <p:stCondLst>
                                            <p:cond delay="0"/>
                                          </p:stCondLst>
                                        </p:cTn>
                                        <p:tgtEl>
                                          <p:spTgt spid="119"/>
                                        </p:tgtEl>
                                        <p:attrNameLst>
                                          <p:attrName>style.visibility</p:attrName>
                                        </p:attrNameLst>
                                      </p:cBhvr>
                                      <p:to>
                                        <p:strVal val="visible"/>
                                      </p:to>
                                    </p:set>
                                    <p:animEffect transition="in" filter="fade">
                                      <p:cBhvr>
                                        <p:cTn id="53" dur="500"/>
                                        <p:tgtEl>
                                          <p:spTgt spid="119"/>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51"/>
                                        </p:tgtEl>
                                        <p:attrNameLst>
                                          <p:attrName>style.visibility</p:attrName>
                                        </p:attrNameLst>
                                      </p:cBhvr>
                                      <p:to>
                                        <p:strVal val="visible"/>
                                      </p:to>
                                    </p:set>
                                    <p:animEffect transition="in" filter="fade">
                                      <p:cBhvr>
                                        <p:cTn id="58" dur="500"/>
                                        <p:tgtEl>
                                          <p:spTgt spid="151"/>
                                        </p:tgtEl>
                                      </p:cBhvr>
                                    </p:animEffect>
                                  </p:childTnLst>
                                </p:cTn>
                              </p:par>
                            </p:childTnLst>
                          </p:cTn>
                        </p:par>
                        <p:par>
                          <p:cTn id="59" fill="hold">
                            <p:stCondLst>
                              <p:cond delay="500"/>
                            </p:stCondLst>
                            <p:childTnLst>
                              <p:par>
                                <p:cTn id="60" presetID="10" presetClass="entr" presetSubtype="0" fill="hold" grpId="0" nodeType="afterEffect">
                                  <p:stCondLst>
                                    <p:cond delay="0"/>
                                  </p:stCondLst>
                                  <p:childTnLst>
                                    <p:set>
                                      <p:cBhvr>
                                        <p:cTn id="61" dur="1" fill="hold">
                                          <p:stCondLst>
                                            <p:cond delay="0"/>
                                          </p:stCondLst>
                                        </p:cTn>
                                        <p:tgtEl>
                                          <p:spTgt spid="152"/>
                                        </p:tgtEl>
                                        <p:attrNameLst>
                                          <p:attrName>style.visibility</p:attrName>
                                        </p:attrNameLst>
                                      </p:cBhvr>
                                      <p:to>
                                        <p:strVal val="visible"/>
                                      </p:to>
                                    </p:set>
                                    <p:animEffect transition="in" filter="fade">
                                      <p:cBhvr>
                                        <p:cTn id="62" dur="500"/>
                                        <p:tgtEl>
                                          <p:spTgt spid="152"/>
                                        </p:tgtEl>
                                      </p:cBhvr>
                                    </p:animEffect>
                                  </p:childTnLst>
                                </p:cTn>
                              </p:par>
                            </p:childTnLst>
                          </p:cTn>
                        </p:par>
                        <p:par>
                          <p:cTn id="63" fill="hold">
                            <p:stCondLst>
                              <p:cond delay="1000"/>
                            </p:stCondLst>
                            <p:childTnLst>
                              <p:par>
                                <p:cTn id="64" presetID="10" presetClass="entr" presetSubtype="0" fill="hold" grpId="0" nodeType="afterEffect">
                                  <p:stCondLst>
                                    <p:cond delay="0"/>
                                  </p:stCondLst>
                                  <p:childTnLst>
                                    <p:set>
                                      <p:cBhvr>
                                        <p:cTn id="65" dur="1" fill="hold">
                                          <p:stCondLst>
                                            <p:cond delay="0"/>
                                          </p:stCondLst>
                                        </p:cTn>
                                        <p:tgtEl>
                                          <p:spTgt spid="153"/>
                                        </p:tgtEl>
                                        <p:attrNameLst>
                                          <p:attrName>style.visibility</p:attrName>
                                        </p:attrNameLst>
                                      </p:cBhvr>
                                      <p:to>
                                        <p:strVal val="visible"/>
                                      </p:to>
                                    </p:set>
                                    <p:animEffect transition="in" filter="fade">
                                      <p:cBhvr>
                                        <p:cTn id="66" dur="500"/>
                                        <p:tgtEl>
                                          <p:spTgt spid="153"/>
                                        </p:tgtEl>
                                      </p:cBhvr>
                                    </p:animEffect>
                                  </p:childTnLst>
                                </p:cTn>
                              </p:par>
                            </p:childTnLst>
                          </p:cTn>
                        </p:par>
                        <p:par>
                          <p:cTn id="67" fill="hold">
                            <p:stCondLst>
                              <p:cond delay="1500"/>
                            </p:stCondLst>
                            <p:childTnLst>
                              <p:par>
                                <p:cTn id="68" presetID="10" presetClass="entr" presetSubtype="0" fill="hold" grpId="0" nodeType="afterEffect">
                                  <p:stCondLst>
                                    <p:cond delay="0"/>
                                  </p:stCondLst>
                                  <p:childTnLst>
                                    <p:set>
                                      <p:cBhvr>
                                        <p:cTn id="69" dur="1" fill="hold">
                                          <p:stCondLst>
                                            <p:cond delay="0"/>
                                          </p:stCondLst>
                                        </p:cTn>
                                        <p:tgtEl>
                                          <p:spTgt spid="154"/>
                                        </p:tgtEl>
                                        <p:attrNameLst>
                                          <p:attrName>style.visibility</p:attrName>
                                        </p:attrNameLst>
                                      </p:cBhvr>
                                      <p:to>
                                        <p:strVal val="visible"/>
                                      </p:to>
                                    </p:set>
                                    <p:animEffect transition="in" filter="fade">
                                      <p:cBhvr>
                                        <p:cTn id="70" dur="500"/>
                                        <p:tgtEl>
                                          <p:spTgt spid="154"/>
                                        </p:tgtEl>
                                      </p:cBhvr>
                                    </p:animEffect>
                                  </p:childTnLst>
                                </p:cTn>
                              </p:par>
                            </p:childTnLst>
                          </p:cTn>
                        </p:par>
                        <p:par>
                          <p:cTn id="71" fill="hold">
                            <p:stCondLst>
                              <p:cond delay="2000"/>
                            </p:stCondLst>
                            <p:childTnLst>
                              <p:par>
                                <p:cTn id="72" presetID="10" presetClass="entr" presetSubtype="0" fill="hold" grpId="0" nodeType="afterEffect">
                                  <p:stCondLst>
                                    <p:cond delay="0"/>
                                  </p:stCondLst>
                                  <p:childTnLst>
                                    <p:set>
                                      <p:cBhvr>
                                        <p:cTn id="73" dur="1" fill="hold">
                                          <p:stCondLst>
                                            <p:cond delay="0"/>
                                          </p:stCondLst>
                                        </p:cTn>
                                        <p:tgtEl>
                                          <p:spTgt spid="155"/>
                                        </p:tgtEl>
                                        <p:attrNameLst>
                                          <p:attrName>style.visibility</p:attrName>
                                        </p:attrNameLst>
                                      </p:cBhvr>
                                      <p:to>
                                        <p:strVal val="visible"/>
                                      </p:to>
                                    </p:set>
                                    <p:animEffect transition="in" filter="fade">
                                      <p:cBhvr>
                                        <p:cTn id="74" dur="500"/>
                                        <p:tgtEl>
                                          <p:spTgt spid="155"/>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grpId="1" nodeType="clickEffect">
                                  <p:stCondLst>
                                    <p:cond delay="0"/>
                                  </p:stCondLst>
                                  <p:childTnLst>
                                    <p:animEffect transition="out" filter="fade">
                                      <p:cBhvr>
                                        <p:cTn id="78" dur="500"/>
                                        <p:tgtEl>
                                          <p:spTgt spid="155"/>
                                        </p:tgtEl>
                                      </p:cBhvr>
                                    </p:animEffect>
                                    <p:set>
                                      <p:cBhvr>
                                        <p:cTn id="79" dur="1" fill="hold">
                                          <p:stCondLst>
                                            <p:cond delay="499"/>
                                          </p:stCondLst>
                                        </p:cTn>
                                        <p:tgtEl>
                                          <p:spTgt spid="155"/>
                                        </p:tgtEl>
                                        <p:attrNameLst>
                                          <p:attrName>style.visibility</p:attrName>
                                        </p:attrNameLst>
                                      </p:cBhvr>
                                      <p:to>
                                        <p:strVal val="hidden"/>
                                      </p:to>
                                    </p:set>
                                  </p:childTnLst>
                                </p:cTn>
                              </p:par>
                            </p:childTnLst>
                          </p:cTn>
                        </p:par>
                        <p:par>
                          <p:cTn id="80" fill="hold">
                            <p:stCondLst>
                              <p:cond delay="500"/>
                            </p:stCondLst>
                            <p:childTnLst>
                              <p:par>
                                <p:cTn id="81" presetID="10" presetClass="entr" presetSubtype="0" fill="hold" nodeType="afterEffect">
                                  <p:stCondLst>
                                    <p:cond delay="0"/>
                                  </p:stCondLst>
                                  <p:childTnLst>
                                    <p:set>
                                      <p:cBhvr>
                                        <p:cTn id="82" dur="1" fill="hold">
                                          <p:stCondLst>
                                            <p:cond delay="0"/>
                                          </p:stCondLst>
                                        </p:cTn>
                                        <p:tgtEl>
                                          <p:spTgt spid="8"/>
                                        </p:tgtEl>
                                        <p:attrNameLst>
                                          <p:attrName>style.visibility</p:attrName>
                                        </p:attrNameLst>
                                      </p:cBhvr>
                                      <p:to>
                                        <p:strVal val="visible"/>
                                      </p:to>
                                    </p:set>
                                    <p:animEffect transition="in" filter="fade">
                                      <p:cBhvr>
                                        <p:cTn id="83" dur="500"/>
                                        <p:tgtEl>
                                          <p:spTgt spid="8"/>
                                        </p:tgtEl>
                                      </p:cBhvr>
                                    </p:animEffect>
                                  </p:childTnLst>
                                </p:cTn>
                              </p:par>
                            </p:childTnLst>
                          </p:cTn>
                        </p:par>
                        <p:par>
                          <p:cTn id="84" fill="hold">
                            <p:stCondLst>
                              <p:cond delay="1000"/>
                            </p:stCondLst>
                            <p:childTnLst>
                              <p:par>
                                <p:cTn id="85" presetID="10" presetClass="entr" presetSubtype="0" fill="hold" grpId="0" nodeType="afterEffect">
                                  <p:stCondLst>
                                    <p:cond delay="0"/>
                                  </p:stCondLst>
                                  <p:childTnLst>
                                    <p:set>
                                      <p:cBhvr>
                                        <p:cTn id="86" dur="1" fill="hold">
                                          <p:stCondLst>
                                            <p:cond delay="0"/>
                                          </p:stCondLst>
                                        </p:cTn>
                                        <p:tgtEl>
                                          <p:spTgt spid="149"/>
                                        </p:tgtEl>
                                        <p:attrNameLst>
                                          <p:attrName>style.visibility</p:attrName>
                                        </p:attrNameLst>
                                      </p:cBhvr>
                                      <p:to>
                                        <p:strVal val="visible"/>
                                      </p:to>
                                    </p:set>
                                    <p:animEffect transition="in" filter="fade">
                                      <p:cBhvr>
                                        <p:cTn id="87" dur="500"/>
                                        <p:tgtEl>
                                          <p:spTgt spid="149"/>
                                        </p:tgtEl>
                                      </p:cBhvr>
                                    </p:animEffect>
                                  </p:childTnLst>
                                </p:cTn>
                              </p:par>
                            </p:childTnLst>
                          </p:cTn>
                        </p:par>
                        <p:par>
                          <p:cTn id="88" fill="hold">
                            <p:stCondLst>
                              <p:cond delay="1500"/>
                            </p:stCondLst>
                            <p:childTnLst>
                              <p:par>
                                <p:cTn id="89" presetID="10" presetClass="entr" presetSubtype="0" fill="hold" nodeType="afterEffect">
                                  <p:stCondLst>
                                    <p:cond delay="0"/>
                                  </p:stCondLst>
                                  <p:childTnLst>
                                    <p:set>
                                      <p:cBhvr>
                                        <p:cTn id="90" dur="1" fill="hold">
                                          <p:stCondLst>
                                            <p:cond delay="0"/>
                                          </p:stCondLst>
                                        </p:cTn>
                                        <p:tgtEl>
                                          <p:spTgt spid="125"/>
                                        </p:tgtEl>
                                        <p:attrNameLst>
                                          <p:attrName>style.visibility</p:attrName>
                                        </p:attrNameLst>
                                      </p:cBhvr>
                                      <p:to>
                                        <p:strVal val="visible"/>
                                      </p:to>
                                    </p:set>
                                    <p:animEffect transition="in" filter="fade">
                                      <p:cBhvr>
                                        <p:cTn id="91" dur="500"/>
                                        <p:tgtEl>
                                          <p:spTgt spid="125"/>
                                        </p:tgtEl>
                                      </p:cBhvr>
                                    </p:animEffect>
                                  </p:childTnLst>
                                </p:cTn>
                              </p:par>
                            </p:childTnLst>
                          </p:cTn>
                        </p:par>
                        <p:par>
                          <p:cTn id="92" fill="hold">
                            <p:stCondLst>
                              <p:cond delay="2000"/>
                            </p:stCondLst>
                            <p:childTnLst>
                              <p:par>
                                <p:cTn id="93" presetID="10" presetClass="entr" presetSubtype="0" fill="hold" nodeType="afterEffect">
                                  <p:stCondLst>
                                    <p:cond delay="0"/>
                                  </p:stCondLst>
                                  <p:childTnLst>
                                    <p:set>
                                      <p:cBhvr>
                                        <p:cTn id="94" dur="1" fill="hold">
                                          <p:stCondLst>
                                            <p:cond delay="0"/>
                                          </p:stCondLst>
                                        </p:cTn>
                                        <p:tgtEl>
                                          <p:spTgt spid="128"/>
                                        </p:tgtEl>
                                        <p:attrNameLst>
                                          <p:attrName>style.visibility</p:attrName>
                                        </p:attrNameLst>
                                      </p:cBhvr>
                                      <p:to>
                                        <p:strVal val="visible"/>
                                      </p:to>
                                    </p:set>
                                    <p:animEffect transition="in" filter="fade">
                                      <p:cBhvr>
                                        <p:cTn id="95" dur="500"/>
                                        <p:tgtEl>
                                          <p:spTgt spid="128"/>
                                        </p:tgtEl>
                                      </p:cBhvr>
                                    </p:animEffect>
                                  </p:childTnLst>
                                </p:cTn>
                              </p:par>
                            </p:childTnLst>
                          </p:cTn>
                        </p:par>
                        <p:par>
                          <p:cTn id="96" fill="hold">
                            <p:stCondLst>
                              <p:cond delay="2500"/>
                            </p:stCondLst>
                            <p:childTnLst>
                              <p:par>
                                <p:cTn id="97" presetID="10" presetClass="entr" presetSubtype="0" fill="hold" nodeType="afterEffect">
                                  <p:stCondLst>
                                    <p:cond delay="0"/>
                                  </p:stCondLst>
                                  <p:childTnLst>
                                    <p:set>
                                      <p:cBhvr>
                                        <p:cTn id="98" dur="1" fill="hold">
                                          <p:stCondLst>
                                            <p:cond delay="0"/>
                                          </p:stCondLst>
                                        </p:cTn>
                                        <p:tgtEl>
                                          <p:spTgt spid="131"/>
                                        </p:tgtEl>
                                        <p:attrNameLst>
                                          <p:attrName>style.visibility</p:attrName>
                                        </p:attrNameLst>
                                      </p:cBhvr>
                                      <p:to>
                                        <p:strVal val="visible"/>
                                      </p:to>
                                    </p:set>
                                    <p:animEffect transition="in" filter="fade">
                                      <p:cBhvr>
                                        <p:cTn id="99" dur="500"/>
                                        <p:tgtEl>
                                          <p:spTgt spid="131"/>
                                        </p:tgtEl>
                                      </p:cBhvr>
                                    </p:animEffect>
                                  </p:childTnLst>
                                </p:cTn>
                              </p:par>
                            </p:childTnLst>
                          </p:cTn>
                        </p:par>
                        <p:par>
                          <p:cTn id="100" fill="hold">
                            <p:stCondLst>
                              <p:cond delay="3000"/>
                            </p:stCondLst>
                            <p:childTnLst>
                              <p:par>
                                <p:cTn id="101" presetID="10" presetClass="entr" presetSubtype="0" fill="hold" nodeType="afterEffect">
                                  <p:stCondLst>
                                    <p:cond delay="0"/>
                                  </p:stCondLst>
                                  <p:childTnLst>
                                    <p:set>
                                      <p:cBhvr>
                                        <p:cTn id="102" dur="1" fill="hold">
                                          <p:stCondLst>
                                            <p:cond delay="0"/>
                                          </p:stCondLst>
                                        </p:cTn>
                                        <p:tgtEl>
                                          <p:spTgt spid="134"/>
                                        </p:tgtEl>
                                        <p:attrNameLst>
                                          <p:attrName>style.visibility</p:attrName>
                                        </p:attrNameLst>
                                      </p:cBhvr>
                                      <p:to>
                                        <p:strVal val="visible"/>
                                      </p:to>
                                    </p:set>
                                    <p:animEffect transition="in" filter="fade">
                                      <p:cBhvr>
                                        <p:cTn id="103" dur="500"/>
                                        <p:tgtEl>
                                          <p:spTgt spid="134"/>
                                        </p:tgtEl>
                                      </p:cBhvr>
                                    </p:animEffect>
                                  </p:childTnLst>
                                </p:cTn>
                              </p:par>
                            </p:childTnLst>
                          </p:cTn>
                        </p:par>
                        <p:par>
                          <p:cTn id="104" fill="hold">
                            <p:stCondLst>
                              <p:cond delay="3500"/>
                            </p:stCondLst>
                            <p:childTnLst>
                              <p:par>
                                <p:cTn id="105" presetID="10" presetClass="entr" presetSubtype="0" fill="hold" nodeType="afterEffect">
                                  <p:stCondLst>
                                    <p:cond delay="0"/>
                                  </p:stCondLst>
                                  <p:childTnLst>
                                    <p:set>
                                      <p:cBhvr>
                                        <p:cTn id="106" dur="1" fill="hold">
                                          <p:stCondLst>
                                            <p:cond delay="0"/>
                                          </p:stCondLst>
                                        </p:cTn>
                                        <p:tgtEl>
                                          <p:spTgt spid="139"/>
                                        </p:tgtEl>
                                        <p:attrNameLst>
                                          <p:attrName>style.visibility</p:attrName>
                                        </p:attrNameLst>
                                      </p:cBhvr>
                                      <p:to>
                                        <p:strVal val="visible"/>
                                      </p:to>
                                    </p:set>
                                    <p:animEffect transition="in" filter="fade">
                                      <p:cBhvr>
                                        <p:cTn id="107" dur="500"/>
                                        <p:tgtEl>
                                          <p:spTgt spid="139"/>
                                        </p:tgtEl>
                                      </p:cBhvr>
                                    </p:animEffect>
                                  </p:childTnLst>
                                </p:cTn>
                              </p:par>
                            </p:childTnLst>
                          </p:cTn>
                        </p:par>
                        <p:par>
                          <p:cTn id="108" fill="hold">
                            <p:stCondLst>
                              <p:cond delay="4000"/>
                            </p:stCondLst>
                            <p:childTnLst>
                              <p:par>
                                <p:cTn id="109" presetID="10" presetClass="entr" presetSubtype="0" fill="hold" nodeType="afterEffect">
                                  <p:stCondLst>
                                    <p:cond delay="0"/>
                                  </p:stCondLst>
                                  <p:childTnLst>
                                    <p:set>
                                      <p:cBhvr>
                                        <p:cTn id="110" dur="1" fill="hold">
                                          <p:stCondLst>
                                            <p:cond delay="0"/>
                                          </p:stCondLst>
                                        </p:cTn>
                                        <p:tgtEl>
                                          <p:spTgt spid="142"/>
                                        </p:tgtEl>
                                        <p:attrNameLst>
                                          <p:attrName>style.visibility</p:attrName>
                                        </p:attrNameLst>
                                      </p:cBhvr>
                                      <p:to>
                                        <p:strVal val="visible"/>
                                      </p:to>
                                    </p:set>
                                    <p:animEffect transition="in" filter="fade">
                                      <p:cBhvr>
                                        <p:cTn id="111" dur="500"/>
                                        <p:tgtEl>
                                          <p:spTgt spid="142"/>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grpId="0" nodeType="clickEffect">
                                  <p:stCondLst>
                                    <p:cond delay="0"/>
                                  </p:stCondLst>
                                  <p:childTnLst>
                                    <p:set>
                                      <p:cBhvr>
                                        <p:cTn id="115" dur="1" fill="hold">
                                          <p:stCondLst>
                                            <p:cond delay="0"/>
                                          </p:stCondLst>
                                        </p:cTn>
                                        <p:tgtEl>
                                          <p:spTgt spid="150"/>
                                        </p:tgtEl>
                                        <p:attrNameLst>
                                          <p:attrName>style.visibility</p:attrName>
                                        </p:attrNameLst>
                                      </p:cBhvr>
                                      <p:to>
                                        <p:strVal val="visible"/>
                                      </p:to>
                                    </p:set>
                                    <p:animEffect transition="in" filter="fade">
                                      <p:cBhvr>
                                        <p:cTn id="116" dur="500"/>
                                        <p:tgtEl>
                                          <p:spTgt spid="150"/>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159"/>
                                        </p:tgtEl>
                                        <p:attrNameLst>
                                          <p:attrName>style.visibility</p:attrName>
                                        </p:attrNameLst>
                                      </p:cBhvr>
                                      <p:to>
                                        <p:strVal val="visible"/>
                                      </p:to>
                                    </p:set>
                                    <p:animEffect transition="in" filter="fade">
                                      <p:cBhvr>
                                        <p:cTn id="119" dur="500"/>
                                        <p:tgtEl>
                                          <p:spTgt spid="159"/>
                                        </p:tgtEl>
                                      </p:cBhvr>
                                    </p:animEffect>
                                  </p:childTnLst>
                                </p:cTn>
                              </p:par>
                            </p:childTnLst>
                          </p:cTn>
                        </p:par>
                        <p:par>
                          <p:cTn id="120" fill="hold">
                            <p:stCondLst>
                              <p:cond delay="500"/>
                            </p:stCondLst>
                            <p:childTnLst>
                              <p:par>
                                <p:cTn id="121" presetID="10" presetClass="entr" presetSubtype="0" fill="hold" grpId="0" nodeType="afterEffect">
                                  <p:stCondLst>
                                    <p:cond delay="0"/>
                                  </p:stCondLst>
                                  <p:childTnLst>
                                    <p:set>
                                      <p:cBhvr>
                                        <p:cTn id="122" dur="1" fill="hold">
                                          <p:stCondLst>
                                            <p:cond delay="0"/>
                                          </p:stCondLst>
                                        </p:cTn>
                                        <p:tgtEl>
                                          <p:spTgt spid="158"/>
                                        </p:tgtEl>
                                        <p:attrNameLst>
                                          <p:attrName>style.visibility</p:attrName>
                                        </p:attrNameLst>
                                      </p:cBhvr>
                                      <p:to>
                                        <p:strVal val="visible"/>
                                      </p:to>
                                    </p:set>
                                    <p:animEffect transition="in" filter="fade">
                                      <p:cBhvr>
                                        <p:cTn id="123" dur="500"/>
                                        <p:tgtEl>
                                          <p:spTgt spid="158"/>
                                        </p:tgtEl>
                                      </p:cBhvr>
                                    </p:animEffect>
                                  </p:childTnLst>
                                </p:cTn>
                              </p:par>
                            </p:childTnLst>
                          </p:cTn>
                        </p:par>
                        <p:par>
                          <p:cTn id="124" fill="hold">
                            <p:stCondLst>
                              <p:cond delay="1000"/>
                            </p:stCondLst>
                            <p:childTnLst>
                              <p:par>
                                <p:cTn id="125" presetID="10" presetClass="entr" presetSubtype="0" fill="hold" grpId="0" nodeType="afterEffect">
                                  <p:stCondLst>
                                    <p:cond delay="0"/>
                                  </p:stCondLst>
                                  <p:childTnLst>
                                    <p:set>
                                      <p:cBhvr>
                                        <p:cTn id="126" dur="1" fill="hold">
                                          <p:stCondLst>
                                            <p:cond delay="0"/>
                                          </p:stCondLst>
                                        </p:cTn>
                                        <p:tgtEl>
                                          <p:spTgt spid="156"/>
                                        </p:tgtEl>
                                        <p:attrNameLst>
                                          <p:attrName>style.visibility</p:attrName>
                                        </p:attrNameLst>
                                      </p:cBhvr>
                                      <p:to>
                                        <p:strVal val="visible"/>
                                      </p:to>
                                    </p:set>
                                    <p:animEffect transition="in" filter="fade">
                                      <p:cBhvr>
                                        <p:cTn id="127" dur="500"/>
                                        <p:tgtEl>
                                          <p:spTgt spid="156"/>
                                        </p:tgtEl>
                                      </p:cBhvr>
                                    </p:animEffect>
                                  </p:childTnLst>
                                </p:cTn>
                              </p:par>
                            </p:childTnLst>
                          </p:cTn>
                        </p:par>
                        <p:par>
                          <p:cTn id="128" fill="hold">
                            <p:stCondLst>
                              <p:cond delay="1500"/>
                            </p:stCondLst>
                            <p:childTnLst>
                              <p:par>
                                <p:cTn id="129" presetID="10" presetClass="entr" presetSubtype="0" fill="hold" grpId="0" nodeType="afterEffect">
                                  <p:stCondLst>
                                    <p:cond delay="0"/>
                                  </p:stCondLst>
                                  <p:childTnLst>
                                    <p:set>
                                      <p:cBhvr>
                                        <p:cTn id="130" dur="1" fill="hold">
                                          <p:stCondLst>
                                            <p:cond delay="0"/>
                                          </p:stCondLst>
                                        </p:cTn>
                                        <p:tgtEl>
                                          <p:spTgt spid="157"/>
                                        </p:tgtEl>
                                        <p:attrNameLst>
                                          <p:attrName>style.visibility</p:attrName>
                                        </p:attrNameLst>
                                      </p:cBhvr>
                                      <p:to>
                                        <p:strVal val="visible"/>
                                      </p:to>
                                    </p:set>
                                    <p:animEffect transition="in" filter="fade">
                                      <p:cBhvr>
                                        <p:cTn id="131" dur="500"/>
                                        <p:tgtEl>
                                          <p:spTgt spid="157"/>
                                        </p:tgtEl>
                                      </p:cBhvr>
                                    </p:animEffect>
                                  </p:childTnLst>
                                </p:cTn>
                              </p:par>
                            </p:childTnLst>
                          </p:cTn>
                        </p:par>
                        <p:par>
                          <p:cTn id="132" fill="hold">
                            <p:stCondLst>
                              <p:cond delay="2000"/>
                            </p:stCondLst>
                            <p:childTnLst>
                              <p:par>
                                <p:cTn id="133" presetID="1" presetClass="emph" presetSubtype="2" fill="hold" nodeType="afterEffect">
                                  <p:stCondLst>
                                    <p:cond delay="0"/>
                                  </p:stCondLst>
                                  <p:childTnLst>
                                    <p:animClr clrSpc="rgb" dir="cw">
                                      <p:cBhvr>
                                        <p:cTn id="134" dur="2000" fill="hold"/>
                                        <p:tgtEl>
                                          <p:spTgt spid="158"/>
                                        </p:tgtEl>
                                        <p:attrNameLst>
                                          <p:attrName>fillcolor</p:attrName>
                                        </p:attrNameLst>
                                      </p:cBhvr>
                                      <p:to>
                                        <a:srgbClr val="00FF00"/>
                                      </p:to>
                                    </p:animClr>
                                    <p:set>
                                      <p:cBhvr>
                                        <p:cTn id="135" dur="2000" fill="hold"/>
                                        <p:tgtEl>
                                          <p:spTgt spid="158"/>
                                        </p:tgtEl>
                                        <p:attrNameLst>
                                          <p:attrName>fill.type</p:attrName>
                                        </p:attrNameLst>
                                      </p:cBhvr>
                                      <p:to>
                                        <p:strVal val="solid"/>
                                      </p:to>
                                    </p:set>
                                    <p:set>
                                      <p:cBhvr>
                                        <p:cTn id="136" dur="2000" fill="hold"/>
                                        <p:tgtEl>
                                          <p:spTgt spid="158"/>
                                        </p:tgtEl>
                                        <p:attrNameLst>
                                          <p:attrName>fill.on</p:attrName>
                                        </p:attrNameLst>
                                      </p:cBhvr>
                                      <p:to>
                                        <p:strVal val="true"/>
                                      </p:to>
                                    </p:set>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1" nodeType="clickEffect">
                                  <p:stCondLst>
                                    <p:cond delay="0"/>
                                  </p:stCondLst>
                                  <p:childTnLst>
                                    <p:animEffect transition="out" filter="fade">
                                      <p:cBhvr>
                                        <p:cTn id="140" dur="500"/>
                                        <p:tgtEl>
                                          <p:spTgt spid="150"/>
                                        </p:tgtEl>
                                      </p:cBhvr>
                                    </p:animEffect>
                                    <p:set>
                                      <p:cBhvr>
                                        <p:cTn id="141" dur="1" fill="hold">
                                          <p:stCondLst>
                                            <p:cond delay="499"/>
                                          </p:stCondLst>
                                        </p:cTn>
                                        <p:tgtEl>
                                          <p:spTgt spid="150"/>
                                        </p:tgtEl>
                                        <p:attrNameLst>
                                          <p:attrName>style.visibility</p:attrName>
                                        </p:attrNameLst>
                                      </p:cBhvr>
                                      <p:to>
                                        <p:strVal val="hidden"/>
                                      </p:to>
                                    </p:set>
                                  </p:childTnLst>
                                </p:cTn>
                              </p:par>
                            </p:childTnLst>
                          </p:cTn>
                        </p:par>
                        <p:par>
                          <p:cTn id="142" fill="hold">
                            <p:stCondLst>
                              <p:cond delay="500"/>
                            </p:stCondLst>
                            <p:childTnLst>
                              <p:par>
                                <p:cTn id="143" presetID="10" presetClass="entr" presetSubtype="0" fill="hold" grpId="0" nodeType="afterEffect">
                                  <p:stCondLst>
                                    <p:cond delay="0"/>
                                  </p:stCondLst>
                                  <p:childTnLst>
                                    <p:set>
                                      <p:cBhvr>
                                        <p:cTn id="144" dur="1" fill="hold">
                                          <p:stCondLst>
                                            <p:cond delay="0"/>
                                          </p:stCondLst>
                                        </p:cTn>
                                        <p:tgtEl>
                                          <p:spTgt spid="161"/>
                                        </p:tgtEl>
                                        <p:attrNameLst>
                                          <p:attrName>style.visibility</p:attrName>
                                        </p:attrNameLst>
                                      </p:cBhvr>
                                      <p:to>
                                        <p:strVal val="visible"/>
                                      </p:to>
                                    </p:set>
                                    <p:animEffect transition="in" filter="fade">
                                      <p:cBhvr>
                                        <p:cTn id="145" dur="500"/>
                                        <p:tgtEl>
                                          <p:spTgt spid="161"/>
                                        </p:tgtEl>
                                      </p:cBhvr>
                                    </p:animEffect>
                                  </p:childTnLst>
                                </p:cTn>
                              </p:par>
                            </p:childTnLst>
                          </p:cTn>
                        </p:par>
                        <p:par>
                          <p:cTn id="146" fill="hold">
                            <p:stCondLst>
                              <p:cond delay="1000"/>
                            </p:stCondLst>
                            <p:childTnLst>
                              <p:par>
                                <p:cTn id="147" presetID="10" presetClass="entr" presetSubtype="0" fill="hold" grpId="0" nodeType="afterEffect">
                                  <p:stCondLst>
                                    <p:cond delay="0"/>
                                  </p:stCondLst>
                                  <p:childTnLst>
                                    <p:set>
                                      <p:cBhvr>
                                        <p:cTn id="148" dur="1" fill="hold">
                                          <p:stCondLst>
                                            <p:cond delay="0"/>
                                          </p:stCondLst>
                                        </p:cTn>
                                        <p:tgtEl>
                                          <p:spTgt spid="160"/>
                                        </p:tgtEl>
                                        <p:attrNameLst>
                                          <p:attrName>style.visibility</p:attrName>
                                        </p:attrNameLst>
                                      </p:cBhvr>
                                      <p:to>
                                        <p:strVal val="visible"/>
                                      </p:to>
                                    </p:set>
                                    <p:animEffect transition="in" filter="fade">
                                      <p:cBhvr>
                                        <p:cTn id="149" dur="500"/>
                                        <p:tgtEl>
                                          <p:spTgt spid="160"/>
                                        </p:tgtEl>
                                      </p:cBhvr>
                                    </p:animEffect>
                                  </p:childTnLst>
                                </p:cTn>
                              </p:par>
                            </p:childTnLst>
                          </p:cTn>
                        </p:par>
                        <p:par>
                          <p:cTn id="150" fill="hold">
                            <p:stCondLst>
                              <p:cond delay="1500"/>
                            </p:stCondLst>
                            <p:childTnLst>
                              <p:par>
                                <p:cTn id="151" presetID="26" presetClass="emph" presetSubtype="0" fill="hold" grpId="1" nodeType="afterEffect">
                                  <p:stCondLst>
                                    <p:cond delay="0"/>
                                  </p:stCondLst>
                                  <p:childTnLst>
                                    <p:animEffect transition="out" filter="fade">
                                      <p:cBhvr>
                                        <p:cTn id="152" dur="500" tmFilter="0, 0; .2, .5; .8, .5; 1, 0"/>
                                        <p:tgtEl>
                                          <p:spTgt spid="160"/>
                                        </p:tgtEl>
                                      </p:cBhvr>
                                    </p:animEffect>
                                    <p:animScale>
                                      <p:cBhvr>
                                        <p:cTn id="153" dur="250" autoRev="1" fill="hold"/>
                                        <p:tgtEl>
                                          <p:spTgt spid="160"/>
                                        </p:tgtEl>
                                      </p:cBhvr>
                                      <p:by x="105000" y="105000"/>
                                    </p:animScale>
                                  </p:childTnLst>
                                </p:cTn>
                              </p:par>
                            </p:childTnLst>
                          </p:cTn>
                        </p:par>
                      </p:childTnLst>
                    </p:cTn>
                  </p:par>
                  <p:par>
                    <p:cTn id="154" fill="hold">
                      <p:stCondLst>
                        <p:cond delay="indefinite"/>
                      </p:stCondLst>
                      <p:childTnLst>
                        <p:par>
                          <p:cTn id="155" fill="hold">
                            <p:stCondLst>
                              <p:cond delay="0"/>
                            </p:stCondLst>
                            <p:childTnLst>
                              <p:par>
                                <p:cTn id="156" presetID="10" presetClass="entr" presetSubtype="0" fill="hold" grpId="0" nodeType="clickEffect">
                                  <p:stCondLst>
                                    <p:cond delay="0"/>
                                  </p:stCondLst>
                                  <p:childTnLst>
                                    <p:set>
                                      <p:cBhvr>
                                        <p:cTn id="157" dur="1" fill="hold">
                                          <p:stCondLst>
                                            <p:cond delay="0"/>
                                          </p:stCondLst>
                                        </p:cTn>
                                        <p:tgtEl>
                                          <p:spTgt spid="162"/>
                                        </p:tgtEl>
                                        <p:attrNameLst>
                                          <p:attrName>style.visibility</p:attrName>
                                        </p:attrNameLst>
                                      </p:cBhvr>
                                      <p:to>
                                        <p:strVal val="visible"/>
                                      </p:to>
                                    </p:set>
                                    <p:animEffect transition="in" filter="fade">
                                      <p:cBhvr>
                                        <p:cTn id="158" dur="500"/>
                                        <p:tgtEl>
                                          <p:spTgt spid="162"/>
                                        </p:tgtEl>
                                      </p:cBhvr>
                                    </p:animEffect>
                                  </p:childTnLst>
                                </p:cTn>
                              </p:par>
                            </p:childTnLst>
                          </p:cTn>
                        </p:par>
                        <p:par>
                          <p:cTn id="159" fill="hold">
                            <p:stCondLst>
                              <p:cond delay="500"/>
                            </p:stCondLst>
                            <p:childTnLst>
                              <p:par>
                                <p:cTn id="160" presetID="1" presetClass="emph" presetSubtype="2" fill="hold" nodeType="afterEffect">
                                  <p:stCondLst>
                                    <p:cond delay="0"/>
                                  </p:stCondLst>
                                  <p:childTnLst>
                                    <p:animClr clrSpc="rgb" dir="cw">
                                      <p:cBhvr>
                                        <p:cTn id="161" dur="2000" fill="hold"/>
                                        <p:tgtEl>
                                          <p:spTgt spid="152"/>
                                        </p:tgtEl>
                                        <p:attrNameLst>
                                          <p:attrName>fillcolor</p:attrName>
                                        </p:attrNameLst>
                                      </p:cBhvr>
                                      <p:to>
                                        <a:srgbClr val="00FF00"/>
                                      </p:to>
                                    </p:animClr>
                                    <p:set>
                                      <p:cBhvr>
                                        <p:cTn id="162" dur="2000" fill="hold"/>
                                        <p:tgtEl>
                                          <p:spTgt spid="152"/>
                                        </p:tgtEl>
                                        <p:attrNameLst>
                                          <p:attrName>fill.type</p:attrName>
                                        </p:attrNameLst>
                                      </p:cBhvr>
                                      <p:to>
                                        <p:strVal val="solid"/>
                                      </p:to>
                                    </p:set>
                                    <p:set>
                                      <p:cBhvr>
                                        <p:cTn id="163" dur="2000" fill="hold"/>
                                        <p:tgtEl>
                                          <p:spTgt spid="152"/>
                                        </p:tgtEl>
                                        <p:attrNameLst>
                                          <p:attrName>fill.on</p:attrName>
                                        </p:attrNameLst>
                                      </p:cBhvr>
                                      <p:to>
                                        <p:strVal val="true"/>
                                      </p:to>
                                    </p:set>
                                  </p:childTnLst>
                                </p:cTn>
                              </p:par>
                            </p:childTnLst>
                          </p:cTn>
                        </p:par>
                      </p:childTnLst>
                    </p:cTn>
                  </p:par>
                  <p:par>
                    <p:cTn id="164" fill="hold">
                      <p:stCondLst>
                        <p:cond delay="indefinite"/>
                      </p:stCondLst>
                      <p:childTnLst>
                        <p:par>
                          <p:cTn id="165" fill="hold">
                            <p:stCondLst>
                              <p:cond delay="0"/>
                            </p:stCondLst>
                            <p:childTnLst>
                              <p:par>
                                <p:cTn id="166" presetID="10" presetClass="exit" presetSubtype="0" fill="hold" grpId="1" nodeType="clickEffect">
                                  <p:stCondLst>
                                    <p:cond delay="0"/>
                                  </p:stCondLst>
                                  <p:childTnLst>
                                    <p:animEffect transition="out" filter="fade">
                                      <p:cBhvr>
                                        <p:cTn id="167" dur="500"/>
                                        <p:tgtEl>
                                          <p:spTgt spid="161"/>
                                        </p:tgtEl>
                                      </p:cBhvr>
                                    </p:animEffect>
                                    <p:set>
                                      <p:cBhvr>
                                        <p:cTn id="168" dur="1" fill="hold">
                                          <p:stCondLst>
                                            <p:cond delay="499"/>
                                          </p:stCondLst>
                                        </p:cTn>
                                        <p:tgtEl>
                                          <p:spTgt spid="161"/>
                                        </p:tgtEl>
                                        <p:attrNameLst>
                                          <p:attrName>style.visibility</p:attrName>
                                        </p:attrNameLst>
                                      </p:cBhvr>
                                      <p:to>
                                        <p:strVal val="hidden"/>
                                      </p:to>
                                    </p:set>
                                  </p:childTnLst>
                                </p:cTn>
                              </p:par>
                              <p:par>
                                <p:cTn id="169" presetID="10" presetClass="exit" presetSubtype="0" fill="hold" grpId="1" nodeType="withEffect">
                                  <p:stCondLst>
                                    <p:cond delay="0"/>
                                  </p:stCondLst>
                                  <p:childTnLst>
                                    <p:animEffect transition="out" filter="fade">
                                      <p:cBhvr>
                                        <p:cTn id="170" dur="500"/>
                                        <p:tgtEl>
                                          <p:spTgt spid="162"/>
                                        </p:tgtEl>
                                      </p:cBhvr>
                                    </p:animEffect>
                                    <p:set>
                                      <p:cBhvr>
                                        <p:cTn id="171" dur="1" fill="hold">
                                          <p:stCondLst>
                                            <p:cond delay="499"/>
                                          </p:stCondLst>
                                        </p:cTn>
                                        <p:tgtEl>
                                          <p:spTgt spid="162"/>
                                        </p:tgtEl>
                                        <p:attrNameLst>
                                          <p:attrName>style.visibility</p:attrName>
                                        </p:attrNameLst>
                                      </p:cBhvr>
                                      <p:to>
                                        <p:strVal val="hidden"/>
                                      </p:to>
                                    </p:set>
                                  </p:childTnLst>
                                </p:cTn>
                              </p:par>
                            </p:childTnLst>
                          </p:cTn>
                        </p:par>
                        <p:par>
                          <p:cTn id="172" fill="hold">
                            <p:stCondLst>
                              <p:cond delay="500"/>
                            </p:stCondLst>
                            <p:childTnLst>
                              <p:par>
                                <p:cTn id="173" presetID="10" presetClass="entr" presetSubtype="0" fill="hold" grpId="0" nodeType="afterEffect">
                                  <p:stCondLst>
                                    <p:cond delay="0"/>
                                  </p:stCondLst>
                                  <p:childTnLst>
                                    <p:set>
                                      <p:cBhvr>
                                        <p:cTn id="174" dur="1" fill="hold">
                                          <p:stCondLst>
                                            <p:cond delay="0"/>
                                          </p:stCondLst>
                                        </p:cTn>
                                        <p:tgtEl>
                                          <p:spTgt spid="163"/>
                                        </p:tgtEl>
                                        <p:attrNameLst>
                                          <p:attrName>style.visibility</p:attrName>
                                        </p:attrNameLst>
                                      </p:cBhvr>
                                      <p:to>
                                        <p:strVal val="visible"/>
                                      </p:to>
                                    </p:set>
                                    <p:animEffect transition="in" filter="fade">
                                      <p:cBhvr>
                                        <p:cTn id="175" dur="500"/>
                                        <p:tgtEl>
                                          <p:spTgt spid="163"/>
                                        </p:tgtEl>
                                      </p:cBhvr>
                                    </p:animEffect>
                                  </p:childTnLst>
                                </p:cTn>
                              </p:par>
                              <p:par>
                                <p:cTn id="176" presetID="10" presetClass="entr" presetSubtype="0" fill="hold" grpId="0" nodeType="withEffect">
                                  <p:stCondLst>
                                    <p:cond delay="0"/>
                                  </p:stCondLst>
                                  <p:childTnLst>
                                    <p:set>
                                      <p:cBhvr>
                                        <p:cTn id="177" dur="1" fill="hold">
                                          <p:stCondLst>
                                            <p:cond delay="0"/>
                                          </p:stCondLst>
                                        </p:cTn>
                                        <p:tgtEl>
                                          <p:spTgt spid="164"/>
                                        </p:tgtEl>
                                        <p:attrNameLst>
                                          <p:attrName>style.visibility</p:attrName>
                                        </p:attrNameLst>
                                      </p:cBhvr>
                                      <p:to>
                                        <p:strVal val="visible"/>
                                      </p:to>
                                    </p:set>
                                    <p:animEffect transition="in" filter="fade">
                                      <p:cBhvr>
                                        <p:cTn id="178" dur="500"/>
                                        <p:tgtEl>
                                          <p:spTgt spid="164"/>
                                        </p:tgtEl>
                                      </p:cBhvr>
                                    </p:animEffect>
                                  </p:childTnLst>
                                </p:cTn>
                              </p:par>
                            </p:childTnLst>
                          </p:cTn>
                        </p:par>
                        <p:par>
                          <p:cTn id="179" fill="hold">
                            <p:stCondLst>
                              <p:cond delay="1000"/>
                            </p:stCondLst>
                            <p:childTnLst>
                              <p:par>
                                <p:cTn id="180" presetID="10" presetClass="entr" presetSubtype="0" fill="hold" grpId="0" nodeType="afterEffect">
                                  <p:stCondLst>
                                    <p:cond delay="0"/>
                                  </p:stCondLst>
                                  <p:childTnLst>
                                    <p:set>
                                      <p:cBhvr>
                                        <p:cTn id="181" dur="1" fill="hold">
                                          <p:stCondLst>
                                            <p:cond delay="0"/>
                                          </p:stCondLst>
                                        </p:cTn>
                                        <p:tgtEl>
                                          <p:spTgt spid="165"/>
                                        </p:tgtEl>
                                        <p:attrNameLst>
                                          <p:attrName>style.visibility</p:attrName>
                                        </p:attrNameLst>
                                      </p:cBhvr>
                                      <p:to>
                                        <p:strVal val="visible"/>
                                      </p:to>
                                    </p:set>
                                    <p:animEffect transition="in" filter="fade">
                                      <p:cBhvr>
                                        <p:cTn id="182" dur="500"/>
                                        <p:tgtEl>
                                          <p:spTgt spid="165"/>
                                        </p:tgtEl>
                                      </p:cBhvr>
                                    </p:animEffect>
                                  </p:childTnLst>
                                </p:cTn>
                              </p:par>
                            </p:childTnLst>
                          </p:cTn>
                        </p:par>
                        <p:par>
                          <p:cTn id="183" fill="hold">
                            <p:stCondLst>
                              <p:cond delay="1500"/>
                            </p:stCondLst>
                            <p:childTnLst>
                              <p:par>
                                <p:cTn id="184" presetID="19" presetClass="emph" presetSubtype="0" fill="hold" grpId="1" nodeType="afterEffect">
                                  <p:stCondLst>
                                    <p:cond delay="0"/>
                                  </p:stCondLst>
                                  <p:childTnLst>
                                    <p:animClr clrSpc="rgb" dir="cw">
                                      <p:cBhvr override="childStyle">
                                        <p:cTn id="185" dur="500" fill="hold"/>
                                        <p:tgtEl>
                                          <p:spTgt spid="163"/>
                                        </p:tgtEl>
                                        <p:attrNameLst>
                                          <p:attrName>style.color</p:attrName>
                                        </p:attrNameLst>
                                      </p:cBhvr>
                                      <p:to>
                                        <a:srgbClr val="00FF00"/>
                                      </p:to>
                                    </p:animClr>
                                    <p:animClr clrSpc="rgb" dir="cw">
                                      <p:cBhvr>
                                        <p:cTn id="186" dur="500" fill="hold"/>
                                        <p:tgtEl>
                                          <p:spTgt spid="163"/>
                                        </p:tgtEl>
                                        <p:attrNameLst>
                                          <p:attrName>fillcolor</p:attrName>
                                        </p:attrNameLst>
                                      </p:cBhvr>
                                      <p:to>
                                        <a:srgbClr val="00FF00"/>
                                      </p:to>
                                    </p:animClr>
                                    <p:set>
                                      <p:cBhvr>
                                        <p:cTn id="187" dur="500" fill="hold"/>
                                        <p:tgtEl>
                                          <p:spTgt spid="163"/>
                                        </p:tgtEl>
                                        <p:attrNameLst>
                                          <p:attrName>fill.type</p:attrName>
                                        </p:attrNameLst>
                                      </p:cBhvr>
                                      <p:to>
                                        <p:strVal val="solid"/>
                                      </p:to>
                                    </p:set>
                                    <p:set>
                                      <p:cBhvr>
                                        <p:cTn id="188" dur="500" fill="hold"/>
                                        <p:tgtEl>
                                          <p:spTgt spid="163"/>
                                        </p:tgtEl>
                                        <p:attrNameLst>
                                          <p:attrName>fill.on</p:attrName>
                                        </p:attrNameLst>
                                      </p:cBhvr>
                                      <p:to>
                                        <p:strVal val="true"/>
                                      </p:to>
                                    </p:set>
                                  </p:childTnLst>
                                </p:cTn>
                              </p:par>
                              <p:par>
                                <p:cTn id="189" presetID="19" presetClass="emph" presetSubtype="0" fill="hold" grpId="1" nodeType="withEffect">
                                  <p:stCondLst>
                                    <p:cond delay="0"/>
                                  </p:stCondLst>
                                  <p:childTnLst>
                                    <p:animClr clrSpc="rgb" dir="cw">
                                      <p:cBhvr override="childStyle">
                                        <p:cTn id="190" dur="500" fill="hold"/>
                                        <p:tgtEl>
                                          <p:spTgt spid="164"/>
                                        </p:tgtEl>
                                        <p:attrNameLst>
                                          <p:attrName>style.color</p:attrName>
                                        </p:attrNameLst>
                                      </p:cBhvr>
                                      <p:to>
                                        <a:srgbClr val="00FF00"/>
                                      </p:to>
                                    </p:animClr>
                                    <p:animClr clrSpc="rgb" dir="cw">
                                      <p:cBhvr>
                                        <p:cTn id="191" dur="500" fill="hold"/>
                                        <p:tgtEl>
                                          <p:spTgt spid="164"/>
                                        </p:tgtEl>
                                        <p:attrNameLst>
                                          <p:attrName>fillcolor</p:attrName>
                                        </p:attrNameLst>
                                      </p:cBhvr>
                                      <p:to>
                                        <a:srgbClr val="00FF00"/>
                                      </p:to>
                                    </p:animClr>
                                    <p:set>
                                      <p:cBhvr>
                                        <p:cTn id="192" dur="500" fill="hold"/>
                                        <p:tgtEl>
                                          <p:spTgt spid="164"/>
                                        </p:tgtEl>
                                        <p:attrNameLst>
                                          <p:attrName>fill.type</p:attrName>
                                        </p:attrNameLst>
                                      </p:cBhvr>
                                      <p:to>
                                        <p:strVal val="solid"/>
                                      </p:to>
                                    </p:set>
                                    <p:set>
                                      <p:cBhvr>
                                        <p:cTn id="193" dur="500" fill="hold"/>
                                        <p:tgtEl>
                                          <p:spTgt spid="16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7" grpId="0" animBg="1"/>
      <p:bldP spid="148" grpId="0" animBg="1"/>
      <p:bldP spid="149" grpId="0" animBg="1"/>
      <p:bldP spid="150" grpId="0" animBg="1"/>
      <p:bldP spid="150" grpId="1" animBg="1"/>
      <p:bldP spid="151" grpId="0" animBg="1"/>
      <p:bldP spid="152" grpId="0" animBg="1"/>
      <p:bldP spid="153" grpId="0" animBg="1"/>
      <p:bldP spid="154" grpId="0" animBg="1"/>
      <p:bldP spid="155" grpId="0" animBg="1"/>
      <p:bldP spid="155" grpId="1" animBg="1"/>
      <p:bldP spid="156" grpId="0" animBg="1"/>
      <p:bldP spid="157" grpId="0" animBg="1"/>
      <p:bldP spid="158" grpId="0" animBg="1"/>
      <p:bldP spid="159" grpId="0" animBg="1"/>
      <p:bldP spid="160" grpId="0" animBg="1"/>
      <p:bldP spid="160" grpId="1" animBg="1"/>
      <p:bldP spid="161" grpId="0" animBg="1"/>
      <p:bldP spid="161" grpId="1" animBg="1"/>
      <p:bldP spid="162" grpId="0" animBg="1"/>
      <p:bldP spid="162" grpId="1" animBg="1"/>
      <p:bldP spid="163" grpId="0" animBg="1"/>
      <p:bldP spid="163" grpId="1" animBg="1"/>
      <p:bldP spid="164" grpId="0" animBg="1"/>
      <p:bldP spid="164" grpId="1" animBg="1"/>
      <p:bldP spid="16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sz="1800" dirty="0" smtClean="0"/>
          </a:p>
          <a:p>
            <a:r>
              <a:rPr lang="en-US" sz="1800" dirty="0" smtClean="0"/>
              <a:t>Queue</a:t>
            </a:r>
          </a:p>
          <a:p>
            <a:r>
              <a:rPr lang="en-US" sz="1800" dirty="0" smtClean="0"/>
              <a:t>Agent availability (free, logged in for queue and media channel)</a:t>
            </a:r>
          </a:p>
          <a:p>
            <a:r>
              <a:rPr lang="en-US" sz="1800" dirty="0" smtClean="0"/>
              <a:t>Routing criteria</a:t>
            </a:r>
          </a:p>
          <a:p>
            <a:pPr lvl="1"/>
            <a:r>
              <a:rPr lang="en-US" sz="1800" dirty="0" smtClean="0"/>
              <a:t>Skills based routing</a:t>
            </a:r>
          </a:p>
          <a:p>
            <a:pPr lvl="1"/>
            <a:r>
              <a:rPr lang="en-US" sz="1800" dirty="0" smtClean="0"/>
              <a:t>Agent based routing</a:t>
            </a:r>
          </a:p>
          <a:p>
            <a:pPr lvl="2"/>
            <a:r>
              <a:rPr lang="en-US" sz="1800" dirty="0" smtClean="0"/>
              <a:t>Longest waiting user</a:t>
            </a:r>
          </a:p>
          <a:p>
            <a:pPr lvl="2"/>
            <a:r>
              <a:rPr lang="en-US" sz="1800" dirty="0" smtClean="0"/>
              <a:t>Last contacted user</a:t>
            </a:r>
          </a:p>
          <a:p>
            <a:pPr lvl="2"/>
            <a:r>
              <a:rPr lang="en-US" sz="1800" dirty="0" smtClean="0"/>
              <a:t>Smallest load </a:t>
            </a:r>
          </a:p>
          <a:p>
            <a:pPr lvl="1"/>
            <a:r>
              <a:rPr lang="en-US" sz="1800" dirty="0" smtClean="0"/>
              <a:t>Time based routing</a:t>
            </a:r>
          </a:p>
          <a:p>
            <a:pPr lvl="1"/>
            <a:r>
              <a:rPr lang="nl-BE" sz="1800" dirty="0" smtClean="0"/>
              <a:t>Priority</a:t>
            </a:r>
            <a:endParaRPr lang="en-US" sz="1800" dirty="0" smtClean="0"/>
          </a:p>
          <a:p>
            <a:pPr lvl="1"/>
            <a:r>
              <a:rPr lang="nl-BE" sz="1800" dirty="0" smtClean="0"/>
              <a:t>Manual routing</a:t>
            </a:r>
            <a:endParaRPr lang="en-US" sz="1800" dirty="0"/>
          </a:p>
          <a:p>
            <a:pPr lvl="1"/>
            <a:r>
              <a:rPr lang="nl-BE" sz="1800" dirty="0" smtClean="0"/>
              <a:t>Multiple contacts</a:t>
            </a:r>
          </a:p>
          <a:p>
            <a:r>
              <a:rPr lang="nl-BE" sz="1800" dirty="0" smtClean="0"/>
              <a:t>Overflow criteria</a:t>
            </a:r>
            <a:endParaRPr lang="en-US" sz="1800" dirty="0" smtClean="0"/>
          </a:p>
          <a:p>
            <a:endParaRPr lang="en-US" sz="1800" dirty="0" smtClean="0"/>
          </a:p>
        </p:txBody>
      </p:sp>
      <p:sp>
        <p:nvSpPr>
          <p:cNvPr id="4" name="Title 3"/>
          <p:cNvSpPr>
            <a:spLocks noGrp="1"/>
          </p:cNvSpPr>
          <p:nvPr>
            <p:ph type="title"/>
          </p:nvPr>
        </p:nvSpPr>
        <p:spPr/>
        <p:txBody>
          <a:bodyPr>
            <a:normAutofit/>
          </a:bodyPr>
          <a:lstStyle/>
          <a:p>
            <a:r>
              <a:rPr lang="en-US" sz="1900" dirty="0" smtClean="0"/>
              <a:t>Interaction with the queue</a:t>
            </a:r>
            <a:br>
              <a:rPr lang="en-US" sz="1900" dirty="0" smtClean="0"/>
            </a:br>
            <a:r>
              <a:rPr lang="en-US" sz="1900" i="1" dirty="0" smtClean="0">
                <a:solidFill>
                  <a:srgbClr val="FFC000"/>
                </a:solidFill>
              </a:rPr>
              <a:t>Intelligent routing based on</a:t>
            </a:r>
            <a:endParaRPr lang="nl-BE" sz="1900" dirty="0"/>
          </a:p>
        </p:txBody>
      </p:sp>
    </p:spTree>
    <p:extLst>
      <p:ext uri="{BB962C8B-B14F-4D97-AF65-F5344CB8AC3E}">
        <p14:creationId xmlns:p14="http://schemas.microsoft.com/office/powerpoint/2010/main" val="111307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5760" y="2391756"/>
            <a:ext cx="5818682" cy="4355438"/>
          </a:xfrm>
          <a:prstGeom prst="rect">
            <a:avLst/>
          </a:prstGeom>
        </p:spPr>
      </p:pic>
      <p:sp>
        <p:nvSpPr>
          <p:cNvPr id="2" name="Content Placeholder 1"/>
          <p:cNvSpPr>
            <a:spLocks noGrp="1"/>
          </p:cNvSpPr>
          <p:nvPr>
            <p:ph idx="1"/>
          </p:nvPr>
        </p:nvSpPr>
        <p:spPr/>
        <p:txBody>
          <a:bodyPr/>
          <a:lstStyle/>
          <a:p>
            <a:endParaRPr lang="en-US" sz="1800" dirty="0" smtClean="0"/>
          </a:p>
          <a:p>
            <a:r>
              <a:rPr lang="en-US" sz="1800" dirty="0" smtClean="0"/>
              <a:t>Required modules</a:t>
            </a:r>
          </a:p>
          <a:p>
            <a:pPr lvl="1"/>
            <a:r>
              <a:rPr lang="en-US" sz="1800" dirty="0" smtClean="0"/>
              <a:t>IVR: contact provider for inbound voice calls</a:t>
            </a:r>
          </a:p>
          <a:p>
            <a:pPr lvl="1"/>
            <a:r>
              <a:rPr lang="en-US" sz="1800" dirty="0" smtClean="0"/>
              <a:t>CC: contact center: routing decision (based on routing criteria, user presence…)</a:t>
            </a:r>
          </a:p>
          <a:p>
            <a:pPr lvl="1"/>
            <a:r>
              <a:rPr lang="en-US" sz="1800" dirty="0" smtClean="0"/>
              <a:t>CTI: Voice device status</a:t>
            </a:r>
            <a:br>
              <a:rPr lang="en-US" sz="1800" dirty="0" smtClean="0"/>
            </a:br>
            <a:r>
              <a:rPr lang="en-US" sz="1800" dirty="0" smtClean="0"/>
              <a:t>Can come from different sources (PBX, Lync..)</a:t>
            </a:r>
          </a:p>
        </p:txBody>
      </p:sp>
      <p:sp>
        <p:nvSpPr>
          <p:cNvPr id="4" name="Title 3"/>
          <p:cNvSpPr>
            <a:spLocks noGrp="1"/>
          </p:cNvSpPr>
          <p:nvPr>
            <p:ph type="title"/>
          </p:nvPr>
        </p:nvSpPr>
        <p:spPr/>
        <p:txBody>
          <a:bodyPr>
            <a:normAutofit/>
          </a:bodyPr>
          <a:lstStyle/>
          <a:p>
            <a:r>
              <a:rPr lang="en-US" sz="1900" dirty="0" smtClean="0"/>
              <a:t>Interaction with the queue</a:t>
            </a:r>
            <a:br>
              <a:rPr lang="en-US" sz="1900" dirty="0" smtClean="0"/>
            </a:br>
            <a:r>
              <a:rPr lang="en-US" sz="1900" i="1" dirty="0" smtClean="0">
                <a:solidFill>
                  <a:srgbClr val="FFC000"/>
                </a:solidFill>
              </a:rPr>
              <a:t>Inbound voice</a:t>
            </a:r>
            <a:endParaRPr lang="nl-BE" sz="1900" dirty="0"/>
          </a:p>
        </p:txBody>
      </p:sp>
    </p:spTree>
    <p:extLst>
      <p:ext uri="{BB962C8B-B14F-4D97-AF65-F5344CB8AC3E}">
        <p14:creationId xmlns:p14="http://schemas.microsoft.com/office/powerpoint/2010/main" val="4012526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strongest point of </a:t>
            </a:r>
            <a:r>
              <a:rPr lang="en-US" dirty="0" err="1" smtClean="0"/>
              <a:t>Voxtron</a:t>
            </a:r>
            <a:endParaRPr lang="en-US" dirty="0"/>
          </a:p>
        </p:txBody>
      </p:sp>
      <p:sp>
        <p:nvSpPr>
          <p:cNvPr id="3" name="Content Placeholder 2"/>
          <p:cNvSpPr>
            <a:spLocks noGrp="1"/>
          </p:cNvSpPr>
          <p:nvPr>
            <p:ph idx="1"/>
          </p:nvPr>
        </p:nvSpPr>
        <p:spPr/>
        <p:txBody>
          <a:bodyPr>
            <a:normAutofit/>
          </a:bodyPr>
          <a:lstStyle/>
          <a:p>
            <a:r>
              <a:rPr lang="en-US" dirty="0"/>
              <a:t>N</a:t>
            </a:r>
            <a:r>
              <a:rPr lang="en-US" dirty="0" smtClean="0"/>
              <a:t>ew releases -&gt; </a:t>
            </a:r>
            <a:r>
              <a:rPr lang="en-US" dirty="0"/>
              <a:t>tailored to the wishes and needs of the market</a:t>
            </a:r>
            <a:r>
              <a:rPr lang="nl-NL" dirty="0" smtClean="0"/>
              <a:t>.</a:t>
            </a:r>
            <a:endParaRPr lang="en-US" dirty="0"/>
          </a:p>
          <a:p>
            <a:endParaRPr lang="nl-NL" dirty="0" smtClean="0"/>
          </a:p>
        </p:txBody>
      </p:sp>
      <p:sp>
        <p:nvSpPr>
          <p:cNvPr id="7" name="Afgeronde rechthoek 1"/>
          <p:cNvSpPr/>
          <p:nvPr/>
        </p:nvSpPr>
        <p:spPr>
          <a:xfrm>
            <a:off x="1329449" y="3940324"/>
            <a:ext cx="3640667" cy="2095500"/>
          </a:xfrm>
          <a:prstGeom prst="roundRect">
            <a:avLst/>
          </a:prstGeom>
          <a:solidFill>
            <a:srgbClr val="C00000"/>
          </a:solidFill>
          <a:ln>
            <a:noFill/>
          </a:ln>
          <a:effectLst>
            <a:reflection blurRad="6350" stA="52000" endA="300" endPos="35000" dir="5400000" sy="-100000" algn="bl"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a:buNone/>
            </a:pPr>
            <a:r>
              <a:rPr lang="nl-NL" b="1" dirty="0" smtClean="0"/>
              <a:t>Call Center</a:t>
            </a:r>
            <a:br>
              <a:rPr lang="nl-NL" b="1" dirty="0" smtClean="0"/>
            </a:br>
            <a:r>
              <a:rPr lang="nl-NL" dirty="0" smtClean="0"/>
              <a:t>= </a:t>
            </a:r>
            <a:br>
              <a:rPr lang="nl-NL" dirty="0" smtClean="0"/>
            </a:br>
            <a:r>
              <a:rPr lang="nl-NL" dirty="0" smtClean="0"/>
              <a:t>Alleen telefonie</a:t>
            </a:r>
            <a:endParaRPr lang="nl-BE" dirty="0"/>
          </a:p>
        </p:txBody>
      </p:sp>
      <p:sp>
        <p:nvSpPr>
          <p:cNvPr id="8" name="Afgeronde rechthoek 1"/>
          <p:cNvSpPr/>
          <p:nvPr/>
        </p:nvSpPr>
        <p:spPr>
          <a:xfrm>
            <a:off x="4505540" y="2852936"/>
            <a:ext cx="3640667" cy="2095500"/>
          </a:xfrm>
          <a:prstGeom prst="roundRect">
            <a:avLst/>
          </a:prstGeom>
          <a:solidFill>
            <a:srgbClr val="C00000"/>
          </a:solidFill>
          <a:ln>
            <a:noFill/>
          </a:ln>
          <a:effectLst>
            <a:reflection blurRad="6350" stA="52000" endA="300" endPos="35000" dir="5400000" sy="-100000" algn="bl"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a:buNone/>
            </a:pPr>
            <a:r>
              <a:rPr lang="nl-NL" b="1" dirty="0" smtClean="0"/>
              <a:t>Multimedia Contact Center</a:t>
            </a:r>
            <a:br>
              <a:rPr lang="nl-NL" b="1" dirty="0" smtClean="0"/>
            </a:br>
            <a:r>
              <a:rPr lang="nl-NL" dirty="0" smtClean="0"/>
              <a:t>= </a:t>
            </a:r>
            <a:br>
              <a:rPr lang="nl-NL" dirty="0" smtClean="0"/>
            </a:br>
            <a:r>
              <a:rPr lang="nl-NL" dirty="0" smtClean="0"/>
              <a:t>Multi-channel</a:t>
            </a:r>
            <a:endParaRPr lang="nl-BE" dirty="0"/>
          </a:p>
        </p:txBody>
      </p:sp>
      <p:sp>
        <p:nvSpPr>
          <p:cNvPr id="9" name="Afgeronde rechthoek 1"/>
          <p:cNvSpPr/>
          <p:nvPr/>
        </p:nvSpPr>
        <p:spPr>
          <a:xfrm>
            <a:off x="7543899" y="1811425"/>
            <a:ext cx="3640667" cy="2095500"/>
          </a:xfrm>
          <a:prstGeom prst="roundRect">
            <a:avLst/>
          </a:prstGeom>
          <a:solidFill>
            <a:srgbClr val="C00000"/>
          </a:solidFill>
          <a:ln>
            <a:noFill/>
          </a:ln>
          <a:effectLst>
            <a:reflection blurRad="6350" stA="52000" endA="300" endPos="35000" dir="5400000" sy="-100000" algn="bl"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a:buNone/>
            </a:pPr>
            <a:r>
              <a:rPr lang="nl-NL" b="1" dirty="0" smtClean="0"/>
              <a:t>Customer Engagement Center</a:t>
            </a:r>
            <a:br>
              <a:rPr lang="nl-NL" b="1" dirty="0" smtClean="0"/>
            </a:br>
            <a:r>
              <a:rPr lang="nl-NL" dirty="0" smtClean="0"/>
              <a:t>= </a:t>
            </a:r>
            <a:br>
              <a:rPr lang="nl-NL" dirty="0" smtClean="0"/>
            </a:br>
            <a:r>
              <a:rPr lang="nl-NL" dirty="0" smtClean="0"/>
              <a:t>Klantenervaring</a:t>
            </a:r>
            <a:endParaRPr lang="nl-BE" dirty="0"/>
          </a:p>
        </p:txBody>
      </p:sp>
    </p:spTree>
    <p:extLst>
      <p:ext uri="{BB962C8B-B14F-4D97-AF65-F5344CB8AC3E}">
        <p14:creationId xmlns:p14="http://schemas.microsoft.com/office/powerpoint/2010/main" val="287769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sz="1800" dirty="0" smtClean="0"/>
          </a:p>
          <a:p>
            <a:r>
              <a:rPr lang="en-US" sz="1800" dirty="0" smtClean="0"/>
              <a:t>Provides telephony status from most of the traditional PBX’s via TAPI (CSTA) link</a:t>
            </a:r>
          </a:p>
          <a:p>
            <a:r>
              <a:rPr lang="en-US" sz="1800" dirty="0" smtClean="0"/>
              <a:t>Rules</a:t>
            </a:r>
          </a:p>
          <a:p>
            <a:pPr lvl="1"/>
            <a:r>
              <a:rPr lang="en-US" sz="1800" dirty="0" smtClean="0"/>
              <a:t>One CTI can handle multiple PBX’s via different TAPI drivers</a:t>
            </a:r>
          </a:p>
          <a:p>
            <a:pPr lvl="1"/>
            <a:r>
              <a:rPr lang="en-US" sz="1800" dirty="0" smtClean="0"/>
              <a:t>Multiple CC’s can connect to the same CTI</a:t>
            </a:r>
          </a:p>
          <a:p>
            <a:pPr lvl="1"/>
            <a:r>
              <a:rPr lang="en-US" sz="1800" dirty="0" smtClean="0"/>
              <a:t>One CC can only connect to one CTI </a:t>
            </a:r>
          </a:p>
          <a:p>
            <a:pPr marL="360000" lvl="1" indent="0">
              <a:buNone/>
            </a:pPr>
            <a:endParaRPr lang="en-US" sz="1800" dirty="0" smtClean="0"/>
          </a:p>
        </p:txBody>
      </p:sp>
      <p:sp>
        <p:nvSpPr>
          <p:cNvPr id="4" name="Title 3"/>
          <p:cNvSpPr>
            <a:spLocks noGrp="1"/>
          </p:cNvSpPr>
          <p:nvPr>
            <p:ph type="title"/>
          </p:nvPr>
        </p:nvSpPr>
        <p:spPr/>
        <p:txBody>
          <a:bodyPr>
            <a:normAutofit/>
          </a:bodyPr>
          <a:lstStyle/>
          <a:p>
            <a:r>
              <a:rPr lang="en-US" sz="1900" dirty="0" smtClean="0"/>
              <a:t>Interaction with the queue</a:t>
            </a:r>
            <a:br>
              <a:rPr lang="en-US" sz="1900" dirty="0" smtClean="0"/>
            </a:br>
            <a:r>
              <a:rPr lang="en-US" sz="1900" i="1" dirty="0" smtClean="0">
                <a:solidFill>
                  <a:srgbClr val="FFC000"/>
                </a:solidFill>
              </a:rPr>
              <a:t>Inbound voice – CTI TAPI provider</a:t>
            </a:r>
            <a:endParaRPr lang="nl-BE" sz="19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4944" y="2852936"/>
            <a:ext cx="7456054" cy="2651990"/>
          </a:xfrm>
          <a:prstGeom prst="rect">
            <a:avLst/>
          </a:prstGeom>
        </p:spPr>
      </p:pic>
    </p:spTree>
    <p:extLst>
      <p:ext uri="{BB962C8B-B14F-4D97-AF65-F5344CB8AC3E}">
        <p14:creationId xmlns:p14="http://schemas.microsoft.com/office/powerpoint/2010/main" val="516679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sz="1800" dirty="0" smtClean="0"/>
          </a:p>
          <a:p>
            <a:r>
              <a:rPr lang="en-US" sz="1800" dirty="0" smtClean="0"/>
              <a:t>Provides telephony status from </a:t>
            </a:r>
            <a:r>
              <a:rPr lang="en-US" sz="1800" dirty="0" err="1" smtClean="0"/>
              <a:t>Voxtron</a:t>
            </a:r>
            <a:r>
              <a:rPr lang="en-US" sz="1800" dirty="0" smtClean="0"/>
              <a:t> SIP Phone</a:t>
            </a:r>
          </a:p>
          <a:p>
            <a:r>
              <a:rPr lang="en-US" sz="1800" dirty="0" smtClean="0"/>
              <a:t>No TAPI/CSTA link</a:t>
            </a:r>
          </a:p>
          <a:p>
            <a:r>
              <a:rPr lang="en-US" sz="1800" dirty="0" smtClean="0"/>
              <a:t>Information comes from the endpoint (SIP Phone) </a:t>
            </a:r>
          </a:p>
          <a:p>
            <a:pPr marL="360000" lvl="1" indent="0">
              <a:buNone/>
            </a:pPr>
            <a:endParaRPr lang="en-US" sz="1800" dirty="0" smtClean="0"/>
          </a:p>
        </p:txBody>
      </p:sp>
      <p:sp>
        <p:nvSpPr>
          <p:cNvPr id="4" name="Title 3"/>
          <p:cNvSpPr>
            <a:spLocks noGrp="1"/>
          </p:cNvSpPr>
          <p:nvPr>
            <p:ph type="title"/>
          </p:nvPr>
        </p:nvSpPr>
        <p:spPr/>
        <p:txBody>
          <a:bodyPr>
            <a:normAutofit/>
          </a:bodyPr>
          <a:lstStyle/>
          <a:p>
            <a:r>
              <a:rPr lang="en-US" sz="1900" dirty="0" smtClean="0"/>
              <a:t>Interaction with the queue</a:t>
            </a:r>
            <a:br>
              <a:rPr lang="en-US" sz="1900" dirty="0" smtClean="0"/>
            </a:br>
            <a:r>
              <a:rPr lang="en-US" sz="1900" i="1" dirty="0" smtClean="0">
                <a:solidFill>
                  <a:srgbClr val="FFC000"/>
                </a:solidFill>
              </a:rPr>
              <a:t>Inbound voice – CTI IPTEL provider</a:t>
            </a:r>
            <a:endParaRPr lang="nl-BE" sz="1900"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97563" y="1484784"/>
            <a:ext cx="6355021" cy="4369991"/>
          </a:xfrm>
          <a:prstGeom prst="rect">
            <a:avLst/>
          </a:prstGeom>
          <a:noFill/>
        </p:spPr>
      </p:pic>
    </p:spTree>
    <p:extLst>
      <p:ext uri="{BB962C8B-B14F-4D97-AF65-F5344CB8AC3E}">
        <p14:creationId xmlns:p14="http://schemas.microsoft.com/office/powerpoint/2010/main" val="1059979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sz="1800" dirty="0" smtClean="0"/>
          </a:p>
          <a:p>
            <a:r>
              <a:rPr lang="en-US" sz="1800" dirty="0" smtClean="0"/>
              <a:t>Provides telephony status from MS Lync</a:t>
            </a:r>
          </a:p>
          <a:p>
            <a:r>
              <a:rPr lang="en-US" sz="1800" dirty="0" smtClean="0"/>
              <a:t>No TAPI/CSTA link</a:t>
            </a:r>
          </a:p>
          <a:p>
            <a:r>
              <a:rPr lang="en-US" sz="1800" dirty="0" smtClean="0"/>
              <a:t>Information comes from the endpoint</a:t>
            </a:r>
            <a:br>
              <a:rPr lang="en-US" sz="1800" dirty="0" smtClean="0"/>
            </a:br>
            <a:r>
              <a:rPr lang="en-US" sz="1800" dirty="0" smtClean="0"/>
              <a:t>MS Lync via </a:t>
            </a:r>
            <a:r>
              <a:rPr lang="en-US" sz="1800" dirty="0" err="1" smtClean="0"/>
              <a:t>Voxtron</a:t>
            </a:r>
            <a:r>
              <a:rPr lang="en-US" sz="1800" dirty="0" smtClean="0"/>
              <a:t> Lync Bridge </a:t>
            </a:r>
          </a:p>
          <a:p>
            <a:pPr marL="360000" lvl="1" indent="0">
              <a:buNone/>
            </a:pPr>
            <a:endParaRPr lang="en-US" sz="1800" dirty="0" smtClean="0"/>
          </a:p>
        </p:txBody>
      </p:sp>
      <p:sp>
        <p:nvSpPr>
          <p:cNvPr id="4" name="Title 3"/>
          <p:cNvSpPr>
            <a:spLocks noGrp="1"/>
          </p:cNvSpPr>
          <p:nvPr>
            <p:ph type="title"/>
          </p:nvPr>
        </p:nvSpPr>
        <p:spPr/>
        <p:txBody>
          <a:bodyPr>
            <a:normAutofit/>
          </a:bodyPr>
          <a:lstStyle/>
          <a:p>
            <a:r>
              <a:rPr lang="en-US" sz="1900" dirty="0" smtClean="0"/>
              <a:t>Interaction with the queue</a:t>
            </a:r>
            <a:br>
              <a:rPr lang="en-US" sz="1900" dirty="0" smtClean="0"/>
            </a:br>
            <a:r>
              <a:rPr lang="en-US" sz="1900" i="1" dirty="0" smtClean="0">
                <a:solidFill>
                  <a:srgbClr val="FFC000"/>
                </a:solidFill>
              </a:rPr>
              <a:t>Inbound voice – CTI IPTEL provider</a:t>
            </a:r>
            <a:endParaRPr lang="nl-BE" sz="19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15880" y="1556792"/>
            <a:ext cx="6406304" cy="4286456"/>
          </a:xfrm>
          <a:prstGeom prst="rect">
            <a:avLst/>
          </a:prstGeom>
          <a:noFill/>
        </p:spPr>
      </p:pic>
    </p:spTree>
    <p:extLst>
      <p:ext uri="{BB962C8B-B14F-4D97-AF65-F5344CB8AC3E}">
        <p14:creationId xmlns:p14="http://schemas.microsoft.com/office/powerpoint/2010/main" val="3933574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sz="1800" dirty="0" smtClean="0"/>
          </a:p>
          <a:p>
            <a:r>
              <a:rPr lang="en-US" sz="1800" dirty="0" smtClean="0"/>
              <a:t>Provides telephony status from remote users</a:t>
            </a:r>
            <a:br>
              <a:rPr lang="en-US" sz="1800" dirty="0" smtClean="0"/>
            </a:br>
            <a:r>
              <a:rPr lang="en-US" sz="1800" dirty="0" smtClean="0"/>
              <a:t>home worker, on the road..</a:t>
            </a:r>
          </a:p>
          <a:p>
            <a:r>
              <a:rPr lang="en-US" sz="1800" dirty="0" smtClean="0"/>
              <a:t>No TAPI/CSTA link</a:t>
            </a:r>
          </a:p>
          <a:p>
            <a:r>
              <a:rPr lang="en-US" sz="1800" dirty="0" smtClean="0"/>
              <a:t>No information from endpoint</a:t>
            </a:r>
          </a:p>
          <a:p>
            <a:r>
              <a:rPr lang="en-US" sz="1800" dirty="0" smtClean="0"/>
              <a:t>Information comes from the IVR</a:t>
            </a:r>
          </a:p>
          <a:p>
            <a:endParaRPr lang="en-US" sz="1800" dirty="0" smtClean="0"/>
          </a:p>
          <a:p>
            <a:pPr marL="0" indent="0">
              <a:buNone/>
            </a:pPr>
            <a:endParaRPr lang="en-US" sz="1800" b="1" i="1" dirty="0" smtClean="0"/>
          </a:p>
          <a:p>
            <a:pPr marL="0" indent="0">
              <a:buNone/>
            </a:pPr>
            <a:endParaRPr lang="en-US" sz="1800" b="1" i="1" dirty="0"/>
          </a:p>
          <a:p>
            <a:pPr marL="0" indent="0">
              <a:buNone/>
            </a:pPr>
            <a:endParaRPr lang="en-US" sz="1800" b="1" i="1" dirty="0" smtClean="0"/>
          </a:p>
          <a:p>
            <a:pPr marL="0" indent="0">
              <a:buNone/>
            </a:pPr>
            <a:endParaRPr lang="en-US" sz="1800" b="1" i="1" dirty="0"/>
          </a:p>
          <a:p>
            <a:pPr marL="0" indent="0">
              <a:buNone/>
            </a:pPr>
            <a:endParaRPr lang="en-US" sz="1800" b="1" i="1" dirty="0" smtClean="0"/>
          </a:p>
          <a:p>
            <a:pPr marL="0" indent="0">
              <a:buNone/>
            </a:pPr>
            <a:r>
              <a:rPr lang="en-US" sz="1800" b="1" i="1" dirty="0" smtClean="0"/>
              <a:t>More IVR ports are required!!</a:t>
            </a:r>
          </a:p>
          <a:p>
            <a:pPr marL="360000" lvl="1" indent="0">
              <a:buNone/>
            </a:pPr>
            <a:endParaRPr lang="en-US" sz="1800" dirty="0" smtClean="0"/>
          </a:p>
        </p:txBody>
      </p:sp>
      <p:sp>
        <p:nvSpPr>
          <p:cNvPr id="4" name="Title 3"/>
          <p:cNvSpPr>
            <a:spLocks noGrp="1"/>
          </p:cNvSpPr>
          <p:nvPr>
            <p:ph type="title"/>
          </p:nvPr>
        </p:nvSpPr>
        <p:spPr/>
        <p:txBody>
          <a:bodyPr>
            <a:normAutofit/>
          </a:bodyPr>
          <a:lstStyle/>
          <a:p>
            <a:r>
              <a:rPr lang="en-US" sz="1900" dirty="0" smtClean="0"/>
              <a:t>Interaction with the queue</a:t>
            </a:r>
            <a:br>
              <a:rPr lang="en-US" sz="1900" dirty="0" smtClean="0"/>
            </a:br>
            <a:r>
              <a:rPr lang="en-US" sz="1900" i="1" dirty="0" smtClean="0">
                <a:solidFill>
                  <a:srgbClr val="FFC000"/>
                </a:solidFill>
              </a:rPr>
              <a:t>Inbound voice – CTI IVR provider</a:t>
            </a:r>
            <a:endParaRPr lang="nl-BE" sz="1900"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79446" y="1713274"/>
            <a:ext cx="6389162" cy="4091990"/>
          </a:xfrm>
          <a:prstGeom prst="rect">
            <a:avLst/>
          </a:prstGeom>
          <a:noFill/>
        </p:spPr>
      </p:pic>
    </p:spTree>
    <p:extLst>
      <p:ext uri="{BB962C8B-B14F-4D97-AF65-F5344CB8AC3E}">
        <p14:creationId xmlns:p14="http://schemas.microsoft.com/office/powerpoint/2010/main" val="4025623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sz="1800" dirty="0" smtClean="0"/>
          </a:p>
          <a:p>
            <a:r>
              <a:rPr lang="en-US" sz="1800" dirty="0" smtClean="0"/>
              <a:t>Contact provider for inbound voice calls </a:t>
            </a:r>
          </a:p>
          <a:p>
            <a:r>
              <a:rPr lang="en-US" sz="1800" dirty="0" smtClean="0"/>
              <a:t>Provides self-service functions</a:t>
            </a:r>
          </a:p>
          <a:p>
            <a:r>
              <a:rPr lang="en-US" sz="1800" dirty="0" smtClean="0"/>
              <a:t>Multilingual</a:t>
            </a:r>
          </a:p>
          <a:p>
            <a:r>
              <a:rPr lang="en-US" sz="1800" dirty="0" smtClean="0"/>
              <a:t>Database integration</a:t>
            </a:r>
          </a:p>
          <a:p>
            <a:r>
              <a:rPr lang="en-US" sz="1800" dirty="0" smtClean="0"/>
              <a:t>Plug-ins (customization)</a:t>
            </a:r>
          </a:p>
          <a:p>
            <a:r>
              <a:rPr lang="en-US" sz="1800" dirty="0" smtClean="0"/>
              <a:t>User-friendly GUI to build your call flows</a:t>
            </a:r>
          </a:p>
          <a:p>
            <a:pPr marL="360000" lvl="1" indent="0">
              <a:buNone/>
            </a:pPr>
            <a:endParaRPr lang="en-US" sz="1800" dirty="0" smtClean="0"/>
          </a:p>
        </p:txBody>
      </p:sp>
      <p:sp>
        <p:nvSpPr>
          <p:cNvPr id="4" name="Title 3"/>
          <p:cNvSpPr>
            <a:spLocks noGrp="1"/>
          </p:cNvSpPr>
          <p:nvPr>
            <p:ph type="title"/>
          </p:nvPr>
        </p:nvSpPr>
        <p:spPr/>
        <p:txBody>
          <a:bodyPr>
            <a:normAutofit/>
          </a:bodyPr>
          <a:lstStyle/>
          <a:p>
            <a:r>
              <a:rPr lang="en-US" sz="1900" dirty="0" smtClean="0"/>
              <a:t>Interaction with the queue</a:t>
            </a:r>
            <a:br>
              <a:rPr lang="en-US" sz="1900" dirty="0" smtClean="0"/>
            </a:br>
            <a:r>
              <a:rPr lang="en-US" sz="1900" i="1" dirty="0" smtClean="0">
                <a:solidFill>
                  <a:srgbClr val="FFC000"/>
                </a:solidFill>
              </a:rPr>
              <a:t>Inbound voice – IVR</a:t>
            </a:r>
            <a:endParaRPr lang="nl-BE" sz="1900" dirty="0"/>
          </a:p>
        </p:txBody>
      </p:sp>
      <p:pic>
        <p:nvPicPr>
          <p:cNvPr id="5" name="Picture 4" descr="11 icons with explanation in EN"/>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99456" y="3381480"/>
            <a:ext cx="4944649" cy="2603676"/>
          </a:xfrm>
          <a:prstGeom prst="rect">
            <a:avLst/>
          </a:prstGeom>
          <a:noFill/>
          <a:ln>
            <a:noFill/>
          </a:ln>
        </p:spPr>
      </p:pic>
      <p:pic>
        <p:nvPicPr>
          <p:cNvPr id="7" name="Picture 6" descr="small flow"/>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4152" y="518732"/>
            <a:ext cx="4133850" cy="4210050"/>
          </a:xfrm>
          <a:prstGeom prst="rect">
            <a:avLst/>
          </a:prstGeom>
          <a:noFill/>
          <a:ln>
            <a:noFill/>
          </a:ln>
        </p:spPr>
      </p:pic>
    </p:spTree>
    <p:extLst>
      <p:ext uri="{BB962C8B-B14F-4D97-AF65-F5344CB8AC3E}">
        <p14:creationId xmlns:p14="http://schemas.microsoft.com/office/powerpoint/2010/main" val="4133968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sz="1800" dirty="0" smtClean="0"/>
          </a:p>
          <a:p>
            <a:r>
              <a:rPr lang="en-US" sz="1800" dirty="0" smtClean="0"/>
              <a:t>CTI TAPI provider</a:t>
            </a:r>
          </a:p>
          <a:p>
            <a:r>
              <a:rPr lang="en-US" sz="1800" dirty="0" smtClean="0"/>
              <a:t>CTI IPTEL provider (SIP Phone &amp; MS Lync)</a:t>
            </a:r>
          </a:p>
          <a:p>
            <a:r>
              <a:rPr lang="en-US" sz="1800" dirty="0" smtClean="0"/>
              <a:t>Answer an inbound voice call</a:t>
            </a:r>
          </a:p>
        </p:txBody>
      </p:sp>
      <p:sp>
        <p:nvSpPr>
          <p:cNvPr id="4" name="Title 3"/>
          <p:cNvSpPr>
            <a:spLocks noGrp="1"/>
          </p:cNvSpPr>
          <p:nvPr>
            <p:ph type="title"/>
          </p:nvPr>
        </p:nvSpPr>
        <p:spPr/>
        <p:txBody>
          <a:bodyPr>
            <a:normAutofit/>
          </a:bodyPr>
          <a:lstStyle/>
          <a:p>
            <a:r>
              <a:rPr lang="en-US" sz="1900" dirty="0"/>
              <a:t>Interaction with the queue</a:t>
            </a:r>
            <a:r>
              <a:rPr lang="en-US" sz="1900" dirty="0" smtClean="0"/>
              <a:t/>
            </a:r>
            <a:br>
              <a:rPr lang="en-US" sz="1900" dirty="0" smtClean="0"/>
            </a:br>
            <a:r>
              <a:rPr lang="en-US" sz="1900" i="1" dirty="0">
                <a:solidFill>
                  <a:srgbClr val="FFC000"/>
                </a:solidFill>
              </a:rPr>
              <a:t>Inbound voice – Demo</a:t>
            </a:r>
            <a:endParaRPr lang="nl-BE" sz="19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0525" y="2062162"/>
            <a:ext cx="3790950" cy="2733675"/>
          </a:xfrm>
          <a:prstGeom prst="rect">
            <a:avLst/>
          </a:prstGeom>
        </p:spPr>
      </p:pic>
    </p:spTree>
    <p:extLst>
      <p:ext uri="{BB962C8B-B14F-4D97-AF65-F5344CB8AC3E}">
        <p14:creationId xmlns:p14="http://schemas.microsoft.com/office/powerpoint/2010/main" val="105450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sz="1800" dirty="0" smtClean="0"/>
          </a:p>
          <a:p>
            <a:r>
              <a:rPr lang="en-US" sz="1800" dirty="0" smtClean="0"/>
              <a:t>Required modules</a:t>
            </a:r>
          </a:p>
          <a:p>
            <a:pPr lvl="1"/>
            <a:r>
              <a:rPr lang="en-US" sz="1800" dirty="0" smtClean="0"/>
              <a:t>DIAL: contact provider for outbound voice calls (campaign calls)</a:t>
            </a:r>
          </a:p>
          <a:p>
            <a:pPr lvl="1"/>
            <a:r>
              <a:rPr lang="en-US" sz="1800" dirty="0" smtClean="0"/>
              <a:t>CC: contact center: routing decision (based on routing criteria, user presence…)</a:t>
            </a:r>
          </a:p>
          <a:p>
            <a:pPr lvl="1"/>
            <a:r>
              <a:rPr lang="en-US" sz="1800" dirty="0" smtClean="0"/>
              <a:t>CTI: Voice device status </a:t>
            </a:r>
            <a:br>
              <a:rPr lang="en-US" sz="1800" dirty="0" smtClean="0"/>
            </a:br>
            <a:r>
              <a:rPr lang="en-US" sz="1800" dirty="0" smtClean="0"/>
              <a:t>Can come from different sources (PBX, Lync..)</a:t>
            </a:r>
          </a:p>
          <a:p>
            <a:endParaRPr lang="en-US" sz="1800" dirty="0" smtClean="0"/>
          </a:p>
        </p:txBody>
      </p:sp>
      <p:sp>
        <p:nvSpPr>
          <p:cNvPr id="4" name="Title 3"/>
          <p:cNvSpPr>
            <a:spLocks noGrp="1"/>
          </p:cNvSpPr>
          <p:nvPr>
            <p:ph type="title"/>
          </p:nvPr>
        </p:nvSpPr>
        <p:spPr/>
        <p:txBody>
          <a:bodyPr>
            <a:normAutofit/>
          </a:bodyPr>
          <a:lstStyle/>
          <a:p>
            <a:r>
              <a:rPr lang="en-US" sz="1900" dirty="0" smtClean="0"/>
              <a:t>Interaction with the queue</a:t>
            </a:r>
            <a:br>
              <a:rPr lang="en-US" sz="1900" dirty="0" smtClean="0"/>
            </a:br>
            <a:r>
              <a:rPr lang="en-US" sz="1900" i="1" dirty="0" smtClean="0">
                <a:solidFill>
                  <a:srgbClr val="FFC000"/>
                </a:solidFill>
              </a:rPr>
              <a:t>Outbound voice</a:t>
            </a:r>
            <a:endParaRPr lang="nl-BE" sz="19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15880" y="2852936"/>
            <a:ext cx="5553937" cy="2975106"/>
          </a:xfrm>
          <a:prstGeom prst="rect">
            <a:avLst/>
          </a:prstGeom>
          <a:noFill/>
        </p:spPr>
      </p:pic>
    </p:spTree>
    <p:extLst>
      <p:ext uri="{BB962C8B-B14F-4D97-AF65-F5344CB8AC3E}">
        <p14:creationId xmlns:p14="http://schemas.microsoft.com/office/powerpoint/2010/main" val="2759823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8168" y="836712"/>
            <a:ext cx="4531199" cy="2050543"/>
          </a:xfrm>
          <a:prstGeom prst="rect">
            <a:avLst/>
          </a:prstGeom>
        </p:spPr>
      </p:pic>
      <p:sp>
        <p:nvSpPr>
          <p:cNvPr id="2" name="Content Placeholder 1"/>
          <p:cNvSpPr>
            <a:spLocks noGrp="1"/>
          </p:cNvSpPr>
          <p:nvPr>
            <p:ph idx="1"/>
          </p:nvPr>
        </p:nvSpPr>
        <p:spPr/>
        <p:txBody>
          <a:bodyPr/>
          <a:lstStyle/>
          <a:p>
            <a:pPr marL="0" indent="0">
              <a:buNone/>
            </a:pPr>
            <a:endParaRPr lang="en-US" sz="1800" dirty="0" smtClean="0"/>
          </a:p>
          <a:p>
            <a:r>
              <a:rPr lang="en-US" dirty="0" smtClean="0"/>
              <a:t>Manages different outbound campaigns</a:t>
            </a:r>
          </a:p>
          <a:p>
            <a:r>
              <a:rPr lang="en-US" dirty="0" smtClean="0"/>
              <a:t>Launches calls based on agent status and campaign information</a:t>
            </a:r>
          </a:p>
          <a:p>
            <a:r>
              <a:rPr lang="en-US" dirty="0" smtClean="0"/>
              <a:t>Different dialer modes</a:t>
            </a:r>
          </a:p>
          <a:p>
            <a:pPr lvl="1"/>
            <a:r>
              <a:rPr lang="en-US" dirty="0" smtClean="0"/>
              <a:t>Preview</a:t>
            </a:r>
          </a:p>
          <a:p>
            <a:pPr lvl="1"/>
            <a:r>
              <a:rPr lang="en-US" dirty="0" smtClean="0"/>
              <a:t>Progressive</a:t>
            </a:r>
          </a:p>
          <a:p>
            <a:pPr lvl="1"/>
            <a:r>
              <a:rPr lang="en-US" dirty="0" smtClean="0"/>
              <a:t>Predictive (only useful in high-volume campaigns with 20+ agents)</a:t>
            </a:r>
            <a:br>
              <a:rPr lang="en-US" dirty="0" smtClean="0"/>
            </a:br>
            <a:r>
              <a:rPr lang="en-US" dirty="0" smtClean="0">
                <a:sym typeface="Wingdings" panose="05000000000000000000" pitchFamily="2" charset="2"/>
              </a:rPr>
              <a:t> IVR module is required</a:t>
            </a:r>
            <a:br>
              <a:rPr lang="en-US" dirty="0" smtClean="0">
                <a:sym typeface="Wingdings" panose="05000000000000000000" pitchFamily="2" charset="2"/>
              </a:rPr>
            </a:br>
            <a:r>
              <a:rPr lang="en-US" dirty="0" smtClean="0">
                <a:sym typeface="Wingdings" panose="05000000000000000000" pitchFamily="2" charset="2"/>
              </a:rPr>
              <a:t> Extra IVR ports are required</a:t>
            </a:r>
            <a:endParaRPr lang="en-US" dirty="0" smtClean="0"/>
          </a:p>
          <a:p>
            <a:r>
              <a:rPr lang="en-US" dirty="0" smtClean="0"/>
              <a:t>Extensive administration, campaign activity  / blacklisting / legal constraints</a:t>
            </a:r>
          </a:p>
          <a:p>
            <a:r>
              <a:rPr lang="en-US" dirty="0" smtClean="0"/>
              <a:t>Import/export campaign records</a:t>
            </a:r>
          </a:p>
          <a:p>
            <a:r>
              <a:rPr lang="en-US" dirty="0" smtClean="0"/>
              <a:t>Enables call-me-back functionality</a:t>
            </a:r>
          </a:p>
          <a:p>
            <a:pPr lvl="1"/>
            <a:r>
              <a:rPr lang="en-US" dirty="0" smtClean="0"/>
              <a:t>Can be in call flow</a:t>
            </a:r>
          </a:p>
          <a:p>
            <a:pPr lvl="1"/>
            <a:r>
              <a:rPr lang="en-US" dirty="0" smtClean="0"/>
              <a:t>Can be in website or other applications</a:t>
            </a:r>
          </a:p>
        </p:txBody>
      </p:sp>
      <p:sp>
        <p:nvSpPr>
          <p:cNvPr id="4" name="Title 3"/>
          <p:cNvSpPr>
            <a:spLocks noGrp="1"/>
          </p:cNvSpPr>
          <p:nvPr>
            <p:ph type="title"/>
          </p:nvPr>
        </p:nvSpPr>
        <p:spPr/>
        <p:txBody>
          <a:bodyPr>
            <a:normAutofit/>
          </a:bodyPr>
          <a:lstStyle/>
          <a:p>
            <a:r>
              <a:rPr lang="en-US" sz="1900" dirty="0" smtClean="0"/>
              <a:t>Interaction with the queue</a:t>
            </a:r>
            <a:br>
              <a:rPr lang="en-US" sz="1900" dirty="0" smtClean="0"/>
            </a:br>
            <a:r>
              <a:rPr lang="en-US" sz="1900" i="1" dirty="0" smtClean="0">
                <a:solidFill>
                  <a:srgbClr val="FFC000"/>
                </a:solidFill>
              </a:rPr>
              <a:t>Outbound voice – Dialer </a:t>
            </a:r>
            <a:endParaRPr lang="nl-BE" sz="1900" dirty="0"/>
          </a:p>
        </p:txBody>
      </p:sp>
    </p:spTree>
    <p:extLst>
      <p:ext uri="{BB962C8B-B14F-4D97-AF65-F5344CB8AC3E}">
        <p14:creationId xmlns:p14="http://schemas.microsoft.com/office/powerpoint/2010/main" val="4152982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sz="1800" dirty="0" smtClean="0"/>
          </a:p>
          <a:p>
            <a:r>
              <a:rPr lang="en-US" sz="1800" dirty="0" smtClean="0"/>
              <a:t>Campaign management</a:t>
            </a:r>
          </a:p>
          <a:p>
            <a:r>
              <a:rPr lang="en-US" sz="1800" dirty="0" smtClean="0"/>
              <a:t>Answer an outbound preview voice call</a:t>
            </a:r>
          </a:p>
        </p:txBody>
      </p:sp>
      <p:sp>
        <p:nvSpPr>
          <p:cNvPr id="4" name="Title 3"/>
          <p:cNvSpPr>
            <a:spLocks noGrp="1"/>
          </p:cNvSpPr>
          <p:nvPr>
            <p:ph type="title"/>
          </p:nvPr>
        </p:nvSpPr>
        <p:spPr/>
        <p:txBody>
          <a:bodyPr>
            <a:normAutofit/>
          </a:bodyPr>
          <a:lstStyle/>
          <a:p>
            <a:r>
              <a:rPr lang="en-US" sz="1900" dirty="0"/>
              <a:t>Interaction with the queue</a:t>
            </a:r>
            <a:r>
              <a:rPr lang="en-US" sz="1900" dirty="0" smtClean="0"/>
              <a:t/>
            </a:r>
            <a:br>
              <a:rPr lang="en-US" sz="1900" dirty="0" smtClean="0"/>
            </a:br>
            <a:r>
              <a:rPr lang="en-US" sz="1900" i="1" dirty="0">
                <a:solidFill>
                  <a:srgbClr val="FFC000"/>
                </a:solidFill>
              </a:rPr>
              <a:t>Outbound voice</a:t>
            </a:r>
            <a:r>
              <a:rPr lang="en-US" sz="1900" i="1" dirty="0" smtClean="0">
                <a:solidFill>
                  <a:srgbClr val="FFC000"/>
                </a:solidFill>
              </a:rPr>
              <a:t> </a:t>
            </a:r>
            <a:r>
              <a:rPr lang="en-US" sz="1900" i="1" dirty="0">
                <a:solidFill>
                  <a:srgbClr val="FFC000"/>
                </a:solidFill>
              </a:rPr>
              <a:t>– Demo</a:t>
            </a:r>
            <a:endParaRPr lang="nl-BE" sz="19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0525" y="2062162"/>
            <a:ext cx="3790950" cy="2733675"/>
          </a:xfrm>
          <a:prstGeom prst="rect">
            <a:avLst/>
          </a:prstGeom>
        </p:spPr>
      </p:pic>
    </p:spTree>
    <p:extLst>
      <p:ext uri="{BB962C8B-B14F-4D97-AF65-F5344CB8AC3E}">
        <p14:creationId xmlns:p14="http://schemas.microsoft.com/office/powerpoint/2010/main" val="3995358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sz="1800" dirty="0" smtClean="0"/>
          </a:p>
          <a:p>
            <a:r>
              <a:rPr lang="en-US" sz="1800" dirty="0" smtClean="0"/>
              <a:t>Required modules</a:t>
            </a:r>
          </a:p>
          <a:p>
            <a:pPr lvl="1"/>
            <a:r>
              <a:rPr lang="en-US" sz="1800" dirty="0" smtClean="0"/>
              <a:t>ERM: contact provider for inbound emails</a:t>
            </a:r>
          </a:p>
          <a:p>
            <a:pPr lvl="1"/>
            <a:r>
              <a:rPr lang="en-US" sz="1800" dirty="0" smtClean="0"/>
              <a:t>CC: contact center: routing decision (based on routing criteria, user presence…)</a:t>
            </a:r>
          </a:p>
          <a:p>
            <a:endParaRPr lang="en-US" sz="1800" dirty="0" smtClean="0"/>
          </a:p>
          <a:p>
            <a:r>
              <a:rPr lang="en-US" sz="1800" dirty="0" smtClean="0"/>
              <a:t>Contact Center emails are separated from the personal emails</a:t>
            </a:r>
          </a:p>
          <a:p>
            <a:r>
              <a:rPr lang="en-US" sz="1800" dirty="0" smtClean="0"/>
              <a:t>Contact Center mailboxes are managed in ERM</a:t>
            </a:r>
          </a:p>
          <a:p>
            <a:r>
              <a:rPr lang="en-US" sz="1800" dirty="0" smtClean="0"/>
              <a:t>Powerful, rule based email parsing for mail fetching  and mail routing</a:t>
            </a:r>
          </a:p>
          <a:p>
            <a:r>
              <a:rPr lang="en-US" sz="1800" dirty="0" smtClean="0"/>
              <a:t>Integrated in </a:t>
            </a:r>
            <a:r>
              <a:rPr lang="en-US" sz="1800" dirty="0" err="1" smtClean="0"/>
              <a:t>Voxtron</a:t>
            </a:r>
            <a:r>
              <a:rPr lang="en-US" sz="1800" dirty="0" smtClean="0"/>
              <a:t> Client (Unified desktop)</a:t>
            </a:r>
          </a:p>
          <a:p>
            <a:r>
              <a:rPr lang="en-US" sz="1800" dirty="0" smtClean="0"/>
              <a:t>Throttling</a:t>
            </a:r>
          </a:p>
          <a:p>
            <a:r>
              <a:rPr lang="en-US" sz="1800" dirty="0" smtClean="0"/>
              <a:t>Supervisor Approval</a:t>
            </a:r>
          </a:p>
          <a:p>
            <a:r>
              <a:rPr lang="en-US" sz="1800" dirty="0" smtClean="0"/>
              <a:t>Complete email-thread/history (public/private)</a:t>
            </a:r>
          </a:p>
          <a:p>
            <a:r>
              <a:rPr lang="en-US" sz="1800" dirty="0" smtClean="0"/>
              <a:t>‘Canned’ responses – text blocks</a:t>
            </a:r>
          </a:p>
          <a:p>
            <a:endParaRPr lang="en-US" sz="1800" dirty="0"/>
          </a:p>
        </p:txBody>
      </p:sp>
      <p:sp>
        <p:nvSpPr>
          <p:cNvPr id="4" name="Title 3"/>
          <p:cNvSpPr>
            <a:spLocks noGrp="1"/>
          </p:cNvSpPr>
          <p:nvPr>
            <p:ph type="title"/>
          </p:nvPr>
        </p:nvSpPr>
        <p:spPr/>
        <p:txBody>
          <a:bodyPr>
            <a:normAutofit/>
          </a:bodyPr>
          <a:lstStyle/>
          <a:p>
            <a:r>
              <a:rPr lang="en-US" sz="1900" dirty="0" smtClean="0"/>
              <a:t>Interaction with the queue</a:t>
            </a:r>
            <a:br>
              <a:rPr lang="en-US" sz="1900" dirty="0" smtClean="0"/>
            </a:br>
            <a:r>
              <a:rPr lang="en-US" sz="1900" i="1" dirty="0" smtClean="0">
                <a:solidFill>
                  <a:srgbClr val="FFC000"/>
                </a:solidFill>
              </a:rPr>
              <a:t>Inbound Email</a:t>
            </a:r>
            <a:endParaRPr lang="nl-BE" sz="1900" dirty="0"/>
          </a:p>
        </p:txBody>
      </p:sp>
    </p:spTree>
    <p:extLst>
      <p:ext uri="{BB962C8B-B14F-4D97-AF65-F5344CB8AC3E}">
        <p14:creationId xmlns:p14="http://schemas.microsoft.com/office/powerpoint/2010/main" val="1935090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sz="1800" dirty="0" smtClean="0"/>
          </a:p>
          <a:p>
            <a:r>
              <a:rPr lang="en-US" sz="1800" b="1" i="1" dirty="0" smtClean="0"/>
              <a:t>A straightforward, but effective solution enabling you to provide a quick, correct and complete answer to your customer’s question or complaint</a:t>
            </a:r>
          </a:p>
          <a:p>
            <a:pPr marL="0" indent="0">
              <a:buNone/>
            </a:pPr>
            <a:r>
              <a:rPr lang="en-US" sz="1800" dirty="0" smtClean="0"/>
              <a:t>	… no matter which communication channel was used</a:t>
            </a:r>
          </a:p>
          <a:p>
            <a:r>
              <a:rPr lang="en-US" sz="1800" dirty="0" smtClean="0"/>
              <a:t>Act fast, reduce waiting times to a minimum</a:t>
            </a:r>
          </a:p>
          <a:p>
            <a:r>
              <a:rPr lang="en-US" sz="1800" dirty="0" smtClean="0"/>
              <a:t>Bring the customer to the most valued user in the organization</a:t>
            </a:r>
          </a:p>
          <a:p>
            <a:r>
              <a:rPr lang="en-US" sz="1800" dirty="0" smtClean="0"/>
              <a:t>Know your customer</a:t>
            </a:r>
          </a:p>
          <a:p>
            <a:pPr marL="0" indent="0">
              <a:buNone/>
            </a:pPr>
            <a:r>
              <a:rPr lang="en-US" sz="1800" dirty="0" smtClean="0"/>
              <a:t>	… show customer profile (name, contact history …)</a:t>
            </a:r>
          </a:p>
          <a:p>
            <a:r>
              <a:rPr lang="en-US" sz="1800" dirty="0" smtClean="0"/>
              <a:t>Follow-up your customer</a:t>
            </a:r>
          </a:p>
          <a:p>
            <a:pPr marL="0" indent="0">
              <a:buNone/>
            </a:pPr>
            <a:r>
              <a:rPr lang="en-US" sz="1800" dirty="0" smtClean="0"/>
              <a:t>	… call back request, survey (project specific)</a:t>
            </a:r>
          </a:p>
          <a:p>
            <a:pPr marL="285750" indent="-285750">
              <a:spcBef>
                <a:spcPts val="400"/>
              </a:spcBef>
              <a:spcAft>
                <a:spcPts val="400"/>
              </a:spcAft>
              <a:buFont typeface="Arial"/>
              <a:buChar char="•"/>
            </a:pPr>
            <a:endParaRPr lang="en-US" sz="1800" dirty="0" smtClean="0"/>
          </a:p>
          <a:p>
            <a:pPr marL="285750" indent="-285750">
              <a:spcBef>
                <a:spcPts val="400"/>
              </a:spcBef>
              <a:spcAft>
                <a:spcPts val="400"/>
              </a:spcAft>
              <a:buFont typeface="Arial"/>
              <a:buChar char="•"/>
            </a:pPr>
            <a:endParaRPr lang="en-US" sz="1800" dirty="0" smtClean="0"/>
          </a:p>
          <a:p>
            <a:endParaRPr lang="en-US" dirty="0"/>
          </a:p>
        </p:txBody>
      </p:sp>
      <p:sp>
        <p:nvSpPr>
          <p:cNvPr id="4" name="Title 3"/>
          <p:cNvSpPr>
            <a:spLocks noGrp="1"/>
          </p:cNvSpPr>
          <p:nvPr>
            <p:ph type="title"/>
          </p:nvPr>
        </p:nvSpPr>
        <p:spPr/>
        <p:txBody>
          <a:bodyPr>
            <a:normAutofit/>
          </a:bodyPr>
          <a:lstStyle/>
          <a:p>
            <a:r>
              <a:rPr lang="en-US" sz="1900" dirty="0" smtClean="0"/>
              <a:t>Your warranty for fluent, professional interactions with your customers</a:t>
            </a:r>
            <a:br>
              <a:rPr lang="en-US" sz="1900" dirty="0" smtClean="0"/>
            </a:br>
            <a:r>
              <a:rPr lang="en-US" sz="1900" dirty="0" smtClean="0"/>
              <a:t>What you need is</a:t>
            </a:r>
            <a:endParaRPr lang="nl-BE" sz="1900" dirty="0"/>
          </a:p>
        </p:txBody>
      </p:sp>
    </p:spTree>
    <p:extLst>
      <p:ext uri="{BB962C8B-B14F-4D97-AF65-F5344CB8AC3E}">
        <p14:creationId xmlns:p14="http://schemas.microsoft.com/office/powerpoint/2010/main" val="215736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1" dur="500"/>
                                        <p:tgtEl>
                                          <p:spTgt spid="2">
                                            <p:txEl>
                                              <p:pRg st="1" end="1"/>
                                            </p:txEl>
                                          </p:spTgt>
                                        </p:tgtEl>
                                      </p:cBhvr>
                                    </p:animEffect>
                                  </p:childTnLst>
                                </p:cTn>
                              </p:par>
                            </p:childTnLst>
                          </p:cTn>
                        </p:par>
                        <p:par>
                          <p:cTn id="12" fill="hold">
                            <p:stCondLst>
                              <p:cond delay="500"/>
                            </p:stCondLst>
                            <p:childTnLst>
                              <p:par>
                                <p:cTn id="13" presetID="14" presetClass="entr" presetSubtype="10" fill="hold" grpId="0"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5" dur="5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0" dur="500"/>
                                        <p:tgtEl>
                                          <p:spTgt spid="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5" dur="500"/>
                                        <p:tgtEl>
                                          <p:spTgt spid="2">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2">
                                            <p:txEl>
                                              <p:pRg st="5" end="5"/>
                                            </p:txEl>
                                          </p:spTgt>
                                        </p:tgtEl>
                                        <p:attrNameLst>
                                          <p:attrName>style.visibility</p:attrName>
                                        </p:attrNameLst>
                                      </p:cBhvr>
                                      <p:to>
                                        <p:strVal val="visible"/>
                                      </p:to>
                                    </p:set>
                                    <p:animEffect transition="in" filter="randombar(horizontal)">
                                      <p:cBhvr>
                                        <p:cTn id="30" dur="500"/>
                                        <p:tgtEl>
                                          <p:spTgt spid="2">
                                            <p:txEl>
                                              <p:pRg st="5" end="5"/>
                                            </p:txEl>
                                          </p:spTgt>
                                        </p:tgtEl>
                                      </p:cBhvr>
                                    </p:animEffect>
                                  </p:childTnLst>
                                </p:cTn>
                              </p:par>
                            </p:childTnLst>
                          </p:cTn>
                        </p:par>
                        <p:par>
                          <p:cTn id="31" fill="hold">
                            <p:stCondLst>
                              <p:cond delay="500"/>
                            </p:stCondLst>
                            <p:childTnLst>
                              <p:par>
                                <p:cTn id="32" presetID="14" presetClass="entr" presetSubtype="10" fill="hold" grpId="0" nodeType="afterEffect">
                                  <p:stCondLst>
                                    <p:cond delay="0"/>
                                  </p:stCondLst>
                                  <p:childTnLst>
                                    <p:set>
                                      <p:cBhvr>
                                        <p:cTn id="33" dur="1" fill="hold">
                                          <p:stCondLst>
                                            <p:cond delay="0"/>
                                          </p:stCondLst>
                                        </p:cTn>
                                        <p:tgtEl>
                                          <p:spTgt spid="2">
                                            <p:txEl>
                                              <p:pRg st="6" end="6"/>
                                            </p:txEl>
                                          </p:spTgt>
                                        </p:tgtEl>
                                        <p:attrNameLst>
                                          <p:attrName>style.visibility</p:attrName>
                                        </p:attrNameLst>
                                      </p:cBhvr>
                                      <p:to>
                                        <p:strVal val="visible"/>
                                      </p:to>
                                    </p:set>
                                    <p:animEffect transition="in" filter="randombar(horizontal)">
                                      <p:cBhvr>
                                        <p:cTn id="34" dur="500"/>
                                        <p:tgtEl>
                                          <p:spTgt spid="2">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2">
                                            <p:txEl>
                                              <p:pRg st="7" end="7"/>
                                            </p:txEl>
                                          </p:spTgt>
                                        </p:tgtEl>
                                        <p:attrNameLst>
                                          <p:attrName>style.visibility</p:attrName>
                                        </p:attrNameLst>
                                      </p:cBhvr>
                                      <p:to>
                                        <p:strVal val="visible"/>
                                      </p:to>
                                    </p:set>
                                    <p:animEffect transition="in" filter="randombar(horizontal)">
                                      <p:cBhvr>
                                        <p:cTn id="39" dur="500"/>
                                        <p:tgtEl>
                                          <p:spTgt spid="2">
                                            <p:txEl>
                                              <p:pRg st="7" end="7"/>
                                            </p:txEl>
                                          </p:spTgt>
                                        </p:tgtEl>
                                      </p:cBhvr>
                                    </p:animEffect>
                                  </p:childTnLst>
                                </p:cTn>
                              </p:par>
                            </p:childTnLst>
                          </p:cTn>
                        </p:par>
                        <p:par>
                          <p:cTn id="40" fill="hold">
                            <p:stCondLst>
                              <p:cond delay="500"/>
                            </p:stCondLst>
                            <p:childTnLst>
                              <p:par>
                                <p:cTn id="41" presetID="14" presetClass="entr" presetSubtype="10" fill="hold" grpId="0" nodeType="afterEffect">
                                  <p:stCondLst>
                                    <p:cond delay="0"/>
                                  </p:stCondLst>
                                  <p:childTnLst>
                                    <p:set>
                                      <p:cBhvr>
                                        <p:cTn id="42" dur="1" fill="hold">
                                          <p:stCondLst>
                                            <p:cond delay="0"/>
                                          </p:stCondLst>
                                        </p:cTn>
                                        <p:tgtEl>
                                          <p:spTgt spid="2">
                                            <p:txEl>
                                              <p:pRg st="8" end="8"/>
                                            </p:txEl>
                                          </p:spTgt>
                                        </p:tgtEl>
                                        <p:attrNameLst>
                                          <p:attrName>style.visibility</p:attrName>
                                        </p:attrNameLst>
                                      </p:cBhvr>
                                      <p:to>
                                        <p:strVal val="visible"/>
                                      </p:to>
                                    </p:set>
                                    <p:animEffect transition="in" filter="randombar(horizontal)">
                                      <p:cBhvr>
                                        <p:cTn id="43"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sz="1800" dirty="0" smtClean="0"/>
          </a:p>
          <a:p>
            <a:endParaRPr lang="en-US" sz="1800" dirty="0"/>
          </a:p>
        </p:txBody>
      </p:sp>
      <p:sp>
        <p:nvSpPr>
          <p:cNvPr id="4" name="Title 3"/>
          <p:cNvSpPr>
            <a:spLocks noGrp="1"/>
          </p:cNvSpPr>
          <p:nvPr>
            <p:ph type="title"/>
          </p:nvPr>
        </p:nvSpPr>
        <p:spPr/>
        <p:txBody>
          <a:bodyPr>
            <a:normAutofit/>
          </a:bodyPr>
          <a:lstStyle/>
          <a:p>
            <a:r>
              <a:rPr lang="en-US" sz="1900" dirty="0" smtClean="0"/>
              <a:t>Interaction with the queue</a:t>
            </a:r>
            <a:br>
              <a:rPr lang="en-US" sz="1900" dirty="0" smtClean="0"/>
            </a:br>
            <a:r>
              <a:rPr lang="en-US" sz="1900" i="1" dirty="0" smtClean="0">
                <a:solidFill>
                  <a:srgbClr val="FFC000"/>
                </a:solidFill>
              </a:rPr>
              <a:t>Inbound Email - Fetching</a:t>
            </a:r>
            <a:endParaRPr lang="nl-BE" sz="19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9656" y="1243947"/>
            <a:ext cx="6339773" cy="5281397"/>
          </a:xfrm>
          <a:prstGeom prst="rect">
            <a:avLst/>
          </a:prstGeom>
        </p:spPr>
      </p:pic>
    </p:spTree>
    <p:extLst>
      <p:ext uri="{BB962C8B-B14F-4D97-AF65-F5344CB8AC3E}">
        <p14:creationId xmlns:p14="http://schemas.microsoft.com/office/powerpoint/2010/main" val="517797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sz="1800" dirty="0" smtClean="0"/>
          </a:p>
          <a:p>
            <a:endParaRPr lang="en-US" sz="1800" dirty="0"/>
          </a:p>
        </p:txBody>
      </p:sp>
      <p:sp>
        <p:nvSpPr>
          <p:cNvPr id="4" name="Title 3"/>
          <p:cNvSpPr>
            <a:spLocks noGrp="1"/>
          </p:cNvSpPr>
          <p:nvPr>
            <p:ph type="title"/>
          </p:nvPr>
        </p:nvSpPr>
        <p:spPr/>
        <p:txBody>
          <a:bodyPr>
            <a:normAutofit/>
          </a:bodyPr>
          <a:lstStyle/>
          <a:p>
            <a:r>
              <a:rPr lang="en-US" sz="1900" dirty="0" smtClean="0"/>
              <a:t>Interaction with the queue</a:t>
            </a:r>
            <a:br>
              <a:rPr lang="en-US" sz="1900" dirty="0" smtClean="0"/>
            </a:br>
            <a:r>
              <a:rPr lang="en-US" sz="1900" i="1" dirty="0" smtClean="0">
                <a:solidFill>
                  <a:srgbClr val="FFC000"/>
                </a:solidFill>
              </a:rPr>
              <a:t>Inbound Email – Delayed answer</a:t>
            </a:r>
            <a:endParaRPr lang="nl-BE" sz="1900" dirty="0"/>
          </a:p>
        </p:txBody>
      </p:sp>
      <p:pic>
        <p:nvPicPr>
          <p:cNvPr id="5" name="Picture 2" descr="C:\Users\pku\AppData\Local\Microsoft\Windows\Temporary Internet Files\Content.IE5\BXEETMOW\MC900432621[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65283" y="2962809"/>
            <a:ext cx="641226" cy="64122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2984527" y="3267361"/>
            <a:ext cx="504056" cy="505962"/>
            <a:chOff x="2339752" y="1235542"/>
            <a:chExt cx="769792" cy="772703"/>
          </a:xfrm>
        </p:grpSpPr>
        <p:pic>
          <p:nvPicPr>
            <p:cNvPr id="7" name="Picture 2" descr="http://t2.gstatic.com/images?q=tbn:ANd9GcQe6SWpDD_wGS0O3S80sDZj2NGqTFM6LEJscUdP12gH9cY_jkLEg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5894" y="1235542"/>
              <a:ext cx="707637" cy="63867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339752" y="1679220"/>
              <a:ext cx="769792" cy="329025"/>
            </a:xfrm>
            <a:prstGeom prst="rect">
              <a:avLst/>
            </a:prstGeom>
            <a:noFill/>
          </p:spPr>
          <p:txBody>
            <a:bodyPr wrap="square" rtlCol="0">
              <a:spAutoFit/>
            </a:bodyPr>
            <a:lstStyle/>
            <a:p>
              <a:pPr algn="ctr"/>
              <a:r>
                <a:rPr lang="en-US" sz="800" dirty="0" smtClean="0">
                  <a:solidFill>
                    <a:schemeClr val="tx1">
                      <a:lumMod val="75000"/>
                      <a:lumOff val="25000"/>
                    </a:schemeClr>
                  </a:solidFill>
                  <a:latin typeface="Verdana" pitchFamily="34" charset="0"/>
                </a:rPr>
                <a:t>eMail</a:t>
              </a:r>
              <a:endParaRPr lang="en-US" sz="800" dirty="0">
                <a:solidFill>
                  <a:schemeClr val="tx1">
                    <a:lumMod val="75000"/>
                    <a:lumOff val="25000"/>
                  </a:schemeClr>
                </a:solidFill>
                <a:latin typeface="Verdana" pitchFamily="34" charset="0"/>
              </a:endParaRPr>
            </a:p>
          </p:txBody>
        </p:sp>
      </p:grpSp>
      <p:sp>
        <p:nvSpPr>
          <p:cNvPr id="9" name="Rectangle 8"/>
          <p:cNvSpPr/>
          <p:nvPr/>
        </p:nvSpPr>
        <p:spPr>
          <a:xfrm>
            <a:off x="4424687" y="2432563"/>
            <a:ext cx="3168352" cy="23042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Rectangle 9"/>
          <p:cNvSpPr/>
          <p:nvPr/>
        </p:nvSpPr>
        <p:spPr>
          <a:xfrm>
            <a:off x="4542807" y="3080635"/>
            <a:ext cx="783704" cy="79457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nl-BE" sz="1200" dirty="0" smtClean="0">
                <a:solidFill>
                  <a:schemeClr val="bg2">
                    <a:lumMod val="50000"/>
                  </a:schemeClr>
                </a:solidFill>
              </a:rPr>
              <a:t>ERMS</a:t>
            </a:r>
            <a:endParaRPr lang="nl-BE" sz="1200" dirty="0">
              <a:solidFill>
                <a:schemeClr val="bg2">
                  <a:lumMod val="50000"/>
                </a:schemeClr>
              </a:solidFill>
            </a:endParaRPr>
          </a:p>
        </p:txBody>
      </p:sp>
      <p:sp>
        <p:nvSpPr>
          <p:cNvPr id="11" name="Rectangle 10"/>
          <p:cNvSpPr/>
          <p:nvPr/>
        </p:nvSpPr>
        <p:spPr>
          <a:xfrm>
            <a:off x="6512919" y="2703356"/>
            <a:ext cx="1080120" cy="44680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nl-BE" sz="1200" dirty="0">
                <a:solidFill>
                  <a:schemeClr val="bg2">
                    <a:lumMod val="50000"/>
                  </a:schemeClr>
                </a:solidFill>
              </a:rPr>
              <a:t>Queue Support</a:t>
            </a:r>
          </a:p>
        </p:txBody>
      </p:sp>
      <p:sp>
        <p:nvSpPr>
          <p:cNvPr id="12" name="Rectangle 11"/>
          <p:cNvSpPr/>
          <p:nvPr/>
        </p:nvSpPr>
        <p:spPr>
          <a:xfrm>
            <a:off x="6512919" y="3281906"/>
            <a:ext cx="1080120" cy="44680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nl-BE" sz="1200" dirty="0">
                <a:solidFill>
                  <a:schemeClr val="bg2">
                    <a:lumMod val="50000"/>
                  </a:schemeClr>
                </a:solidFill>
              </a:rPr>
              <a:t>Queue Sales</a:t>
            </a:r>
          </a:p>
        </p:txBody>
      </p:sp>
      <p:sp>
        <p:nvSpPr>
          <p:cNvPr id="13" name="Rectangle 12"/>
          <p:cNvSpPr/>
          <p:nvPr/>
        </p:nvSpPr>
        <p:spPr>
          <a:xfrm>
            <a:off x="6512919" y="3872723"/>
            <a:ext cx="1080120" cy="44680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nl-BE" sz="1200" dirty="0">
                <a:solidFill>
                  <a:schemeClr val="bg2">
                    <a:lumMod val="50000"/>
                  </a:schemeClr>
                </a:solidFill>
              </a:rPr>
              <a:t>Queue Invoice</a:t>
            </a:r>
          </a:p>
        </p:txBody>
      </p:sp>
      <p:sp>
        <p:nvSpPr>
          <p:cNvPr id="14" name="Rectangle 13"/>
          <p:cNvSpPr/>
          <p:nvPr/>
        </p:nvSpPr>
        <p:spPr>
          <a:xfrm>
            <a:off x="5792839" y="2584963"/>
            <a:ext cx="1800200" cy="19358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nl-BE" dirty="0" smtClean="0">
                <a:solidFill>
                  <a:schemeClr val="bg2">
                    <a:lumMod val="50000"/>
                  </a:schemeClr>
                </a:solidFill>
              </a:rPr>
              <a:t>CC</a:t>
            </a:r>
            <a:endParaRPr lang="nl-BE" dirty="0">
              <a:solidFill>
                <a:schemeClr val="bg2">
                  <a:lumMod val="50000"/>
                </a:schemeClr>
              </a:solidFill>
            </a:endParaRPr>
          </a:p>
        </p:txBody>
      </p:sp>
      <p:sp>
        <p:nvSpPr>
          <p:cNvPr id="15" name="Rectangle 14"/>
          <p:cNvSpPr/>
          <p:nvPr/>
        </p:nvSpPr>
        <p:spPr>
          <a:xfrm>
            <a:off x="4530490" y="2465790"/>
            <a:ext cx="694421" cy="369332"/>
          </a:xfrm>
          <a:prstGeom prst="rect">
            <a:avLst/>
          </a:prstGeom>
        </p:spPr>
        <p:txBody>
          <a:bodyPr wrap="none">
            <a:spAutoFit/>
          </a:bodyPr>
          <a:lstStyle/>
          <a:p>
            <a:r>
              <a:rPr lang="nl-BE" b="1" dirty="0" smtClean="0">
                <a:solidFill>
                  <a:schemeClr val="bg2">
                    <a:lumMod val="50000"/>
                  </a:schemeClr>
                </a:solidFill>
              </a:rPr>
              <a:t>VCC</a:t>
            </a:r>
            <a:endParaRPr lang="nl-BE" b="1" dirty="0">
              <a:solidFill>
                <a:schemeClr val="bg2">
                  <a:lumMod val="50000"/>
                </a:schemeClr>
              </a:solidFill>
            </a:endParaRPr>
          </a:p>
        </p:txBody>
      </p:sp>
      <p:grpSp>
        <p:nvGrpSpPr>
          <p:cNvPr id="16" name="Group 15"/>
          <p:cNvGrpSpPr/>
          <p:nvPr/>
        </p:nvGrpSpPr>
        <p:grpSpPr>
          <a:xfrm>
            <a:off x="8457784" y="1402012"/>
            <a:ext cx="1287761" cy="1182951"/>
            <a:chOff x="835968" y="4622313"/>
            <a:chExt cx="1287761" cy="1182951"/>
          </a:xfrm>
        </p:grpSpPr>
        <p:sp>
          <p:nvSpPr>
            <p:cNvPr id="17" name="Rectangle 16"/>
            <p:cNvSpPr/>
            <p:nvPr/>
          </p:nvSpPr>
          <p:spPr>
            <a:xfrm>
              <a:off x="835969" y="4622313"/>
              <a:ext cx="1287760" cy="1182951"/>
            </a:xfrm>
            <a:prstGeom prst="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8" name="Picture 5" descr="C:\Users\jgv\AppData\Local\Microsoft\Windows\Temporary Internet Files\Content.IE5\S1VT7ELQ\MCj04339300000[1].png"/>
            <p:cNvPicPr>
              <a:picLocks noChangeAspect="1" noChangeArrowheads="1"/>
            </p:cNvPicPr>
            <p:nvPr/>
          </p:nvPicPr>
          <p:blipFill>
            <a:blip r:embed="rId4"/>
            <a:srcRect/>
            <a:stretch>
              <a:fillRect/>
            </a:stretch>
          </p:blipFill>
          <p:spPr bwMode="auto">
            <a:xfrm>
              <a:off x="1260754" y="4726266"/>
              <a:ext cx="358918" cy="358918"/>
            </a:xfrm>
            <a:prstGeom prst="rect">
              <a:avLst/>
            </a:prstGeom>
            <a:noFill/>
          </p:spPr>
        </p:pic>
        <p:pic>
          <p:nvPicPr>
            <p:cNvPr id="19" name="Picture 5" descr="C:\Users\jgv\AppData\Local\Microsoft\Windows\Temporary Internet Files\Content.IE5\S1VT7ELQ\MCj04339300000[1].png"/>
            <p:cNvPicPr>
              <a:picLocks noChangeAspect="1" noChangeArrowheads="1"/>
            </p:cNvPicPr>
            <p:nvPr/>
          </p:nvPicPr>
          <p:blipFill>
            <a:blip r:embed="rId4"/>
            <a:srcRect/>
            <a:stretch>
              <a:fillRect/>
            </a:stretch>
          </p:blipFill>
          <p:spPr bwMode="auto">
            <a:xfrm>
              <a:off x="972722" y="5158314"/>
              <a:ext cx="358918" cy="358918"/>
            </a:xfrm>
            <a:prstGeom prst="rect">
              <a:avLst/>
            </a:prstGeom>
            <a:noFill/>
          </p:spPr>
        </p:pic>
        <p:pic>
          <p:nvPicPr>
            <p:cNvPr id="20" name="Picture 5" descr="C:\Users\jgv\AppData\Local\Microsoft\Windows\Temporary Internet Files\Content.IE5\S1VT7ELQ\MCj04339300000[1].png"/>
            <p:cNvPicPr>
              <a:picLocks noChangeAspect="1" noChangeArrowheads="1"/>
            </p:cNvPicPr>
            <p:nvPr/>
          </p:nvPicPr>
          <p:blipFill>
            <a:blip r:embed="rId4"/>
            <a:srcRect/>
            <a:stretch>
              <a:fillRect/>
            </a:stretch>
          </p:blipFill>
          <p:spPr bwMode="auto">
            <a:xfrm>
              <a:off x="1620794" y="5014298"/>
              <a:ext cx="358918" cy="358918"/>
            </a:xfrm>
            <a:prstGeom prst="rect">
              <a:avLst/>
            </a:prstGeom>
            <a:noFill/>
          </p:spPr>
        </p:pic>
        <p:sp>
          <p:nvSpPr>
            <p:cNvPr id="21" name="TextBox 20"/>
            <p:cNvSpPr txBox="1"/>
            <p:nvPr/>
          </p:nvSpPr>
          <p:spPr>
            <a:xfrm>
              <a:off x="835968" y="5543654"/>
              <a:ext cx="1287759" cy="261610"/>
            </a:xfrm>
            <a:prstGeom prst="rect">
              <a:avLst/>
            </a:prstGeom>
            <a:noFill/>
          </p:spPr>
          <p:txBody>
            <a:bodyPr wrap="square" rtlCol="0">
              <a:spAutoFit/>
            </a:bodyPr>
            <a:lstStyle/>
            <a:p>
              <a:pPr algn="ctr"/>
              <a:r>
                <a:rPr lang="en-US" sz="1050" dirty="0" smtClean="0">
                  <a:solidFill>
                    <a:schemeClr val="tx1">
                      <a:lumMod val="75000"/>
                      <a:lumOff val="25000"/>
                    </a:schemeClr>
                  </a:solidFill>
                  <a:latin typeface="Verdana" pitchFamily="34" charset="0"/>
                </a:rPr>
                <a:t>Team SU</a:t>
              </a:r>
              <a:endParaRPr lang="en-US" sz="1050" dirty="0">
                <a:solidFill>
                  <a:schemeClr val="tx1">
                    <a:lumMod val="75000"/>
                    <a:lumOff val="25000"/>
                  </a:schemeClr>
                </a:solidFill>
                <a:latin typeface="Verdana" pitchFamily="34" charset="0"/>
              </a:endParaRPr>
            </a:p>
          </p:txBody>
        </p:sp>
      </p:grpSp>
      <p:grpSp>
        <p:nvGrpSpPr>
          <p:cNvPr id="22" name="Group 21"/>
          <p:cNvGrpSpPr/>
          <p:nvPr/>
        </p:nvGrpSpPr>
        <p:grpSpPr>
          <a:xfrm>
            <a:off x="9093163" y="2746368"/>
            <a:ext cx="1287760" cy="1182951"/>
            <a:chOff x="2492152" y="4622313"/>
            <a:chExt cx="1287760" cy="1182951"/>
          </a:xfrm>
        </p:grpSpPr>
        <p:sp>
          <p:nvSpPr>
            <p:cNvPr id="23" name="Rectangle 22"/>
            <p:cNvSpPr/>
            <p:nvPr/>
          </p:nvSpPr>
          <p:spPr>
            <a:xfrm>
              <a:off x="2492152" y="4622313"/>
              <a:ext cx="1287760" cy="1182951"/>
            </a:xfrm>
            <a:prstGeom prst="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4" name="Picture 2" descr="C:\Users\pku\AppData\Local\Microsoft\Windows\Temporary Internet Files\Content.IE5\BXEETMOW\MC900433960[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37341" y="4746669"/>
              <a:ext cx="338515" cy="33851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Users\pku\AppData\Local\Microsoft\Windows\Temporary Internet Files\Content.IE5\BXEETMOW\MC900433960[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69389" y="5034701"/>
              <a:ext cx="338515" cy="33851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Users\pku\AppData\Local\Microsoft\Windows\Temporary Internet Files\Content.IE5\BXEETMOW\MC900433960[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21317" y="5157192"/>
              <a:ext cx="338515" cy="338515"/>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2492153" y="5543654"/>
              <a:ext cx="1287759" cy="261610"/>
            </a:xfrm>
            <a:prstGeom prst="rect">
              <a:avLst/>
            </a:prstGeom>
            <a:noFill/>
          </p:spPr>
          <p:txBody>
            <a:bodyPr wrap="square" rtlCol="0">
              <a:spAutoFit/>
            </a:bodyPr>
            <a:lstStyle/>
            <a:p>
              <a:pPr algn="ctr"/>
              <a:r>
                <a:rPr lang="en-US" sz="1050" dirty="0" smtClean="0">
                  <a:solidFill>
                    <a:schemeClr val="tx1">
                      <a:lumMod val="75000"/>
                      <a:lumOff val="25000"/>
                    </a:schemeClr>
                  </a:solidFill>
                  <a:latin typeface="Verdana" pitchFamily="34" charset="0"/>
                </a:rPr>
                <a:t>Team SA</a:t>
              </a:r>
              <a:endParaRPr lang="en-US" sz="1050" dirty="0">
                <a:solidFill>
                  <a:schemeClr val="tx1">
                    <a:lumMod val="75000"/>
                    <a:lumOff val="25000"/>
                  </a:schemeClr>
                </a:solidFill>
                <a:latin typeface="Verdana" pitchFamily="34" charset="0"/>
              </a:endParaRPr>
            </a:p>
          </p:txBody>
        </p:sp>
      </p:grpSp>
      <p:grpSp>
        <p:nvGrpSpPr>
          <p:cNvPr id="28" name="Group 27"/>
          <p:cNvGrpSpPr/>
          <p:nvPr/>
        </p:nvGrpSpPr>
        <p:grpSpPr>
          <a:xfrm>
            <a:off x="8305384" y="4145343"/>
            <a:ext cx="1296144" cy="1182951"/>
            <a:chOff x="4067944" y="4622313"/>
            <a:chExt cx="1296144" cy="1182951"/>
          </a:xfrm>
        </p:grpSpPr>
        <p:sp>
          <p:nvSpPr>
            <p:cNvPr id="29" name="Rectangle 28"/>
            <p:cNvSpPr/>
            <p:nvPr/>
          </p:nvSpPr>
          <p:spPr>
            <a:xfrm>
              <a:off x="4067944" y="4622313"/>
              <a:ext cx="1287760" cy="1182951"/>
            </a:xfrm>
            <a:prstGeom prst="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30" name="Picture 5" descr="C:\Users\pku\AppData\Local\Microsoft\Windows\Temporary Internet Files\Content.IE5\X57V26SN\MC900432626[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40679" y="4797152"/>
              <a:ext cx="291361" cy="29136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5" descr="C:\Users\pku\AppData\Local\Microsoft\Windows\Temporary Internet Files\Content.IE5\X57V26SN\MC900432626[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28711" y="5081855"/>
              <a:ext cx="291361" cy="29136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5" descr="C:\Users\pku\AppData\Local\Microsoft\Windows\Temporary Internet Files\Content.IE5\X57V26SN\MC900432626[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83968" y="5153863"/>
              <a:ext cx="291361" cy="291361"/>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4076329" y="5543654"/>
              <a:ext cx="1287759" cy="261610"/>
            </a:xfrm>
            <a:prstGeom prst="rect">
              <a:avLst/>
            </a:prstGeom>
            <a:noFill/>
          </p:spPr>
          <p:txBody>
            <a:bodyPr wrap="square" rtlCol="0">
              <a:spAutoFit/>
            </a:bodyPr>
            <a:lstStyle/>
            <a:p>
              <a:pPr algn="ctr"/>
              <a:r>
                <a:rPr lang="en-US" sz="1050" dirty="0" smtClean="0">
                  <a:solidFill>
                    <a:schemeClr val="tx1">
                      <a:lumMod val="75000"/>
                      <a:lumOff val="25000"/>
                    </a:schemeClr>
                  </a:solidFill>
                  <a:latin typeface="Verdana" pitchFamily="34" charset="0"/>
                </a:rPr>
                <a:t>Team IN</a:t>
              </a:r>
              <a:endParaRPr lang="en-US" sz="1050" dirty="0">
                <a:solidFill>
                  <a:schemeClr val="tx1">
                    <a:lumMod val="75000"/>
                    <a:lumOff val="25000"/>
                  </a:schemeClr>
                </a:solidFill>
                <a:latin typeface="Verdana" pitchFamily="34" charset="0"/>
              </a:endParaRPr>
            </a:p>
          </p:txBody>
        </p:sp>
      </p:grpSp>
      <p:sp>
        <p:nvSpPr>
          <p:cNvPr id="34" name="Oval Callout 33"/>
          <p:cNvSpPr/>
          <p:nvPr/>
        </p:nvSpPr>
        <p:spPr>
          <a:xfrm>
            <a:off x="3100445" y="1505966"/>
            <a:ext cx="2404361" cy="926598"/>
          </a:xfrm>
          <a:prstGeom prst="wedgeEllipseCallout">
            <a:avLst>
              <a:gd name="adj1" fmla="val 17318"/>
              <a:gd name="adj2" fmla="val 139962"/>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smtClean="0">
                <a:solidFill>
                  <a:schemeClr val="tx1">
                    <a:lumMod val="50000"/>
                    <a:lumOff val="50000"/>
                  </a:schemeClr>
                </a:solidFill>
              </a:rPr>
              <a:t>2. VCC determines skills and queue using</a:t>
            </a:r>
          </a:p>
          <a:p>
            <a:pPr algn="ctr"/>
            <a:r>
              <a:rPr lang="nl-BE" sz="1200" dirty="0" smtClean="0">
                <a:solidFill>
                  <a:schemeClr val="tx1">
                    <a:lumMod val="50000"/>
                    <a:lumOff val="50000"/>
                  </a:schemeClr>
                </a:solidFill>
              </a:rPr>
              <a:t>rules engine</a:t>
            </a:r>
            <a:endParaRPr lang="nl-BE" sz="1200" dirty="0">
              <a:solidFill>
                <a:schemeClr val="tx1">
                  <a:lumMod val="50000"/>
                  <a:lumOff val="50000"/>
                </a:schemeClr>
              </a:solidFill>
            </a:endParaRPr>
          </a:p>
        </p:txBody>
      </p:sp>
      <p:sp>
        <p:nvSpPr>
          <p:cNvPr id="35" name="Oval Callout 34"/>
          <p:cNvSpPr/>
          <p:nvPr/>
        </p:nvSpPr>
        <p:spPr>
          <a:xfrm>
            <a:off x="5224911" y="5108533"/>
            <a:ext cx="2263948" cy="696731"/>
          </a:xfrm>
          <a:prstGeom prst="wedgeEllipseCallout">
            <a:avLst>
              <a:gd name="adj1" fmla="val 15173"/>
              <a:gd name="adj2" fmla="val -159433"/>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smtClean="0">
                <a:solidFill>
                  <a:schemeClr val="tx1">
                    <a:lumMod val="50000"/>
                    <a:lumOff val="50000"/>
                  </a:schemeClr>
                </a:solidFill>
              </a:rPr>
              <a:t>3. CC routes to skilled agent</a:t>
            </a:r>
            <a:endParaRPr lang="nl-BE" sz="1200" dirty="0">
              <a:solidFill>
                <a:schemeClr val="tx1">
                  <a:lumMod val="50000"/>
                  <a:lumOff val="50000"/>
                </a:schemeClr>
              </a:solidFill>
            </a:endParaRPr>
          </a:p>
        </p:txBody>
      </p:sp>
      <p:sp>
        <p:nvSpPr>
          <p:cNvPr id="36" name="Oval Callout 35"/>
          <p:cNvSpPr/>
          <p:nvPr/>
        </p:nvSpPr>
        <p:spPr>
          <a:xfrm>
            <a:off x="8533000" y="3685561"/>
            <a:ext cx="2531552" cy="696731"/>
          </a:xfrm>
          <a:prstGeom prst="wedgeEllipseCallout">
            <a:avLst>
              <a:gd name="adj1" fmla="val -41723"/>
              <a:gd name="adj2" fmla="val 96914"/>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smtClean="0">
                <a:solidFill>
                  <a:schemeClr val="tx1">
                    <a:lumMod val="50000"/>
                    <a:lumOff val="50000"/>
                  </a:schemeClr>
                </a:solidFill>
              </a:rPr>
              <a:t>4. Agent decides to postpone email behandeling</a:t>
            </a:r>
            <a:endParaRPr lang="nl-BE" sz="1200" dirty="0">
              <a:solidFill>
                <a:schemeClr val="tx1">
                  <a:lumMod val="50000"/>
                  <a:lumOff val="50000"/>
                </a:schemeClr>
              </a:solidFill>
            </a:endParaRPr>
          </a:p>
        </p:txBody>
      </p:sp>
      <p:sp>
        <p:nvSpPr>
          <p:cNvPr id="37" name="Oval Callout 36"/>
          <p:cNvSpPr/>
          <p:nvPr/>
        </p:nvSpPr>
        <p:spPr>
          <a:xfrm>
            <a:off x="1616375" y="2023864"/>
            <a:ext cx="2160240" cy="696731"/>
          </a:xfrm>
          <a:prstGeom prst="wedgeEllipseCallout">
            <a:avLst>
              <a:gd name="adj1" fmla="val 15"/>
              <a:gd name="adj2" fmla="val 74341"/>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smtClean="0">
                <a:solidFill>
                  <a:schemeClr val="tx1">
                    <a:lumMod val="50000"/>
                    <a:lumOff val="50000"/>
                  </a:schemeClr>
                </a:solidFill>
              </a:rPr>
              <a:t>1. Customer sends email to resource mailbox</a:t>
            </a:r>
            <a:endParaRPr lang="nl-BE" sz="1200" dirty="0">
              <a:solidFill>
                <a:schemeClr val="tx1">
                  <a:lumMod val="50000"/>
                  <a:lumOff val="50000"/>
                </a:schemeClr>
              </a:solidFill>
            </a:endParaRPr>
          </a:p>
        </p:txBody>
      </p:sp>
      <p:grpSp>
        <p:nvGrpSpPr>
          <p:cNvPr id="38" name="Group 37"/>
          <p:cNvGrpSpPr/>
          <p:nvPr/>
        </p:nvGrpSpPr>
        <p:grpSpPr>
          <a:xfrm>
            <a:off x="4424958" y="3296659"/>
            <a:ext cx="504056" cy="505962"/>
            <a:chOff x="2339752" y="1235542"/>
            <a:chExt cx="769792" cy="772703"/>
          </a:xfrm>
        </p:grpSpPr>
        <p:pic>
          <p:nvPicPr>
            <p:cNvPr id="39" name="Picture 2" descr="http://t2.gstatic.com/images?q=tbn:ANd9GcQe6SWpDD_wGS0O3S80sDZj2NGqTFM6LEJscUdP12gH9cY_jkLEg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5894" y="1235542"/>
              <a:ext cx="707637" cy="638673"/>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p:cNvSpPr txBox="1"/>
            <p:nvPr/>
          </p:nvSpPr>
          <p:spPr>
            <a:xfrm>
              <a:off x="2339752" y="1679220"/>
              <a:ext cx="769792" cy="329025"/>
            </a:xfrm>
            <a:prstGeom prst="rect">
              <a:avLst/>
            </a:prstGeom>
            <a:noFill/>
          </p:spPr>
          <p:txBody>
            <a:bodyPr wrap="square" rtlCol="0">
              <a:spAutoFit/>
            </a:bodyPr>
            <a:lstStyle/>
            <a:p>
              <a:pPr algn="ctr"/>
              <a:r>
                <a:rPr lang="en-US" sz="800" dirty="0" smtClean="0">
                  <a:solidFill>
                    <a:schemeClr val="tx1">
                      <a:lumMod val="75000"/>
                      <a:lumOff val="25000"/>
                    </a:schemeClr>
                  </a:solidFill>
                  <a:latin typeface="Verdana" pitchFamily="34" charset="0"/>
                </a:rPr>
                <a:t>conf</a:t>
              </a:r>
              <a:endParaRPr lang="en-US" sz="800" dirty="0">
                <a:solidFill>
                  <a:schemeClr val="tx1">
                    <a:lumMod val="75000"/>
                    <a:lumOff val="25000"/>
                  </a:schemeClr>
                </a:solidFill>
                <a:latin typeface="Verdana" pitchFamily="34" charset="0"/>
              </a:endParaRPr>
            </a:p>
          </p:txBody>
        </p:sp>
      </p:grpSp>
      <p:sp>
        <p:nvSpPr>
          <p:cNvPr id="41" name="Oval Callout 40"/>
          <p:cNvSpPr/>
          <p:nvPr/>
        </p:nvSpPr>
        <p:spPr>
          <a:xfrm>
            <a:off x="1968472" y="4520795"/>
            <a:ext cx="2263948" cy="696731"/>
          </a:xfrm>
          <a:prstGeom prst="wedgeEllipseCallout">
            <a:avLst>
              <a:gd name="adj1" fmla="val 7600"/>
              <a:gd name="adj2" fmla="val -155332"/>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smtClean="0">
                <a:solidFill>
                  <a:schemeClr val="tx1">
                    <a:lumMod val="50000"/>
                    <a:lumOff val="50000"/>
                  </a:schemeClr>
                </a:solidFill>
              </a:rPr>
              <a:t>5. ERMS sends a confirmation</a:t>
            </a:r>
            <a:endParaRPr lang="nl-BE" sz="1200" dirty="0">
              <a:solidFill>
                <a:schemeClr val="tx1">
                  <a:lumMod val="50000"/>
                  <a:lumOff val="50000"/>
                </a:schemeClr>
              </a:solidFill>
            </a:endParaRPr>
          </a:p>
        </p:txBody>
      </p:sp>
      <p:sp>
        <p:nvSpPr>
          <p:cNvPr id="42" name="Oval Callout 41"/>
          <p:cNvSpPr/>
          <p:nvPr/>
        </p:nvSpPr>
        <p:spPr>
          <a:xfrm>
            <a:off x="4856735" y="1928507"/>
            <a:ext cx="1440160" cy="696731"/>
          </a:xfrm>
          <a:prstGeom prst="wedgeEllipseCallout">
            <a:avLst>
              <a:gd name="adj1" fmla="val -56397"/>
              <a:gd name="adj2" fmla="val 117404"/>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smtClean="0">
                <a:solidFill>
                  <a:schemeClr val="tx1">
                    <a:lumMod val="50000"/>
                    <a:lumOff val="50000"/>
                  </a:schemeClr>
                </a:solidFill>
              </a:rPr>
              <a:t>6. En start </a:t>
            </a:r>
          </a:p>
          <a:p>
            <a:pPr algn="ctr"/>
            <a:r>
              <a:rPr lang="nl-BE" sz="1200" dirty="0" smtClean="0">
                <a:solidFill>
                  <a:schemeClr val="tx1">
                    <a:lumMod val="50000"/>
                    <a:lumOff val="50000"/>
                  </a:schemeClr>
                </a:solidFill>
              </a:rPr>
              <a:t>timer</a:t>
            </a:r>
            <a:endParaRPr lang="nl-BE" sz="1200" dirty="0">
              <a:solidFill>
                <a:schemeClr val="tx1">
                  <a:lumMod val="50000"/>
                  <a:lumOff val="50000"/>
                </a:schemeClr>
              </a:solidFill>
            </a:endParaRPr>
          </a:p>
        </p:txBody>
      </p:sp>
      <p:pic>
        <p:nvPicPr>
          <p:cNvPr id="43" name="Picture 6" descr="C:\Users\pku\AppData\Local\Microsoft\Windows\Temporary Internet Files\Content.IE5\4KJNRETR\MM900336652[1].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280671" y="2835121"/>
            <a:ext cx="256153" cy="400239"/>
          </a:xfrm>
          <a:prstGeom prst="rect">
            <a:avLst/>
          </a:prstGeom>
          <a:noFill/>
          <a:extLst>
            <a:ext uri="{909E8E84-426E-40DD-AFC4-6F175D3DCCD1}">
              <a14:hiddenFill xmlns:a14="http://schemas.microsoft.com/office/drawing/2010/main">
                <a:solidFill>
                  <a:srgbClr val="FFFFFF"/>
                </a:solidFill>
              </a14:hiddenFill>
            </a:ext>
          </a:extLst>
        </p:spPr>
      </p:pic>
      <p:sp>
        <p:nvSpPr>
          <p:cNvPr id="44" name="Oval Callout 43"/>
          <p:cNvSpPr/>
          <p:nvPr/>
        </p:nvSpPr>
        <p:spPr>
          <a:xfrm>
            <a:off x="6356885" y="2080907"/>
            <a:ext cx="2100901" cy="696731"/>
          </a:xfrm>
          <a:prstGeom prst="wedgeEllipseCallout">
            <a:avLst>
              <a:gd name="adj1" fmla="val -34358"/>
              <a:gd name="adj2" fmla="val 123556"/>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smtClean="0">
                <a:solidFill>
                  <a:schemeClr val="tx1">
                    <a:lumMod val="50000"/>
                    <a:lumOff val="50000"/>
                  </a:schemeClr>
                </a:solidFill>
              </a:rPr>
              <a:t>7. Timeout: re-route email</a:t>
            </a:r>
            <a:endParaRPr lang="nl-BE" sz="1200" dirty="0">
              <a:solidFill>
                <a:schemeClr val="tx1">
                  <a:lumMod val="50000"/>
                  <a:lumOff val="50000"/>
                </a:schemeClr>
              </a:solidFill>
            </a:endParaRPr>
          </a:p>
        </p:txBody>
      </p:sp>
      <p:sp>
        <p:nvSpPr>
          <p:cNvPr id="45" name="Oval Callout 44"/>
          <p:cNvSpPr/>
          <p:nvPr/>
        </p:nvSpPr>
        <p:spPr>
          <a:xfrm>
            <a:off x="8286277" y="2002466"/>
            <a:ext cx="1713834" cy="696731"/>
          </a:xfrm>
          <a:prstGeom prst="wedgeEllipseCallout">
            <a:avLst>
              <a:gd name="adj1" fmla="val 5039"/>
              <a:gd name="adj2" fmla="val 111252"/>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smtClean="0">
                <a:solidFill>
                  <a:schemeClr val="tx1">
                    <a:lumMod val="50000"/>
                    <a:lumOff val="50000"/>
                  </a:schemeClr>
                </a:solidFill>
              </a:rPr>
              <a:t>8. Agent  replies to</a:t>
            </a:r>
            <a:endParaRPr lang="nl-BE" sz="1200" dirty="0">
              <a:solidFill>
                <a:schemeClr val="tx1">
                  <a:lumMod val="50000"/>
                  <a:lumOff val="50000"/>
                </a:schemeClr>
              </a:solidFill>
            </a:endParaRPr>
          </a:p>
        </p:txBody>
      </p:sp>
      <p:grpSp>
        <p:nvGrpSpPr>
          <p:cNvPr id="46" name="Group 45"/>
          <p:cNvGrpSpPr/>
          <p:nvPr/>
        </p:nvGrpSpPr>
        <p:grpSpPr>
          <a:xfrm>
            <a:off x="8745167" y="3176019"/>
            <a:ext cx="696749" cy="552688"/>
            <a:chOff x="2265412" y="1235542"/>
            <a:chExt cx="1064072" cy="844063"/>
          </a:xfrm>
        </p:grpSpPr>
        <p:pic>
          <p:nvPicPr>
            <p:cNvPr id="47" name="Picture 2" descr="http://t2.gstatic.com/images?q=tbn:ANd9GcQe6SWpDD_wGS0O3S80sDZj2NGqTFM6LEJscUdP12gH9cY_jkLEg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5894" y="1235542"/>
              <a:ext cx="707637" cy="638673"/>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p:cNvSpPr txBox="1"/>
            <p:nvPr/>
          </p:nvSpPr>
          <p:spPr>
            <a:xfrm>
              <a:off x="2265412" y="1750580"/>
              <a:ext cx="1064072" cy="329025"/>
            </a:xfrm>
            <a:prstGeom prst="rect">
              <a:avLst/>
            </a:prstGeom>
            <a:noFill/>
          </p:spPr>
          <p:txBody>
            <a:bodyPr wrap="square" rtlCol="0">
              <a:spAutoFit/>
            </a:bodyPr>
            <a:lstStyle/>
            <a:p>
              <a:pPr algn="ctr"/>
              <a:r>
                <a:rPr lang="en-US" sz="800" dirty="0" smtClean="0">
                  <a:solidFill>
                    <a:schemeClr val="tx1">
                      <a:lumMod val="75000"/>
                      <a:lumOff val="25000"/>
                    </a:schemeClr>
                  </a:solidFill>
                  <a:latin typeface="Verdana" pitchFamily="34" charset="0"/>
                </a:rPr>
                <a:t>Response</a:t>
              </a:r>
              <a:endParaRPr lang="en-US" sz="800" dirty="0">
                <a:solidFill>
                  <a:schemeClr val="tx1">
                    <a:lumMod val="75000"/>
                    <a:lumOff val="25000"/>
                  </a:schemeClr>
                </a:solidFill>
                <a:latin typeface="Verdana" pitchFamily="34" charset="0"/>
              </a:endParaRPr>
            </a:p>
          </p:txBody>
        </p:sp>
      </p:grpSp>
      <p:pic>
        <p:nvPicPr>
          <p:cNvPr id="49" name="Picture 3" descr="C:\Users\pku\AppData\Local\Microsoft\Windows\Temporary Internet Files\Content.IE5\ZS5KYZ59\MC900433817[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10199" y="2946779"/>
            <a:ext cx="341024" cy="341024"/>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p:cNvSpPr txBox="1"/>
          <p:nvPr/>
        </p:nvSpPr>
        <p:spPr>
          <a:xfrm>
            <a:off x="2264447" y="3584691"/>
            <a:ext cx="809837" cy="246221"/>
          </a:xfrm>
          <a:prstGeom prst="rect">
            <a:avLst/>
          </a:prstGeom>
          <a:noFill/>
        </p:spPr>
        <p:txBody>
          <a:bodyPr wrap="none" rtlCol="0">
            <a:spAutoFit/>
          </a:bodyPr>
          <a:lstStyle/>
          <a:p>
            <a:r>
              <a:rPr lang="nl-BE" sz="1000" dirty="0" smtClean="0"/>
              <a:t>Customer</a:t>
            </a:r>
            <a:endParaRPr lang="nl-BE" sz="1000" dirty="0"/>
          </a:p>
        </p:txBody>
      </p:sp>
    </p:spTree>
    <p:extLst>
      <p:ext uri="{BB962C8B-B14F-4D97-AF65-F5344CB8AC3E}">
        <p14:creationId xmlns:p14="http://schemas.microsoft.com/office/powerpoint/2010/main" val="1634027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37"/>
                                        </p:tgtEl>
                                      </p:cBhvr>
                                    </p:animEffect>
                                    <p:set>
                                      <p:cBhvr>
                                        <p:cTn id="21" dur="1" fill="hold">
                                          <p:stCondLst>
                                            <p:cond delay="499"/>
                                          </p:stCondLst>
                                        </p:cTn>
                                        <p:tgtEl>
                                          <p:spTgt spid="37"/>
                                        </p:tgtEl>
                                        <p:attrNameLst>
                                          <p:attrName>style.visibility</p:attrName>
                                        </p:attrNameLst>
                                      </p:cBhvr>
                                      <p:to>
                                        <p:strVal val="hidden"/>
                                      </p:to>
                                    </p:set>
                                  </p:childTnLst>
                                </p:cTn>
                              </p:par>
                            </p:childTnLst>
                          </p:cTn>
                        </p:par>
                        <p:par>
                          <p:cTn id="22" fill="hold">
                            <p:stCondLst>
                              <p:cond delay="500"/>
                            </p:stCondLst>
                            <p:childTnLst>
                              <p:par>
                                <p:cTn id="23" presetID="42" presetClass="path" presetSubtype="0" accel="50000" decel="50000" fill="hold" nodeType="afterEffect">
                                  <p:stCondLst>
                                    <p:cond delay="0"/>
                                  </p:stCondLst>
                                  <p:childTnLst>
                                    <p:animMotion origin="layout" path="M -0.00399 0.00116 L 0.17327 1.11111E-6 " pathEditMode="relative" rAng="0" ptsTypes="AA">
                                      <p:cBhvr>
                                        <p:cTn id="24" dur="2000" fill="hold"/>
                                        <p:tgtEl>
                                          <p:spTgt spid="6"/>
                                        </p:tgtEl>
                                        <p:attrNameLst>
                                          <p:attrName>ppt_x</p:attrName>
                                          <p:attrName>ppt_y</p:attrName>
                                        </p:attrNameLst>
                                      </p:cBhvr>
                                      <p:rCtr x="8854" y="-69"/>
                                    </p:animMotion>
                                  </p:childTnLst>
                                </p:cTn>
                              </p:par>
                            </p:childTnLst>
                          </p:cTn>
                        </p:par>
                        <p:par>
                          <p:cTn id="25" fill="hold">
                            <p:stCondLst>
                              <p:cond delay="2500"/>
                            </p:stCondLst>
                            <p:childTnLst>
                              <p:par>
                                <p:cTn id="26" presetID="10" presetClass="entr" presetSubtype="0" fill="hold" grpId="0" nodeType="after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34"/>
                                        </p:tgtEl>
                                      </p:cBhvr>
                                    </p:animEffect>
                                    <p:set>
                                      <p:cBhvr>
                                        <p:cTn id="33" dur="1" fill="hold">
                                          <p:stCondLst>
                                            <p:cond delay="499"/>
                                          </p:stCondLst>
                                        </p:cTn>
                                        <p:tgtEl>
                                          <p:spTgt spid="34"/>
                                        </p:tgtEl>
                                        <p:attrNameLst>
                                          <p:attrName>style.visibility</p:attrName>
                                        </p:attrNameLst>
                                      </p:cBhvr>
                                      <p:to>
                                        <p:strVal val="hidden"/>
                                      </p:to>
                                    </p:set>
                                  </p:childTnLst>
                                </p:cTn>
                              </p:par>
                            </p:childTnLst>
                          </p:cTn>
                        </p:par>
                        <p:par>
                          <p:cTn id="34" fill="hold">
                            <p:stCondLst>
                              <p:cond delay="500"/>
                            </p:stCondLst>
                            <p:childTnLst>
                              <p:par>
                                <p:cTn id="35" presetID="42" presetClass="path" presetSubtype="0" accel="50000" decel="50000" fill="hold" nodeType="afterEffect">
                                  <p:stCondLst>
                                    <p:cond delay="0"/>
                                  </p:stCondLst>
                                  <p:childTnLst>
                                    <p:animMotion origin="layout" path="M 0.17326 3.7037E-6 L 0.36632 0.08287 " pathEditMode="relative" rAng="0" ptsTypes="AA">
                                      <p:cBhvr>
                                        <p:cTn id="36" dur="2000" fill="hold"/>
                                        <p:tgtEl>
                                          <p:spTgt spid="6"/>
                                        </p:tgtEl>
                                        <p:attrNameLst>
                                          <p:attrName>ppt_x</p:attrName>
                                          <p:attrName>ppt_y</p:attrName>
                                        </p:attrNameLst>
                                      </p:cBhvr>
                                      <p:rCtr x="9653" y="4144"/>
                                    </p:animMotion>
                                  </p:childTnLst>
                                </p:cTn>
                              </p:par>
                            </p:childTnLst>
                          </p:cTn>
                        </p:par>
                        <p:par>
                          <p:cTn id="37" fill="hold">
                            <p:stCondLst>
                              <p:cond delay="2500"/>
                            </p:stCondLst>
                            <p:childTnLst>
                              <p:par>
                                <p:cTn id="38" presetID="10" presetClass="entr" presetSubtype="0" fill="hold" grpId="0" nodeType="after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500"/>
                                        <p:tgtEl>
                                          <p:spTgt spid="3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35"/>
                                        </p:tgtEl>
                                      </p:cBhvr>
                                    </p:animEffect>
                                    <p:set>
                                      <p:cBhvr>
                                        <p:cTn id="45" dur="1" fill="hold">
                                          <p:stCondLst>
                                            <p:cond delay="499"/>
                                          </p:stCondLst>
                                        </p:cTn>
                                        <p:tgtEl>
                                          <p:spTgt spid="35"/>
                                        </p:tgtEl>
                                        <p:attrNameLst>
                                          <p:attrName>style.visibility</p:attrName>
                                        </p:attrNameLst>
                                      </p:cBhvr>
                                      <p:to>
                                        <p:strVal val="hidden"/>
                                      </p:to>
                                    </p:set>
                                  </p:childTnLst>
                                </p:cTn>
                              </p:par>
                            </p:childTnLst>
                          </p:cTn>
                        </p:par>
                        <p:par>
                          <p:cTn id="46" fill="hold">
                            <p:stCondLst>
                              <p:cond delay="500"/>
                            </p:stCondLst>
                            <p:childTnLst>
                              <p:par>
                                <p:cTn id="47" presetID="42" presetClass="path" presetSubtype="0" accel="50000" decel="50000" fill="hold" nodeType="afterEffect">
                                  <p:stCondLst>
                                    <p:cond delay="0"/>
                                  </p:stCondLst>
                                  <p:childTnLst>
                                    <p:animMotion origin="layout" path="M 0.36632 0.08287 L 0.55521 0.19838 " pathEditMode="relative" rAng="0" ptsTypes="AA">
                                      <p:cBhvr>
                                        <p:cTn id="48" dur="2000" fill="hold"/>
                                        <p:tgtEl>
                                          <p:spTgt spid="6"/>
                                        </p:tgtEl>
                                        <p:attrNameLst>
                                          <p:attrName>ppt_x</p:attrName>
                                          <p:attrName>ppt_y</p:attrName>
                                        </p:attrNameLst>
                                      </p:cBhvr>
                                      <p:rCtr x="9444" y="5764"/>
                                    </p:animMotion>
                                  </p:childTnLst>
                                </p:cTn>
                              </p:par>
                            </p:childTnLst>
                          </p:cTn>
                        </p:par>
                        <p:par>
                          <p:cTn id="49" fill="hold">
                            <p:stCondLst>
                              <p:cond delay="2500"/>
                            </p:stCondLst>
                            <p:childTnLst>
                              <p:par>
                                <p:cTn id="50" presetID="10" presetClass="entr" presetSubtype="0" fill="hold" grpId="0" nodeType="after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fade">
                                      <p:cBhvr>
                                        <p:cTn id="52" dur="500"/>
                                        <p:tgtEl>
                                          <p:spTgt spid="3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36"/>
                                        </p:tgtEl>
                                      </p:cBhvr>
                                    </p:animEffect>
                                    <p:set>
                                      <p:cBhvr>
                                        <p:cTn id="57" dur="1" fill="hold">
                                          <p:stCondLst>
                                            <p:cond delay="499"/>
                                          </p:stCondLst>
                                        </p:cTn>
                                        <p:tgtEl>
                                          <p:spTgt spid="36"/>
                                        </p:tgtEl>
                                        <p:attrNameLst>
                                          <p:attrName>style.visibility</p:attrName>
                                        </p:attrNameLst>
                                      </p:cBhvr>
                                      <p:to>
                                        <p:strVal val="hidden"/>
                                      </p:to>
                                    </p:set>
                                  </p:childTnLst>
                                </p:cTn>
                              </p:par>
                            </p:childTnLst>
                          </p:cTn>
                        </p:par>
                        <p:par>
                          <p:cTn id="58" fill="hold">
                            <p:stCondLst>
                              <p:cond delay="500"/>
                            </p:stCondLst>
                            <p:childTnLst>
                              <p:par>
                                <p:cTn id="59" presetID="37" presetClass="path" presetSubtype="0" accel="50000" decel="50000" fill="hold" nodeType="afterEffect">
                                  <p:stCondLst>
                                    <p:cond delay="0"/>
                                  </p:stCondLst>
                                  <p:childTnLst>
                                    <p:animMotion origin="layout" path="M 0.55521 0.19838 L 0.4368 0.19398 C 0.41198 0.19375 0.37847 0.18356 0.34392 0.16666 C 0.30521 0.14652 0.27673 0.12476 0.25816 0.10254 L 0.1684 0.00185 " pathEditMode="relative" rAng="1254760" ptsTypes="FffFF">
                                      <p:cBhvr>
                                        <p:cTn id="60" dur="2000" fill="hold"/>
                                        <p:tgtEl>
                                          <p:spTgt spid="6"/>
                                        </p:tgtEl>
                                        <p:attrNameLst>
                                          <p:attrName>ppt_x</p:attrName>
                                          <p:attrName>ppt_y</p:attrName>
                                        </p:attrNameLst>
                                      </p:cBhvr>
                                      <p:rCtr x="-20278" y="-6528"/>
                                    </p:animMotion>
                                  </p:childTnLst>
                                </p:cTn>
                              </p:par>
                            </p:childTnLst>
                          </p:cTn>
                        </p:par>
                        <p:par>
                          <p:cTn id="61" fill="hold">
                            <p:stCondLst>
                              <p:cond delay="2500"/>
                            </p:stCondLst>
                            <p:childTnLst>
                              <p:par>
                                <p:cTn id="62" presetID="10" presetClass="entr" presetSubtype="0" fill="hold" nodeType="afterEffect">
                                  <p:stCondLst>
                                    <p:cond delay="0"/>
                                  </p:stCondLst>
                                  <p:childTnLst>
                                    <p:set>
                                      <p:cBhvr>
                                        <p:cTn id="63" dur="1" fill="hold">
                                          <p:stCondLst>
                                            <p:cond delay="0"/>
                                          </p:stCondLst>
                                        </p:cTn>
                                        <p:tgtEl>
                                          <p:spTgt spid="38"/>
                                        </p:tgtEl>
                                        <p:attrNameLst>
                                          <p:attrName>style.visibility</p:attrName>
                                        </p:attrNameLst>
                                      </p:cBhvr>
                                      <p:to>
                                        <p:strVal val="visible"/>
                                      </p:to>
                                    </p:set>
                                    <p:animEffect transition="in" filter="fade">
                                      <p:cBhvr>
                                        <p:cTn id="64" dur="500"/>
                                        <p:tgtEl>
                                          <p:spTgt spid="38"/>
                                        </p:tgtEl>
                                      </p:cBhvr>
                                    </p:animEffect>
                                  </p:childTnLst>
                                </p:cTn>
                              </p:par>
                              <p:par>
                                <p:cTn id="65" presetID="42" presetClass="path" presetSubtype="0" accel="50000" decel="50000" fill="hold" nodeType="withEffect">
                                  <p:stCondLst>
                                    <p:cond delay="0"/>
                                  </p:stCondLst>
                                  <p:childTnLst>
                                    <p:animMotion origin="layout" path="M -4.16667E-6 4.07407E-6 L -0.15347 -0.00186 " pathEditMode="relative" rAng="0" ptsTypes="AA">
                                      <p:cBhvr>
                                        <p:cTn id="66" dur="2000" fill="hold"/>
                                        <p:tgtEl>
                                          <p:spTgt spid="38"/>
                                        </p:tgtEl>
                                        <p:attrNameLst>
                                          <p:attrName>ppt_x</p:attrName>
                                          <p:attrName>ppt_y</p:attrName>
                                        </p:attrNameLst>
                                      </p:cBhvr>
                                      <p:rCtr x="-7674" y="-93"/>
                                    </p:animMotion>
                                  </p:childTnLst>
                                </p:cTn>
                              </p:par>
                            </p:childTnLst>
                          </p:cTn>
                        </p:par>
                        <p:par>
                          <p:cTn id="67" fill="hold">
                            <p:stCondLst>
                              <p:cond delay="4500"/>
                            </p:stCondLst>
                            <p:childTnLst>
                              <p:par>
                                <p:cTn id="68" presetID="10" presetClass="entr" presetSubtype="0" fill="hold" grpId="0" nodeType="afterEffect">
                                  <p:stCondLst>
                                    <p:cond delay="0"/>
                                  </p:stCondLst>
                                  <p:childTnLst>
                                    <p:set>
                                      <p:cBhvr>
                                        <p:cTn id="69" dur="1" fill="hold">
                                          <p:stCondLst>
                                            <p:cond delay="0"/>
                                          </p:stCondLst>
                                        </p:cTn>
                                        <p:tgtEl>
                                          <p:spTgt spid="41"/>
                                        </p:tgtEl>
                                        <p:attrNameLst>
                                          <p:attrName>style.visibility</p:attrName>
                                        </p:attrNameLst>
                                      </p:cBhvr>
                                      <p:to>
                                        <p:strVal val="visible"/>
                                      </p:to>
                                    </p:set>
                                    <p:animEffect transition="in" filter="fade">
                                      <p:cBhvr>
                                        <p:cTn id="70" dur="500"/>
                                        <p:tgtEl>
                                          <p:spTgt spid="41"/>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nodeType="clickEffect">
                                  <p:stCondLst>
                                    <p:cond delay="0"/>
                                  </p:stCondLst>
                                  <p:childTnLst>
                                    <p:animEffect transition="out" filter="fade">
                                      <p:cBhvr>
                                        <p:cTn id="74" dur="500"/>
                                        <p:tgtEl>
                                          <p:spTgt spid="38"/>
                                        </p:tgtEl>
                                      </p:cBhvr>
                                    </p:animEffect>
                                    <p:set>
                                      <p:cBhvr>
                                        <p:cTn id="75" dur="1" fill="hold">
                                          <p:stCondLst>
                                            <p:cond delay="499"/>
                                          </p:stCondLst>
                                        </p:cTn>
                                        <p:tgtEl>
                                          <p:spTgt spid="38"/>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41"/>
                                        </p:tgtEl>
                                      </p:cBhvr>
                                    </p:animEffect>
                                    <p:set>
                                      <p:cBhvr>
                                        <p:cTn id="78" dur="1" fill="hold">
                                          <p:stCondLst>
                                            <p:cond delay="499"/>
                                          </p:stCondLst>
                                        </p:cTn>
                                        <p:tgtEl>
                                          <p:spTgt spid="41"/>
                                        </p:tgtEl>
                                        <p:attrNameLst>
                                          <p:attrName>style.visibility</p:attrName>
                                        </p:attrNameLst>
                                      </p:cBhvr>
                                      <p:to>
                                        <p:strVal val="hidden"/>
                                      </p:to>
                                    </p:set>
                                  </p:childTnLst>
                                </p:cTn>
                              </p:par>
                            </p:childTnLst>
                          </p:cTn>
                        </p:par>
                        <p:par>
                          <p:cTn id="79" fill="hold">
                            <p:stCondLst>
                              <p:cond delay="500"/>
                            </p:stCondLst>
                            <p:childTnLst>
                              <p:par>
                                <p:cTn id="80" presetID="10" presetClass="entr" presetSubtype="0" fill="hold" grpId="0" nodeType="afterEffect">
                                  <p:stCondLst>
                                    <p:cond delay="0"/>
                                  </p:stCondLst>
                                  <p:childTnLst>
                                    <p:set>
                                      <p:cBhvr>
                                        <p:cTn id="81" dur="1" fill="hold">
                                          <p:stCondLst>
                                            <p:cond delay="0"/>
                                          </p:stCondLst>
                                        </p:cTn>
                                        <p:tgtEl>
                                          <p:spTgt spid="42"/>
                                        </p:tgtEl>
                                        <p:attrNameLst>
                                          <p:attrName>style.visibility</p:attrName>
                                        </p:attrNameLst>
                                      </p:cBhvr>
                                      <p:to>
                                        <p:strVal val="visible"/>
                                      </p:to>
                                    </p:set>
                                    <p:animEffect transition="in" filter="fade">
                                      <p:cBhvr>
                                        <p:cTn id="82" dur="500"/>
                                        <p:tgtEl>
                                          <p:spTgt spid="42"/>
                                        </p:tgtEl>
                                      </p:cBhvr>
                                    </p:animEffect>
                                  </p:childTnLst>
                                </p:cTn>
                              </p:par>
                            </p:childTnLst>
                          </p:cTn>
                        </p:par>
                        <p:par>
                          <p:cTn id="83" fill="hold">
                            <p:stCondLst>
                              <p:cond delay="1000"/>
                            </p:stCondLst>
                            <p:childTnLst>
                              <p:par>
                                <p:cTn id="84" presetID="10" presetClass="entr" presetSubtype="0" fill="hold" nodeType="afterEffect">
                                  <p:stCondLst>
                                    <p:cond delay="0"/>
                                  </p:stCondLst>
                                  <p:childTnLst>
                                    <p:set>
                                      <p:cBhvr>
                                        <p:cTn id="85" dur="1" fill="hold">
                                          <p:stCondLst>
                                            <p:cond delay="0"/>
                                          </p:stCondLst>
                                        </p:cTn>
                                        <p:tgtEl>
                                          <p:spTgt spid="43"/>
                                        </p:tgtEl>
                                        <p:attrNameLst>
                                          <p:attrName>style.visibility</p:attrName>
                                        </p:attrNameLst>
                                      </p:cBhvr>
                                      <p:to>
                                        <p:strVal val="visible"/>
                                      </p:to>
                                    </p:set>
                                    <p:animEffect transition="in" filter="fade">
                                      <p:cBhvr>
                                        <p:cTn id="86" dur="500"/>
                                        <p:tgtEl>
                                          <p:spTgt spid="43"/>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1" nodeType="clickEffect">
                                  <p:stCondLst>
                                    <p:cond delay="0"/>
                                  </p:stCondLst>
                                  <p:childTnLst>
                                    <p:animEffect transition="out" filter="fade">
                                      <p:cBhvr>
                                        <p:cTn id="90" dur="500"/>
                                        <p:tgtEl>
                                          <p:spTgt spid="42"/>
                                        </p:tgtEl>
                                      </p:cBhvr>
                                    </p:animEffect>
                                    <p:set>
                                      <p:cBhvr>
                                        <p:cTn id="91" dur="1" fill="hold">
                                          <p:stCondLst>
                                            <p:cond delay="499"/>
                                          </p:stCondLst>
                                        </p:cTn>
                                        <p:tgtEl>
                                          <p:spTgt spid="42"/>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43"/>
                                        </p:tgtEl>
                                      </p:cBhvr>
                                    </p:animEffect>
                                    <p:set>
                                      <p:cBhvr>
                                        <p:cTn id="94" dur="1" fill="hold">
                                          <p:stCondLst>
                                            <p:cond delay="499"/>
                                          </p:stCondLst>
                                        </p:cTn>
                                        <p:tgtEl>
                                          <p:spTgt spid="43"/>
                                        </p:tgtEl>
                                        <p:attrNameLst>
                                          <p:attrName>style.visibility</p:attrName>
                                        </p:attrNameLst>
                                      </p:cBhvr>
                                      <p:to>
                                        <p:strVal val="hidden"/>
                                      </p:to>
                                    </p:set>
                                  </p:childTnLst>
                                </p:cTn>
                              </p:par>
                            </p:childTnLst>
                          </p:cTn>
                        </p:par>
                        <p:par>
                          <p:cTn id="95" fill="hold">
                            <p:stCondLst>
                              <p:cond delay="500"/>
                            </p:stCondLst>
                            <p:childTnLst>
                              <p:par>
                                <p:cTn id="96" presetID="42" presetClass="path" presetSubtype="0" accel="50000" decel="50000" fill="hold" nodeType="afterEffect">
                                  <p:stCondLst>
                                    <p:cond delay="0"/>
                                  </p:stCondLst>
                                  <p:childTnLst>
                                    <p:animMotion origin="layout" path="M 0.17326 3.7037E-6 L 0.37413 -0.00116 " pathEditMode="relative" rAng="0" ptsTypes="AA">
                                      <p:cBhvr>
                                        <p:cTn id="97" dur="2000" fill="hold"/>
                                        <p:tgtEl>
                                          <p:spTgt spid="6"/>
                                        </p:tgtEl>
                                        <p:attrNameLst>
                                          <p:attrName>ppt_x</p:attrName>
                                          <p:attrName>ppt_y</p:attrName>
                                        </p:attrNameLst>
                                      </p:cBhvr>
                                      <p:rCtr x="10035" y="-69"/>
                                    </p:animMotion>
                                  </p:childTnLst>
                                </p:cTn>
                              </p:par>
                            </p:childTnLst>
                          </p:cTn>
                        </p:par>
                        <p:par>
                          <p:cTn id="98" fill="hold">
                            <p:stCondLst>
                              <p:cond delay="2500"/>
                            </p:stCondLst>
                            <p:childTnLst>
                              <p:par>
                                <p:cTn id="99" presetID="10" presetClass="entr" presetSubtype="0" fill="hold" grpId="0" nodeType="afterEffect">
                                  <p:stCondLst>
                                    <p:cond delay="0"/>
                                  </p:stCondLst>
                                  <p:childTnLst>
                                    <p:set>
                                      <p:cBhvr>
                                        <p:cTn id="100" dur="1" fill="hold">
                                          <p:stCondLst>
                                            <p:cond delay="0"/>
                                          </p:stCondLst>
                                        </p:cTn>
                                        <p:tgtEl>
                                          <p:spTgt spid="44"/>
                                        </p:tgtEl>
                                        <p:attrNameLst>
                                          <p:attrName>style.visibility</p:attrName>
                                        </p:attrNameLst>
                                      </p:cBhvr>
                                      <p:to>
                                        <p:strVal val="visible"/>
                                      </p:to>
                                    </p:set>
                                    <p:animEffect transition="in" filter="fade">
                                      <p:cBhvr>
                                        <p:cTn id="101" dur="500"/>
                                        <p:tgtEl>
                                          <p:spTgt spid="44"/>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1" nodeType="clickEffect">
                                  <p:stCondLst>
                                    <p:cond delay="0"/>
                                  </p:stCondLst>
                                  <p:childTnLst>
                                    <p:animEffect transition="out" filter="fade">
                                      <p:cBhvr>
                                        <p:cTn id="105" dur="500"/>
                                        <p:tgtEl>
                                          <p:spTgt spid="44"/>
                                        </p:tgtEl>
                                      </p:cBhvr>
                                    </p:animEffect>
                                    <p:set>
                                      <p:cBhvr>
                                        <p:cTn id="106" dur="1" fill="hold">
                                          <p:stCondLst>
                                            <p:cond delay="499"/>
                                          </p:stCondLst>
                                        </p:cTn>
                                        <p:tgtEl>
                                          <p:spTgt spid="44"/>
                                        </p:tgtEl>
                                        <p:attrNameLst>
                                          <p:attrName>style.visibility</p:attrName>
                                        </p:attrNameLst>
                                      </p:cBhvr>
                                      <p:to>
                                        <p:strVal val="hidden"/>
                                      </p:to>
                                    </p:set>
                                  </p:childTnLst>
                                </p:cTn>
                              </p:par>
                            </p:childTnLst>
                          </p:cTn>
                        </p:par>
                        <p:par>
                          <p:cTn id="107" fill="hold">
                            <p:stCondLst>
                              <p:cond delay="500"/>
                            </p:stCondLst>
                            <p:childTnLst>
                              <p:par>
                                <p:cTn id="108" presetID="42" presetClass="path" presetSubtype="0" accel="50000" decel="50000" fill="hold" nodeType="afterEffect">
                                  <p:stCondLst>
                                    <p:cond delay="0"/>
                                  </p:stCondLst>
                                  <p:childTnLst>
                                    <p:animMotion origin="layout" path="M 0.37413 -0.00116 L 0.63403 -0.01158 " pathEditMode="relative" rAng="0" ptsTypes="AA">
                                      <p:cBhvr>
                                        <p:cTn id="109" dur="2000" fill="hold"/>
                                        <p:tgtEl>
                                          <p:spTgt spid="6"/>
                                        </p:tgtEl>
                                        <p:attrNameLst>
                                          <p:attrName>ppt_x</p:attrName>
                                          <p:attrName>ppt_y</p:attrName>
                                        </p:attrNameLst>
                                      </p:cBhvr>
                                      <p:rCtr x="12986" y="-532"/>
                                    </p:animMotion>
                                  </p:childTnLst>
                                </p:cTn>
                              </p:par>
                            </p:childTnLst>
                          </p:cTn>
                        </p:par>
                        <p:par>
                          <p:cTn id="110" fill="hold">
                            <p:stCondLst>
                              <p:cond delay="2500"/>
                            </p:stCondLst>
                            <p:childTnLst>
                              <p:par>
                                <p:cTn id="111" presetID="10" presetClass="entr" presetSubtype="0" fill="hold" grpId="0" nodeType="afterEffect">
                                  <p:stCondLst>
                                    <p:cond delay="0"/>
                                  </p:stCondLst>
                                  <p:childTnLst>
                                    <p:set>
                                      <p:cBhvr>
                                        <p:cTn id="112" dur="1" fill="hold">
                                          <p:stCondLst>
                                            <p:cond delay="0"/>
                                          </p:stCondLst>
                                        </p:cTn>
                                        <p:tgtEl>
                                          <p:spTgt spid="45"/>
                                        </p:tgtEl>
                                        <p:attrNameLst>
                                          <p:attrName>style.visibility</p:attrName>
                                        </p:attrNameLst>
                                      </p:cBhvr>
                                      <p:to>
                                        <p:strVal val="visible"/>
                                      </p:to>
                                    </p:set>
                                    <p:animEffect transition="in" filter="fade">
                                      <p:cBhvr>
                                        <p:cTn id="113" dur="500"/>
                                        <p:tgtEl>
                                          <p:spTgt spid="45"/>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xit" presetSubtype="0" fill="hold" grpId="1" nodeType="clickEffect">
                                  <p:stCondLst>
                                    <p:cond delay="0"/>
                                  </p:stCondLst>
                                  <p:childTnLst>
                                    <p:animEffect transition="out" filter="fade">
                                      <p:cBhvr>
                                        <p:cTn id="117" dur="500"/>
                                        <p:tgtEl>
                                          <p:spTgt spid="45"/>
                                        </p:tgtEl>
                                      </p:cBhvr>
                                    </p:animEffect>
                                    <p:set>
                                      <p:cBhvr>
                                        <p:cTn id="118" dur="1" fill="hold">
                                          <p:stCondLst>
                                            <p:cond delay="499"/>
                                          </p:stCondLst>
                                        </p:cTn>
                                        <p:tgtEl>
                                          <p:spTgt spid="45"/>
                                        </p:tgtEl>
                                        <p:attrNameLst>
                                          <p:attrName>style.visibility</p:attrName>
                                        </p:attrNameLst>
                                      </p:cBhvr>
                                      <p:to>
                                        <p:strVal val="hidden"/>
                                      </p:to>
                                    </p:set>
                                  </p:childTnLst>
                                </p:cTn>
                              </p:par>
                              <p:par>
                                <p:cTn id="119" presetID="10" presetClass="exit" presetSubtype="0" fill="hold" nodeType="withEffect">
                                  <p:stCondLst>
                                    <p:cond delay="0"/>
                                  </p:stCondLst>
                                  <p:childTnLst>
                                    <p:animEffect transition="out" filter="fade">
                                      <p:cBhvr>
                                        <p:cTn id="120" dur="500"/>
                                        <p:tgtEl>
                                          <p:spTgt spid="6"/>
                                        </p:tgtEl>
                                      </p:cBhvr>
                                    </p:animEffect>
                                    <p:set>
                                      <p:cBhvr>
                                        <p:cTn id="121" dur="1" fill="hold">
                                          <p:stCondLst>
                                            <p:cond delay="499"/>
                                          </p:stCondLst>
                                        </p:cTn>
                                        <p:tgtEl>
                                          <p:spTgt spid="6"/>
                                        </p:tgtEl>
                                        <p:attrNameLst>
                                          <p:attrName>style.visibility</p:attrName>
                                        </p:attrNameLst>
                                      </p:cBhvr>
                                      <p:to>
                                        <p:strVal val="hidden"/>
                                      </p:to>
                                    </p:set>
                                  </p:childTnLst>
                                </p:cTn>
                              </p:par>
                            </p:childTnLst>
                          </p:cTn>
                        </p:par>
                        <p:par>
                          <p:cTn id="122" fill="hold">
                            <p:stCondLst>
                              <p:cond delay="500"/>
                            </p:stCondLst>
                            <p:childTnLst>
                              <p:par>
                                <p:cTn id="123" presetID="10" presetClass="entr" presetSubtype="0" fill="hold" nodeType="afterEffect">
                                  <p:stCondLst>
                                    <p:cond delay="0"/>
                                  </p:stCondLst>
                                  <p:childTnLst>
                                    <p:set>
                                      <p:cBhvr>
                                        <p:cTn id="124" dur="1" fill="hold">
                                          <p:stCondLst>
                                            <p:cond delay="0"/>
                                          </p:stCondLst>
                                        </p:cTn>
                                        <p:tgtEl>
                                          <p:spTgt spid="46"/>
                                        </p:tgtEl>
                                        <p:attrNameLst>
                                          <p:attrName>style.visibility</p:attrName>
                                        </p:attrNameLst>
                                      </p:cBhvr>
                                      <p:to>
                                        <p:strVal val="visible"/>
                                      </p:to>
                                    </p:set>
                                    <p:animEffect transition="in" filter="fade">
                                      <p:cBhvr>
                                        <p:cTn id="125" dur="500"/>
                                        <p:tgtEl>
                                          <p:spTgt spid="46"/>
                                        </p:tgtEl>
                                      </p:cBhvr>
                                    </p:animEffect>
                                  </p:childTnLst>
                                </p:cTn>
                              </p:par>
                            </p:childTnLst>
                          </p:cTn>
                        </p:par>
                        <p:par>
                          <p:cTn id="126" fill="hold">
                            <p:stCondLst>
                              <p:cond delay="1000"/>
                            </p:stCondLst>
                            <p:childTnLst>
                              <p:par>
                                <p:cTn id="127" presetID="37" presetClass="path" presetSubtype="0" accel="50000" decel="50000" fill="hold" nodeType="afterEffect">
                                  <p:stCondLst>
                                    <p:cond delay="0"/>
                                  </p:stCondLst>
                                  <p:childTnLst>
                                    <p:animMotion origin="layout" path="M -4.44444E-6 -2.59259E-6 L -0.16875 -0.05509 C -0.20399 -0.06759 -0.25677 -0.075 -0.3118 -0.075 C -0.37447 -0.075 -0.42482 -0.06759 -0.46006 -0.05509 L -0.62812 -2.59259E-6 " pathEditMode="relative" rAng="0" ptsTypes="FffFF">
                                      <p:cBhvr>
                                        <p:cTn id="128" dur="2000" fill="hold"/>
                                        <p:tgtEl>
                                          <p:spTgt spid="46"/>
                                        </p:tgtEl>
                                        <p:attrNameLst>
                                          <p:attrName>ppt_x</p:attrName>
                                          <p:attrName>ppt_y</p:attrName>
                                        </p:attrNameLst>
                                      </p:cBhvr>
                                      <p:rCtr x="-31406" y="-3750"/>
                                    </p:animMotion>
                                  </p:childTnLst>
                                </p:cTn>
                              </p:par>
                            </p:childTnLst>
                          </p:cTn>
                        </p:par>
                        <p:par>
                          <p:cTn id="129" fill="hold">
                            <p:stCondLst>
                              <p:cond delay="3000"/>
                            </p:stCondLst>
                            <p:childTnLst>
                              <p:par>
                                <p:cTn id="130" presetID="10" presetClass="entr" presetSubtype="0" fill="hold" nodeType="afterEffect">
                                  <p:stCondLst>
                                    <p:cond delay="0"/>
                                  </p:stCondLst>
                                  <p:childTnLst>
                                    <p:set>
                                      <p:cBhvr>
                                        <p:cTn id="131" dur="1" fill="hold">
                                          <p:stCondLst>
                                            <p:cond delay="0"/>
                                          </p:stCondLst>
                                        </p:cTn>
                                        <p:tgtEl>
                                          <p:spTgt spid="49"/>
                                        </p:tgtEl>
                                        <p:attrNameLst>
                                          <p:attrName>style.visibility</p:attrName>
                                        </p:attrNameLst>
                                      </p:cBhvr>
                                      <p:to>
                                        <p:strVal val="visible"/>
                                      </p:to>
                                    </p:set>
                                    <p:animEffect transition="in" filter="fade">
                                      <p:cBhvr>
                                        <p:cTn id="13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4" grpId="0" animBg="1"/>
      <p:bldP spid="34" grpId="1" animBg="1"/>
      <p:bldP spid="35" grpId="0" animBg="1"/>
      <p:bldP spid="35" grpId="1" animBg="1"/>
      <p:bldP spid="36" grpId="0" animBg="1"/>
      <p:bldP spid="36" grpId="1" animBg="1"/>
      <p:bldP spid="37" grpId="0" animBg="1"/>
      <p:bldP spid="37" grpId="1" animBg="1"/>
      <p:bldP spid="41" grpId="0" animBg="1"/>
      <p:bldP spid="41" grpId="1" animBg="1"/>
      <p:bldP spid="42" grpId="0" animBg="1"/>
      <p:bldP spid="42" grpId="1" animBg="1"/>
      <p:bldP spid="44" grpId="0" animBg="1"/>
      <p:bldP spid="44" grpId="1" animBg="1"/>
      <p:bldP spid="45" grpId="0" animBg="1"/>
      <p:bldP spid="45"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sz="1800" dirty="0" smtClean="0"/>
          </a:p>
          <a:p>
            <a:endParaRPr lang="en-US" sz="1800" dirty="0"/>
          </a:p>
        </p:txBody>
      </p:sp>
      <p:sp>
        <p:nvSpPr>
          <p:cNvPr id="4" name="Title 3"/>
          <p:cNvSpPr>
            <a:spLocks noGrp="1"/>
          </p:cNvSpPr>
          <p:nvPr>
            <p:ph type="title"/>
          </p:nvPr>
        </p:nvSpPr>
        <p:spPr/>
        <p:txBody>
          <a:bodyPr>
            <a:normAutofit/>
          </a:bodyPr>
          <a:lstStyle/>
          <a:p>
            <a:r>
              <a:rPr lang="en-US" sz="1900" dirty="0" smtClean="0"/>
              <a:t>Interaction with the queue</a:t>
            </a:r>
            <a:br>
              <a:rPr lang="en-US" sz="1900" dirty="0" smtClean="0"/>
            </a:br>
            <a:r>
              <a:rPr lang="en-US" sz="1900" i="1" dirty="0" smtClean="0">
                <a:solidFill>
                  <a:srgbClr val="FFC000"/>
                </a:solidFill>
              </a:rPr>
              <a:t>Inbound Email – Consult expert</a:t>
            </a:r>
            <a:endParaRPr lang="nl-BE" sz="1900" dirty="0"/>
          </a:p>
        </p:txBody>
      </p:sp>
      <p:pic>
        <p:nvPicPr>
          <p:cNvPr id="51" name="Picture 2" descr="C:\Users\pku\AppData\Local\Microsoft\Windows\Temporary Internet Files\Content.IE5\BXEETMOW\MC900432621[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81435" y="2375070"/>
            <a:ext cx="641226" cy="641226"/>
          </a:xfrm>
          <a:prstGeom prst="rect">
            <a:avLst/>
          </a:prstGeom>
          <a:noFill/>
          <a:extLst>
            <a:ext uri="{909E8E84-426E-40DD-AFC4-6F175D3DCCD1}">
              <a14:hiddenFill xmlns:a14="http://schemas.microsoft.com/office/drawing/2010/main">
                <a:solidFill>
                  <a:srgbClr val="FFFFFF"/>
                </a:solidFill>
              </a14:hiddenFill>
            </a:ext>
          </a:extLst>
        </p:spPr>
      </p:pic>
      <p:grpSp>
        <p:nvGrpSpPr>
          <p:cNvPr id="52" name="Group 51"/>
          <p:cNvGrpSpPr/>
          <p:nvPr/>
        </p:nvGrpSpPr>
        <p:grpSpPr>
          <a:xfrm>
            <a:off x="3105864" y="2679622"/>
            <a:ext cx="504056" cy="505962"/>
            <a:chOff x="2339752" y="1235542"/>
            <a:chExt cx="769792" cy="772703"/>
          </a:xfrm>
        </p:grpSpPr>
        <p:pic>
          <p:nvPicPr>
            <p:cNvPr id="53" name="Picture 2" descr="http://t2.gstatic.com/images?q=tbn:ANd9GcQe6SWpDD_wGS0O3S80sDZj2NGqTFM6LEJscUdP12gH9cY_jkLEg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5894" y="1235542"/>
              <a:ext cx="707637" cy="638673"/>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p:cNvSpPr txBox="1"/>
            <p:nvPr/>
          </p:nvSpPr>
          <p:spPr>
            <a:xfrm>
              <a:off x="2339752" y="1679220"/>
              <a:ext cx="769792" cy="329025"/>
            </a:xfrm>
            <a:prstGeom prst="rect">
              <a:avLst/>
            </a:prstGeom>
            <a:noFill/>
          </p:spPr>
          <p:txBody>
            <a:bodyPr wrap="square" rtlCol="0">
              <a:spAutoFit/>
            </a:bodyPr>
            <a:lstStyle/>
            <a:p>
              <a:pPr algn="ctr"/>
              <a:r>
                <a:rPr lang="en-US" sz="800" dirty="0" smtClean="0">
                  <a:solidFill>
                    <a:schemeClr val="tx1">
                      <a:lumMod val="75000"/>
                      <a:lumOff val="25000"/>
                    </a:schemeClr>
                  </a:solidFill>
                  <a:latin typeface="Verdana" pitchFamily="34" charset="0"/>
                </a:rPr>
                <a:t>eMail</a:t>
              </a:r>
              <a:endParaRPr lang="en-US" sz="800" dirty="0">
                <a:solidFill>
                  <a:schemeClr val="tx1">
                    <a:lumMod val="75000"/>
                    <a:lumOff val="25000"/>
                  </a:schemeClr>
                </a:solidFill>
                <a:latin typeface="Verdana" pitchFamily="34" charset="0"/>
              </a:endParaRPr>
            </a:p>
          </p:txBody>
        </p:sp>
      </p:grpSp>
      <p:sp>
        <p:nvSpPr>
          <p:cNvPr id="55" name="Rectangle 54"/>
          <p:cNvSpPr/>
          <p:nvPr/>
        </p:nvSpPr>
        <p:spPr>
          <a:xfrm>
            <a:off x="4546024" y="1844824"/>
            <a:ext cx="3168352" cy="23042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6" name="Rectangle 55"/>
          <p:cNvSpPr/>
          <p:nvPr/>
        </p:nvSpPr>
        <p:spPr>
          <a:xfrm>
            <a:off x="4664144" y="2492896"/>
            <a:ext cx="783704" cy="79457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nl-BE" sz="1200" dirty="0" smtClean="0">
                <a:solidFill>
                  <a:schemeClr val="bg2">
                    <a:lumMod val="50000"/>
                  </a:schemeClr>
                </a:solidFill>
              </a:rPr>
              <a:t>ERMS</a:t>
            </a:r>
            <a:endParaRPr lang="nl-BE" sz="1200" dirty="0">
              <a:solidFill>
                <a:schemeClr val="bg2">
                  <a:lumMod val="50000"/>
                </a:schemeClr>
              </a:solidFill>
            </a:endParaRPr>
          </a:p>
        </p:txBody>
      </p:sp>
      <p:sp>
        <p:nvSpPr>
          <p:cNvPr id="57" name="Rectangle 56"/>
          <p:cNvSpPr/>
          <p:nvPr/>
        </p:nvSpPr>
        <p:spPr>
          <a:xfrm>
            <a:off x="6634256" y="2115617"/>
            <a:ext cx="1080120" cy="44680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nl-BE" sz="1200" dirty="0">
                <a:solidFill>
                  <a:schemeClr val="bg2">
                    <a:lumMod val="50000"/>
                  </a:schemeClr>
                </a:solidFill>
              </a:rPr>
              <a:t>Queue Support</a:t>
            </a:r>
          </a:p>
        </p:txBody>
      </p:sp>
      <p:sp>
        <p:nvSpPr>
          <p:cNvPr id="58" name="Rectangle 57"/>
          <p:cNvSpPr/>
          <p:nvPr/>
        </p:nvSpPr>
        <p:spPr>
          <a:xfrm>
            <a:off x="6634256" y="2694167"/>
            <a:ext cx="1080120" cy="44680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nl-BE" sz="1200" dirty="0">
                <a:solidFill>
                  <a:schemeClr val="bg2">
                    <a:lumMod val="50000"/>
                  </a:schemeClr>
                </a:solidFill>
              </a:rPr>
              <a:t>Queue Sales</a:t>
            </a:r>
          </a:p>
        </p:txBody>
      </p:sp>
      <p:sp>
        <p:nvSpPr>
          <p:cNvPr id="59" name="Rectangle 58"/>
          <p:cNvSpPr/>
          <p:nvPr/>
        </p:nvSpPr>
        <p:spPr>
          <a:xfrm>
            <a:off x="6634256" y="3284984"/>
            <a:ext cx="1080120" cy="44680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nl-BE" sz="1200" dirty="0">
                <a:solidFill>
                  <a:schemeClr val="bg2">
                    <a:lumMod val="50000"/>
                  </a:schemeClr>
                </a:solidFill>
              </a:rPr>
              <a:t>Queue Invoice</a:t>
            </a:r>
          </a:p>
        </p:txBody>
      </p:sp>
      <p:sp>
        <p:nvSpPr>
          <p:cNvPr id="60" name="Rectangle 59"/>
          <p:cNvSpPr/>
          <p:nvPr/>
        </p:nvSpPr>
        <p:spPr>
          <a:xfrm>
            <a:off x="5914176" y="1997224"/>
            <a:ext cx="1800200" cy="19358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nl-BE" dirty="0" smtClean="0">
                <a:solidFill>
                  <a:schemeClr val="bg2">
                    <a:lumMod val="50000"/>
                  </a:schemeClr>
                </a:solidFill>
              </a:rPr>
              <a:t>CC</a:t>
            </a:r>
            <a:endParaRPr lang="nl-BE" dirty="0">
              <a:solidFill>
                <a:schemeClr val="bg2">
                  <a:lumMod val="50000"/>
                </a:schemeClr>
              </a:solidFill>
            </a:endParaRPr>
          </a:p>
        </p:txBody>
      </p:sp>
      <p:sp>
        <p:nvSpPr>
          <p:cNvPr id="61" name="Rectangle 60"/>
          <p:cNvSpPr/>
          <p:nvPr/>
        </p:nvSpPr>
        <p:spPr>
          <a:xfrm>
            <a:off x="4651827" y="1878051"/>
            <a:ext cx="694421" cy="369332"/>
          </a:xfrm>
          <a:prstGeom prst="rect">
            <a:avLst/>
          </a:prstGeom>
        </p:spPr>
        <p:txBody>
          <a:bodyPr wrap="none">
            <a:spAutoFit/>
          </a:bodyPr>
          <a:lstStyle/>
          <a:p>
            <a:r>
              <a:rPr lang="nl-BE" b="1" dirty="0" smtClean="0">
                <a:solidFill>
                  <a:schemeClr val="bg2">
                    <a:lumMod val="50000"/>
                  </a:schemeClr>
                </a:solidFill>
              </a:rPr>
              <a:t>VCC</a:t>
            </a:r>
            <a:endParaRPr lang="nl-BE" b="1" dirty="0">
              <a:solidFill>
                <a:schemeClr val="bg2">
                  <a:lumMod val="50000"/>
                </a:schemeClr>
              </a:solidFill>
            </a:endParaRPr>
          </a:p>
        </p:txBody>
      </p:sp>
      <p:grpSp>
        <p:nvGrpSpPr>
          <p:cNvPr id="62" name="Group 61"/>
          <p:cNvGrpSpPr/>
          <p:nvPr/>
        </p:nvGrpSpPr>
        <p:grpSpPr>
          <a:xfrm>
            <a:off x="8720066" y="1747541"/>
            <a:ext cx="1287761" cy="1182951"/>
            <a:chOff x="835968" y="4622313"/>
            <a:chExt cx="1287761" cy="1182951"/>
          </a:xfrm>
        </p:grpSpPr>
        <p:sp>
          <p:nvSpPr>
            <p:cNvPr id="63" name="Rectangle 62"/>
            <p:cNvSpPr/>
            <p:nvPr/>
          </p:nvSpPr>
          <p:spPr>
            <a:xfrm>
              <a:off x="835969" y="4622313"/>
              <a:ext cx="1287760" cy="1182951"/>
            </a:xfrm>
            <a:prstGeom prst="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4" name="Picture 5" descr="C:\Users\jgv\AppData\Local\Microsoft\Windows\Temporary Internet Files\Content.IE5\S1VT7ELQ\MCj04339300000[1].png"/>
            <p:cNvPicPr>
              <a:picLocks noChangeAspect="1" noChangeArrowheads="1"/>
            </p:cNvPicPr>
            <p:nvPr/>
          </p:nvPicPr>
          <p:blipFill>
            <a:blip r:embed="rId4"/>
            <a:srcRect/>
            <a:stretch>
              <a:fillRect/>
            </a:stretch>
          </p:blipFill>
          <p:spPr bwMode="auto">
            <a:xfrm>
              <a:off x="1260754" y="4726266"/>
              <a:ext cx="358918" cy="358918"/>
            </a:xfrm>
            <a:prstGeom prst="rect">
              <a:avLst/>
            </a:prstGeom>
            <a:noFill/>
          </p:spPr>
        </p:pic>
        <p:pic>
          <p:nvPicPr>
            <p:cNvPr id="65" name="Picture 5" descr="C:\Users\jgv\AppData\Local\Microsoft\Windows\Temporary Internet Files\Content.IE5\S1VT7ELQ\MCj04339300000[1].png"/>
            <p:cNvPicPr>
              <a:picLocks noChangeAspect="1" noChangeArrowheads="1"/>
            </p:cNvPicPr>
            <p:nvPr/>
          </p:nvPicPr>
          <p:blipFill>
            <a:blip r:embed="rId4"/>
            <a:srcRect/>
            <a:stretch>
              <a:fillRect/>
            </a:stretch>
          </p:blipFill>
          <p:spPr bwMode="auto">
            <a:xfrm>
              <a:off x="972722" y="5158314"/>
              <a:ext cx="358918" cy="358918"/>
            </a:xfrm>
            <a:prstGeom prst="rect">
              <a:avLst/>
            </a:prstGeom>
            <a:noFill/>
          </p:spPr>
        </p:pic>
        <p:pic>
          <p:nvPicPr>
            <p:cNvPr id="66" name="Picture 5" descr="C:\Users\jgv\AppData\Local\Microsoft\Windows\Temporary Internet Files\Content.IE5\S1VT7ELQ\MCj04339300000[1].png"/>
            <p:cNvPicPr>
              <a:picLocks noChangeAspect="1" noChangeArrowheads="1"/>
            </p:cNvPicPr>
            <p:nvPr/>
          </p:nvPicPr>
          <p:blipFill>
            <a:blip r:embed="rId4"/>
            <a:srcRect/>
            <a:stretch>
              <a:fillRect/>
            </a:stretch>
          </p:blipFill>
          <p:spPr bwMode="auto">
            <a:xfrm>
              <a:off x="1620794" y="5014298"/>
              <a:ext cx="358918" cy="358918"/>
            </a:xfrm>
            <a:prstGeom prst="rect">
              <a:avLst/>
            </a:prstGeom>
            <a:noFill/>
          </p:spPr>
        </p:pic>
        <p:sp>
          <p:nvSpPr>
            <p:cNvPr id="67" name="TextBox 66"/>
            <p:cNvSpPr txBox="1"/>
            <p:nvPr/>
          </p:nvSpPr>
          <p:spPr>
            <a:xfrm>
              <a:off x="835968" y="5543654"/>
              <a:ext cx="1287759" cy="261610"/>
            </a:xfrm>
            <a:prstGeom prst="rect">
              <a:avLst/>
            </a:prstGeom>
            <a:noFill/>
          </p:spPr>
          <p:txBody>
            <a:bodyPr wrap="square" rtlCol="0">
              <a:spAutoFit/>
            </a:bodyPr>
            <a:lstStyle/>
            <a:p>
              <a:pPr algn="ctr"/>
              <a:r>
                <a:rPr lang="en-US" sz="1050" dirty="0" smtClean="0">
                  <a:solidFill>
                    <a:schemeClr val="tx1">
                      <a:lumMod val="75000"/>
                      <a:lumOff val="25000"/>
                    </a:schemeClr>
                  </a:solidFill>
                  <a:latin typeface="Verdana" pitchFamily="34" charset="0"/>
                </a:rPr>
                <a:t>Team SU</a:t>
              </a:r>
              <a:endParaRPr lang="en-US" sz="1050" dirty="0">
                <a:solidFill>
                  <a:schemeClr val="tx1">
                    <a:lumMod val="75000"/>
                    <a:lumOff val="25000"/>
                  </a:schemeClr>
                </a:solidFill>
                <a:latin typeface="Verdana" pitchFamily="34" charset="0"/>
              </a:endParaRPr>
            </a:p>
          </p:txBody>
        </p:sp>
      </p:grpSp>
      <p:sp>
        <p:nvSpPr>
          <p:cNvPr id="68" name="Oval Callout 67"/>
          <p:cNvSpPr/>
          <p:nvPr/>
        </p:nvSpPr>
        <p:spPr>
          <a:xfrm>
            <a:off x="7917913" y="1050810"/>
            <a:ext cx="2453877" cy="696731"/>
          </a:xfrm>
          <a:prstGeom prst="wedgeEllipseCallout">
            <a:avLst>
              <a:gd name="adj1" fmla="val -5123"/>
              <a:gd name="adj2" fmla="val 121506"/>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smtClean="0">
                <a:solidFill>
                  <a:schemeClr val="tx1">
                    <a:lumMod val="50000"/>
                    <a:lumOff val="50000"/>
                  </a:schemeClr>
                </a:solidFill>
              </a:rPr>
              <a:t>2. Agent decides to consult (external) expert</a:t>
            </a:r>
            <a:endParaRPr lang="nl-BE" sz="1200" dirty="0">
              <a:solidFill>
                <a:schemeClr val="tx1">
                  <a:lumMod val="50000"/>
                  <a:lumOff val="50000"/>
                </a:schemeClr>
              </a:solidFill>
            </a:endParaRPr>
          </a:p>
        </p:txBody>
      </p:sp>
      <p:sp>
        <p:nvSpPr>
          <p:cNvPr id="69" name="Oval Callout 68"/>
          <p:cNvSpPr/>
          <p:nvPr/>
        </p:nvSpPr>
        <p:spPr>
          <a:xfrm>
            <a:off x="1809720" y="1484784"/>
            <a:ext cx="2160240" cy="696731"/>
          </a:xfrm>
          <a:prstGeom prst="wedgeEllipseCallout">
            <a:avLst>
              <a:gd name="adj1" fmla="val 15"/>
              <a:gd name="adj2" fmla="val 74341"/>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smtClean="0">
                <a:solidFill>
                  <a:schemeClr val="tx1">
                    <a:lumMod val="50000"/>
                    <a:lumOff val="50000"/>
                  </a:schemeClr>
                </a:solidFill>
              </a:rPr>
              <a:t>1. </a:t>
            </a:r>
            <a:r>
              <a:rPr lang="nl-BE" sz="1200" dirty="0">
                <a:solidFill>
                  <a:schemeClr val="tx1">
                    <a:lumMod val="50000"/>
                    <a:lumOff val="50000"/>
                  </a:schemeClr>
                </a:solidFill>
              </a:rPr>
              <a:t>Customer sends email to resource mailbox</a:t>
            </a:r>
          </a:p>
        </p:txBody>
      </p:sp>
      <p:pic>
        <p:nvPicPr>
          <p:cNvPr id="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3669" y="4509120"/>
            <a:ext cx="422708" cy="105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 name="Oval Callout 70"/>
          <p:cNvSpPr/>
          <p:nvPr/>
        </p:nvSpPr>
        <p:spPr>
          <a:xfrm>
            <a:off x="1809720" y="3508384"/>
            <a:ext cx="2453877" cy="640696"/>
          </a:xfrm>
          <a:prstGeom prst="wedgeEllipseCallout">
            <a:avLst>
              <a:gd name="adj1" fmla="val 117"/>
              <a:gd name="adj2" fmla="val 122108"/>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smtClean="0">
                <a:solidFill>
                  <a:schemeClr val="tx1">
                    <a:lumMod val="50000"/>
                    <a:lumOff val="50000"/>
                  </a:schemeClr>
                </a:solidFill>
              </a:rPr>
              <a:t>3. Expert answers the question</a:t>
            </a:r>
            <a:endParaRPr lang="nl-BE" sz="1200" dirty="0">
              <a:solidFill>
                <a:schemeClr val="tx1">
                  <a:lumMod val="50000"/>
                  <a:lumOff val="50000"/>
                </a:schemeClr>
              </a:solidFill>
            </a:endParaRPr>
          </a:p>
        </p:txBody>
      </p:sp>
      <p:sp>
        <p:nvSpPr>
          <p:cNvPr id="72" name="Oval Callout 71"/>
          <p:cNvSpPr/>
          <p:nvPr/>
        </p:nvSpPr>
        <p:spPr>
          <a:xfrm>
            <a:off x="8664783" y="362932"/>
            <a:ext cx="1734065" cy="696731"/>
          </a:xfrm>
          <a:prstGeom prst="wedgeEllipseCallout">
            <a:avLst>
              <a:gd name="adj1" fmla="val -10841"/>
              <a:gd name="adj2" fmla="val 161036"/>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smtClean="0">
                <a:solidFill>
                  <a:schemeClr val="tx1">
                    <a:lumMod val="50000"/>
                    <a:lumOff val="50000"/>
                  </a:schemeClr>
                </a:solidFill>
              </a:rPr>
              <a:t>4. Agent replies to customer</a:t>
            </a:r>
            <a:endParaRPr lang="nl-BE" sz="1200" dirty="0">
              <a:solidFill>
                <a:schemeClr val="tx1">
                  <a:lumMod val="50000"/>
                  <a:lumOff val="50000"/>
                </a:schemeClr>
              </a:solidFill>
            </a:endParaRPr>
          </a:p>
        </p:txBody>
      </p:sp>
      <p:grpSp>
        <p:nvGrpSpPr>
          <p:cNvPr id="73" name="Group 72"/>
          <p:cNvGrpSpPr/>
          <p:nvPr/>
        </p:nvGrpSpPr>
        <p:grpSpPr>
          <a:xfrm>
            <a:off x="8652953" y="1752599"/>
            <a:ext cx="743597" cy="545776"/>
            <a:chOff x="2212936" y="1235542"/>
            <a:chExt cx="1135618" cy="833507"/>
          </a:xfrm>
        </p:grpSpPr>
        <p:pic>
          <p:nvPicPr>
            <p:cNvPr id="74" name="Picture 2" descr="http://t2.gstatic.com/images?q=tbn:ANd9GcQe6SWpDD_wGS0O3S80sDZj2NGqTFM6LEJscUdP12gH9cY_jkLEg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5894" y="1235542"/>
              <a:ext cx="707637" cy="638673"/>
            </a:xfrm>
            <a:prstGeom prst="rect">
              <a:avLst/>
            </a:prstGeom>
            <a:noFill/>
            <a:extLst>
              <a:ext uri="{909E8E84-426E-40DD-AFC4-6F175D3DCCD1}">
                <a14:hiddenFill xmlns:a14="http://schemas.microsoft.com/office/drawing/2010/main">
                  <a:solidFill>
                    <a:srgbClr val="FFFFFF"/>
                  </a:solidFill>
                </a14:hiddenFill>
              </a:ext>
            </a:extLst>
          </p:spPr>
        </p:pic>
        <p:sp>
          <p:nvSpPr>
            <p:cNvPr id="75" name="TextBox 74"/>
            <p:cNvSpPr txBox="1"/>
            <p:nvPr/>
          </p:nvSpPr>
          <p:spPr>
            <a:xfrm>
              <a:off x="2212936" y="1740024"/>
              <a:ext cx="1135618" cy="329025"/>
            </a:xfrm>
            <a:prstGeom prst="rect">
              <a:avLst/>
            </a:prstGeom>
            <a:noFill/>
          </p:spPr>
          <p:txBody>
            <a:bodyPr wrap="square" rtlCol="0">
              <a:spAutoFit/>
            </a:bodyPr>
            <a:lstStyle/>
            <a:p>
              <a:pPr algn="ctr"/>
              <a:r>
                <a:rPr lang="en-US" sz="800" dirty="0" smtClean="0">
                  <a:solidFill>
                    <a:schemeClr val="tx1">
                      <a:lumMod val="75000"/>
                      <a:lumOff val="25000"/>
                    </a:schemeClr>
                  </a:solidFill>
                  <a:latin typeface="Verdana" pitchFamily="34" charset="0"/>
                </a:rPr>
                <a:t>Response</a:t>
              </a:r>
              <a:endParaRPr lang="en-US" sz="800" dirty="0">
                <a:solidFill>
                  <a:schemeClr val="tx1">
                    <a:lumMod val="75000"/>
                    <a:lumOff val="25000"/>
                  </a:schemeClr>
                </a:solidFill>
                <a:latin typeface="Verdana" pitchFamily="34" charset="0"/>
              </a:endParaRPr>
            </a:p>
          </p:txBody>
        </p:sp>
      </p:grpSp>
      <p:sp>
        <p:nvSpPr>
          <p:cNvPr id="76" name="Content Placeholder 2"/>
          <p:cNvSpPr txBox="1">
            <a:spLocks/>
          </p:cNvSpPr>
          <p:nvPr/>
        </p:nvSpPr>
        <p:spPr>
          <a:xfrm>
            <a:off x="4906064" y="4797152"/>
            <a:ext cx="5582424" cy="703550"/>
          </a:xfrm>
          <a:prstGeom prst="rect">
            <a:avLst/>
          </a:prstGeom>
        </p:spPr>
        <p:txBody>
          <a:bodyPr vert="horz" wrap="square" lIns="91440" tIns="45720" rIns="91440" bIns="45720" rtlCol="0">
            <a:noAutofit/>
          </a:bodyPr>
          <a:lstStyle>
            <a:lvl1pPr marL="360000" indent="-360000" algn="l" defTabSz="914400" rtl="0" eaLnBrk="1" latinLnBrk="0" hangingPunct="1">
              <a:spcBef>
                <a:spcPct val="20000"/>
              </a:spcBef>
              <a:buClr>
                <a:schemeClr val="accent3">
                  <a:lumMod val="60000"/>
                  <a:lumOff val="40000"/>
                </a:schemeClr>
              </a:buClr>
              <a:buFont typeface="Arial" pitchFamily="34" charset="0"/>
              <a:buChar char="•"/>
              <a:tabLst/>
              <a:defRPr sz="1700" kern="1200">
                <a:solidFill>
                  <a:schemeClr val="tx1">
                    <a:lumMod val="75000"/>
                    <a:lumOff val="25000"/>
                  </a:schemeClr>
                </a:solidFill>
                <a:latin typeface="Verdana" pitchFamily="34" charset="0"/>
                <a:ea typeface="+mn-ea"/>
                <a:cs typeface="+mn-cs"/>
              </a:defRPr>
            </a:lvl1pPr>
            <a:lvl2pPr marL="648000" indent="-288000" algn="l" defTabSz="914400" rtl="0" eaLnBrk="1" latinLnBrk="0" hangingPunct="1">
              <a:spcBef>
                <a:spcPct val="20000"/>
              </a:spcBef>
              <a:buClr>
                <a:schemeClr val="accent3">
                  <a:lumMod val="60000"/>
                  <a:lumOff val="40000"/>
                </a:schemeClr>
              </a:buClr>
              <a:buFont typeface="Arial" pitchFamily="34" charset="0"/>
              <a:buChar char="–"/>
              <a:defRPr sz="1700" kern="1200">
                <a:solidFill>
                  <a:schemeClr val="tx1">
                    <a:lumMod val="75000"/>
                    <a:lumOff val="25000"/>
                  </a:schemeClr>
                </a:solidFill>
                <a:latin typeface="Verdana" pitchFamily="34" charset="0"/>
                <a:ea typeface="+mn-ea"/>
                <a:cs typeface="+mn-cs"/>
              </a:defRPr>
            </a:lvl2pPr>
            <a:lvl3pPr marL="900000" indent="-228600" algn="l" defTabSz="914400" rtl="0" eaLnBrk="1" latinLnBrk="0" hangingPunct="1">
              <a:spcBef>
                <a:spcPct val="20000"/>
              </a:spcBef>
              <a:buClr>
                <a:schemeClr val="accent3">
                  <a:lumMod val="60000"/>
                  <a:lumOff val="40000"/>
                </a:schemeClr>
              </a:buClr>
              <a:buFont typeface="Arial" pitchFamily="34" charset="0"/>
              <a:buChar char="•"/>
              <a:defRPr sz="1700" kern="1200">
                <a:solidFill>
                  <a:schemeClr val="tx1">
                    <a:lumMod val="75000"/>
                    <a:lumOff val="25000"/>
                  </a:schemeClr>
                </a:solidFill>
                <a:latin typeface="Verdana" pitchFamily="34" charset="0"/>
                <a:ea typeface="+mn-ea"/>
                <a:cs typeface="+mn-cs"/>
              </a:defRPr>
            </a:lvl3pPr>
            <a:lvl4pPr marL="1152000" indent="-228600" algn="l" defTabSz="914400" rtl="0" eaLnBrk="1" latinLnBrk="0" hangingPunct="1">
              <a:spcBef>
                <a:spcPct val="20000"/>
              </a:spcBef>
              <a:buClr>
                <a:schemeClr val="accent3">
                  <a:lumMod val="60000"/>
                  <a:lumOff val="40000"/>
                </a:schemeClr>
              </a:buClr>
              <a:buFont typeface="Arial" pitchFamily="34" charset="0"/>
              <a:buChar char="–"/>
              <a:defRPr sz="1700" kern="1200">
                <a:solidFill>
                  <a:schemeClr val="tx1">
                    <a:lumMod val="75000"/>
                    <a:lumOff val="25000"/>
                  </a:schemeClr>
                </a:solidFill>
                <a:latin typeface="Verdana" pitchFamily="34" charset="0"/>
                <a:ea typeface="+mn-ea"/>
                <a:cs typeface="+mn-cs"/>
              </a:defRPr>
            </a:lvl4pPr>
            <a:lvl5pPr marL="1440000" indent="-228600" algn="l" defTabSz="914400" rtl="0" eaLnBrk="1" latinLnBrk="0" hangingPunct="1">
              <a:spcBef>
                <a:spcPct val="20000"/>
              </a:spcBef>
              <a:buClr>
                <a:schemeClr val="accent3">
                  <a:lumMod val="60000"/>
                  <a:lumOff val="40000"/>
                </a:schemeClr>
              </a:buClr>
              <a:buFont typeface="Arial" pitchFamily="34" charset="0"/>
              <a:buChar char="»"/>
              <a:defRPr sz="1700" kern="1200">
                <a:solidFill>
                  <a:schemeClr val="tx1">
                    <a:lumMod val="75000"/>
                    <a:lumOff val="25000"/>
                  </a:schemeClr>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nl-BE" smtClean="0"/>
              <a:t>External emails: always use resource mailbox !</a:t>
            </a:r>
            <a:endParaRPr lang="nl-BE" dirty="0"/>
          </a:p>
        </p:txBody>
      </p:sp>
      <p:pic>
        <p:nvPicPr>
          <p:cNvPr id="77" name="Picture 3" descr="C:\Users\pku\AppData\Local\Microsoft\Windows\Temporary Internet Files\Content.IE5\ZS5KYZ59\MC900433817[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31536" y="2359040"/>
            <a:ext cx="341024" cy="341024"/>
          </a:xfrm>
          <a:prstGeom prst="rect">
            <a:avLst/>
          </a:prstGeom>
          <a:noFill/>
          <a:extLst>
            <a:ext uri="{909E8E84-426E-40DD-AFC4-6F175D3DCCD1}">
              <a14:hiddenFill xmlns:a14="http://schemas.microsoft.com/office/drawing/2010/main">
                <a:solidFill>
                  <a:srgbClr val="FFFFFF"/>
                </a:solidFill>
              </a14:hiddenFill>
            </a:ext>
          </a:extLst>
        </p:spPr>
      </p:pic>
      <p:sp>
        <p:nvSpPr>
          <p:cNvPr id="78" name="TextBox 77"/>
          <p:cNvSpPr txBox="1"/>
          <p:nvPr/>
        </p:nvSpPr>
        <p:spPr>
          <a:xfrm>
            <a:off x="2385784" y="2996952"/>
            <a:ext cx="809837" cy="246221"/>
          </a:xfrm>
          <a:prstGeom prst="rect">
            <a:avLst/>
          </a:prstGeom>
          <a:noFill/>
        </p:spPr>
        <p:txBody>
          <a:bodyPr wrap="none" rtlCol="0">
            <a:spAutoFit/>
          </a:bodyPr>
          <a:lstStyle/>
          <a:p>
            <a:r>
              <a:rPr lang="nl-BE" sz="1000" dirty="0" smtClean="0"/>
              <a:t>Customer</a:t>
            </a:r>
            <a:endParaRPr lang="nl-BE" sz="1000" dirty="0"/>
          </a:p>
        </p:txBody>
      </p:sp>
    </p:spTree>
    <p:extLst>
      <p:ext uri="{BB962C8B-B14F-4D97-AF65-F5344CB8AC3E}">
        <p14:creationId xmlns:p14="http://schemas.microsoft.com/office/powerpoint/2010/main" val="3713524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fade">
                                      <p:cBhvr>
                                        <p:cTn id="12" dur="500"/>
                                        <p:tgtEl>
                                          <p:spTgt spid="69"/>
                                        </p:tgtEl>
                                      </p:cBhvr>
                                    </p:animEffect>
                                  </p:childTnLst>
                                </p:cTn>
                              </p:par>
                              <p:par>
                                <p:cTn id="13" presetID="10" presetClass="entr" presetSubtype="0" fill="hold" nodeType="with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fade">
                                      <p:cBhvr>
                                        <p:cTn id="15" dur="500"/>
                                        <p:tgtEl>
                                          <p:spTgt spid="5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path" presetSubtype="0" accel="50000" decel="50000" fill="hold" nodeType="clickEffect">
                                  <p:stCondLst>
                                    <p:cond delay="0"/>
                                  </p:stCondLst>
                                  <p:childTnLst>
                                    <p:animMotion origin="layout" path="M 1.11111E-6 3.7037E-6 L 0.18507 -0.00116 " pathEditMode="relative" rAng="0" ptsTypes="AA">
                                      <p:cBhvr>
                                        <p:cTn id="19" dur="2000" fill="hold"/>
                                        <p:tgtEl>
                                          <p:spTgt spid="52"/>
                                        </p:tgtEl>
                                        <p:attrNameLst>
                                          <p:attrName>ppt_x</p:attrName>
                                          <p:attrName>ppt_y</p:attrName>
                                        </p:attrNameLst>
                                      </p:cBhvr>
                                      <p:rCtr x="9253" y="-69"/>
                                    </p:animMotion>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nodeType="clickEffect">
                                  <p:stCondLst>
                                    <p:cond delay="0"/>
                                  </p:stCondLst>
                                  <p:childTnLst>
                                    <p:animMotion origin="layout" path="M 0.18507 -0.00116 L 0.35833 -0.08496 " pathEditMode="relative" rAng="0" ptsTypes="AA">
                                      <p:cBhvr>
                                        <p:cTn id="23" dur="2000" fill="hold"/>
                                        <p:tgtEl>
                                          <p:spTgt spid="52"/>
                                        </p:tgtEl>
                                        <p:attrNameLst>
                                          <p:attrName>ppt_x</p:attrName>
                                          <p:attrName>ppt_y</p:attrName>
                                        </p:attrNameLst>
                                      </p:cBhvr>
                                      <p:rCtr x="8663" y="-4190"/>
                                    </p:animMotion>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nodeType="clickEffect">
                                  <p:stCondLst>
                                    <p:cond delay="0"/>
                                  </p:stCondLst>
                                  <p:childTnLst>
                                    <p:animMotion origin="layout" path="M 0.35833 -0.08496 L 0.5868 -0.06412 " pathEditMode="relative" rAng="0" ptsTypes="AA">
                                      <p:cBhvr>
                                        <p:cTn id="27" dur="2000" fill="hold"/>
                                        <p:tgtEl>
                                          <p:spTgt spid="52"/>
                                        </p:tgtEl>
                                        <p:attrNameLst>
                                          <p:attrName>ppt_x</p:attrName>
                                          <p:attrName>ppt_y</p:attrName>
                                        </p:attrNameLst>
                                      </p:cBhvr>
                                      <p:rCtr x="11424" y="1042"/>
                                    </p:animMotion>
                                  </p:childTnLst>
                                </p:cTn>
                              </p:par>
                            </p:childTnLst>
                          </p:cTn>
                        </p:par>
                        <p:par>
                          <p:cTn id="28" fill="hold">
                            <p:stCondLst>
                              <p:cond delay="2000"/>
                            </p:stCondLst>
                            <p:childTnLst>
                              <p:par>
                                <p:cTn id="29" presetID="10" presetClass="exit" presetSubtype="0" fill="hold" grpId="1" nodeType="afterEffect">
                                  <p:stCondLst>
                                    <p:cond delay="0"/>
                                  </p:stCondLst>
                                  <p:childTnLst>
                                    <p:animEffect transition="out" filter="fade">
                                      <p:cBhvr>
                                        <p:cTn id="30" dur="500"/>
                                        <p:tgtEl>
                                          <p:spTgt spid="69"/>
                                        </p:tgtEl>
                                      </p:cBhvr>
                                    </p:animEffect>
                                    <p:set>
                                      <p:cBhvr>
                                        <p:cTn id="31" dur="1" fill="hold">
                                          <p:stCondLst>
                                            <p:cond delay="499"/>
                                          </p:stCondLst>
                                        </p:cTn>
                                        <p:tgtEl>
                                          <p:spTgt spid="69"/>
                                        </p:tgtEl>
                                        <p:attrNameLst>
                                          <p:attrName>style.visibility</p:attrName>
                                        </p:attrNameLst>
                                      </p:cBhvr>
                                      <p:to>
                                        <p:strVal val="hidden"/>
                                      </p:to>
                                    </p:set>
                                  </p:childTnLst>
                                </p:cTn>
                              </p:par>
                            </p:childTnLst>
                          </p:cTn>
                        </p:par>
                        <p:par>
                          <p:cTn id="32" fill="hold">
                            <p:stCondLst>
                              <p:cond delay="2500"/>
                            </p:stCondLst>
                            <p:childTnLst>
                              <p:par>
                                <p:cTn id="33" presetID="10" presetClass="entr" presetSubtype="0" fill="hold" grpId="0" nodeType="afterEffect">
                                  <p:stCondLst>
                                    <p:cond delay="0"/>
                                  </p:stCondLst>
                                  <p:childTnLst>
                                    <p:set>
                                      <p:cBhvr>
                                        <p:cTn id="34" dur="1" fill="hold">
                                          <p:stCondLst>
                                            <p:cond delay="0"/>
                                          </p:stCondLst>
                                        </p:cTn>
                                        <p:tgtEl>
                                          <p:spTgt spid="68"/>
                                        </p:tgtEl>
                                        <p:attrNameLst>
                                          <p:attrName>style.visibility</p:attrName>
                                        </p:attrNameLst>
                                      </p:cBhvr>
                                      <p:to>
                                        <p:strVal val="visible"/>
                                      </p:to>
                                    </p:set>
                                    <p:animEffect transition="in" filter="fade">
                                      <p:cBhvr>
                                        <p:cTn id="35" dur="500"/>
                                        <p:tgtEl>
                                          <p:spTgt spid="68"/>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path" presetSubtype="0" accel="50000" decel="50000" fill="hold" nodeType="clickEffect">
                                  <p:stCondLst>
                                    <p:cond delay="0"/>
                                  </p:stCondLst>
                                  <p:childTnLst>
                                    <p:animMotion origin="layout" path="M 0.5868 -0.06412 L 0.18507 -0.00116 " pathEditMode="relative" rAng="0" ptsTypes="AA">
                                      <p:cBhvr>
                                        <p:cTn id="39" dur="2000" fill="hold"/>
                                        <p:tgtEl>
                                          <p:spTgt spid="52"/>
                                        </p:tgtEl>
                                        <p:attrNameLst>
                                          <p:attrName>ppt_x</p:attrName>
                                          <p:attrName>ppt_y</p:attrName>
                                        </p:attrNameLst>
                                      </p:cBhvr>
                                      <p:rCtr x="-20087" y="3148"/>
                                    </p:animMotion>
                                  </p:childTnLst>
                                </p:cTn>
                              </p:par>
                            </p:childTnLst>
                          </p:cTn>
                        </p:par>
                        <p:par>
                          <p:cTn id="40" fill="hold">
                            <p:stCondLst>
                              <p:cond delay="2000"/>
                            </p:stCondLst>
                            <p:childTnLst>
                              <p:par>
                                <p:cTn id="41" presetID="42" presetClass="path" presetSubtype="0" accel="50000" decel="50000" fill="hold" nodeType="afterEffect">
                                  <p:stCondLst>
                                    <p:cond delay="0"/>
                                  </p:stCondLst>
                                  <p:childTnLst>
                                    <p:animMotion origin="layout" path="M 0.18507 -0.00116 L 0.01979 0.2824 " pathEditMode="relative" rAng="0" ptsTypes="AA">
                                      <p:cBhvr>
                                        <p:cTn id="42" dur="2000" fill="hold"/>
                                        <p:tgtEl>
                                          <p:spTgt spid="52"/>
                                        </p:tgtEl>
                                        <p:attrNameLst>
                                          <p:attrName>ppt_x</p:attrName>
                                          <p:attrName>ppt_y</p:attrName>
                                        </p:attrNameLst>
                                      </p:cBhvr>
                                      <p:rCtr x="-8264" y="14167"/>
                                    </p:animMotion>
                                  </p:childTnLst>
                                </p:cTn>
                              </p:par>
                            </p:childTnLst>
                          </p:cTn>
                        </p:par>
                        <p:par>
                          <p:cTn id="43" fill="hold">
                            <p:stCondLst>
                              <p:cond delay="4000"/>
                            </p:stCondLst>
                            <p:childTnLst>
                              <p:par>
                                <p:cTn id="44" presetID="10" presetClass="exit" presetSubtype="0" fill="hold" grpId="1" nodeType="afterEffect">
                                  <p:stCondLst>
                                    <p:cond delay="0"/>
                                  </p:stCondLst>
                                  <p:childTnLst>
                                    <p:animEffect transition="out" filter="fade">
                                      <p:cBhvr>
                                        <p:cTn id="45" dur="500"/>
                                        <p:tgtEl>
                                          <p:spTgt spid="68"/>
                                        </p:tgtEl>
                                      </p:cBhvr>
                                    </p:animEffect>
                                    <p:set>
                                      <p:cBhvr>
                                        <p:cTn id="46" dur="1" fill="hold">
                                          <p:stCondLst>
                                            <p:cond delay="499"/>
                                          </p:stCondLst>
                                        </p:cTn>
                                        <p:tgtEl>
                                          <p:spTgt spid="68"/>
                                        </p:tgtEl>
                                        <p:attrNameLst>
                                          <p:attrName>style.visibility</p:attrName>
                                        </p:attrNameLst>
                                      </p:cBhvr>
                                      <p:to>
                                        <p:strVal val="hidden"/>
                                      </p:to>
                                    </p:set>
                                  </p:childTnLst>
                                </p:cTn>
                              </p:par>
                            </p:childTnLst>
                          </p:cTn>
                        </p:par>
                        <p:par>
                          <p:cTn id="47" fill="hold">
                            <p:stCondLst>
                              <p:cond delay="4500"/>
                            </p:stCondLst>
                            <p:childTnLst>
                              <p:par>
                                <p:cTn id="48" presetID="10" presetClass="entr" presetSubtype="0" fill="hold" grpId="0" nodeType="afterEffect">
                                  <p:stCondLst>
                                    <p:cond delay="0"/>
                                  </p:stCondLst>
                                  <p:childTnLst>
                                    <p:set>
                                      <p:cBhvr>
                                        <p:cTn id="49" dur="1" fill="hold">
                                          <p:stCondLst>
                                            <p:cond delay="0"/>
                                          </p:stCondLst>
                                        </p:cTn>
                                        <p:tgtEl>
                                          <p:spTgt spid="71"/>
                                        </p:tgtEl>
                                        <p:attrNameLst>
                                          <p:attrName>style.visibility</p:attrName>
                                        </p:attrNameLst>
                                      </p:cBhvr>
                                      <p:to>
                                        <p:strVal val="visible"/>
                                      </p:to>
                                    </p:set>
                                    <p:animEffect transition="in" filter="fade">
                                      <p:cBhvr>
                                        <p:cTn id="50" dur="500"/>
                                        <p:tgtEl>
                                          <p:spTgt spid="71"/>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nodeType="clickEffect">
                                  <p:stCondLst>
                                    <p:cond delay="0"/>
                                  </p:stCondLst>
                                  <p:childTnLst>
                                    <p:animMotion origin="layout" path="M 0.01979 0.2824 L 0.18507 -0.00116 " pathEditMode="relative" rAng="0" ptsTypes="AA">
                                      <p:cBhvr>
                                        <p:cTn id="54" dur="2000" fill="hold"/>
                                        <p:tgtEl>
                                          <p:spTgt spid="52"/>
                                        </p:tgtEl>
                                        <p:attrNameLst>
                                          <p:attrName>ppt_x</p:attrName>
                                          <p:attrName>ppt_y</p:attrName>
                                        </p:attrNameLst>
                                      </p:cBhvr>
                                      <p:rCtr x="8264" y="-14190"/>
                                    </p:animMotion>
                                  </p:childTnLst>
                                </p:cTn>
                              </p:par>
                            </p:childTnLst>
                          </p:cTn>
                        </p:par>
                        <p:par>
                          <p:cTn id="55" fill="hold">
                            <p:stCondLst>
                              <p:cond delay="2000"/>
                            </p:stCondLst>
                            <p:childTnLst>
                              <p:par>
                                <p:cTn id="56" presetID="42" presetClass="path" presetSubtype="0" accel="50000" decel="50000" fill="hold" nodeType="afterEffect">
                                  <p:stCondLst>
                                    <p:cond delay="0"/>
                                  </p:stCondLst>
                                  <p:childTnLst>
                                    <p:animMotion origin="layout" path="M 0.18507 -0.00116 L 0.35833 -0.08496 " pathEditMode="relative" rAng="0" ptsTypes="AA">
                                      <p:cBhvr>
                                        <p:cTn id="57" dur="2000" fill="hold"/>
                                        <p:tgtEl>
                                          <p:spTgt spid="52"/>
                                        </p:tgtEl>
                                        <p:attrNameLst>
                                          <p:attrName>ppt_x</p:attrName>
                                          <p:attrName>ppt_y</p:attrName>
                                        </p:attrNameLst>
                                      </p:cBhvr>
                                      <p:rCtr x="8663" y="-4190"/>
                                    </p:animMotion>
                                  </p:childTnLst>
                                </p:cTn>
                              </p:par>
                            </p:childTnLst>
                          </p:cTn>
                        </p:par>
                        <p:par>
                          <p:cTn id="58" fill="hold">
                            <p:stCondLst>
                              <p:cond delay="4000"/>
                            </p:stCondLst>
                            <p:childTnLst>
                              <p:par>
                                <p:cTn id="59" presetID="42" presetClass="path" presetSubtype="0" accel="50000" decel="50000" fill="hold" nodeType="afterEffect">
                                  <p:stCondLst>
                                    <p:cond delay="0"/>
                                  </p:stCondLst>
                                  <p:childTnLst>
                                    <p:animMotion origin="layout" path="M 0.35833 -0.08496 L 0.61823 -0.1375 " pathEditMode="relative" rAng="0" ptsTypes="AA">
                                      <p:cBhvr>
                                        <p:cTn id="60" dur="2000" fill="hold"/>
                                        <p:tgtEl>
                                          <p:spTgt spid="52"/>
                                        </p:tgtEl>
                                        <p:attrNameLst>
                                          <p:attrName>ppt_x</p:attrName>
                                          <p:attrName>ppt_y</p:attrName>
                                        </p:attrNameLst>
                                      </p:cBhvr>
                                      <p:rCtr x="12986" y="-2639"/>
                                    </p:animMotion>
                                  </p:childTnLst>
                                </p:cTn>
                              </p:par>
                            </p:childTnLst>
                          </p:cTn>
                        </p:par>
                        <p:par>
                          <p:cTn id="61" fill="hold">
                            <p:stCondLst>
                              <p:cond delay="6000"/>
                            </p:stCondLst>
                            <p:childTnLst>
                              <p:par>
                                <p:cTn id="62" presetID="10" presetClass="exit" presetSubtype="0" fill="hold" grpId="1" nodeType="afterEffect">
                                  <p:stCondLst>
                                    <p:cond delay="0"/>
                                  </p:stCondLst>
                                  <p:childTnLst>
                                    <p:animEffect transition="out" filter="fade">
                                      <p:cBhvr>
                                        <p:cTn id="63" dur="500"/>
                                        <p:tgtEl>
                                          <p:spTgt spid="71"/>
                                        </p:tgtEl>
                                      </p:cBhvr>
                                    </p:animEffect>
                                    <p:set>
                                      <p:cBhvr>
                                        <p:cTn id="64" dur="1" fill="hold">
                                          <p:stCondLst>
                                            <p:cond delay="499"/>
                                          </p:stCondLst>
                                        </p:cTn>
                                        <p:tgtEl>
                                          <p:spTgt spid="71"/>
                                        </p:tgtEl>
                                        <p:attrNameLst>
                                          <p:attrName>style.visibility</p:attrName>
                                        </p:attrNameLst>
                                      </p:cBhvr>
                                      <p:to>
                                        <p:strVal val="hidden"/>
                                      </p:to>
                                    </p:set>
                                  </p:childTnLst>
                                </p:cTn>
                              </p:par>
                            </p:childTnLst>
                          </p:cTn>
                        </p:par>
                        <p:par>
                          <p:cTn id="65" fill="hold">
                            <p:stCondLst>
                              <p:cond delay="6500"/>
                            </p:stCondLst>
                            <p:childTnLst>
                              <p:par>
                                <p:cTn id="66" presetID="10" presetClass="entr" presetSubtype="0" fill="hold" grpId="0" nodeType="afterEffect">
                                  <p:stCondLst>
                                    <p:cond delay="0"/>
                                  </p:stCondLst>
                                  <p:childTnLst>
                                    <p:set>
                                      <p:cBhvr>
                                        <p:cTn id="67" dur="1" fill="hold">
                                          <p:stCondLst>
                                            <p:cond delay="0"/>
                                          </p:stCondLst>
                                        </p:cTn>
                                        <p:tgtEl>
                                          <p:spTgt spid="72"/>
                                        </p:tgtEl>
                                        <p:attrNameLst>
                                          <p:attrName>style.visibility</p:attrName>
                                        </p:attrNameLst>
                                      </p:cBhvr>
                                      <p:to>
                                        <p:strVal val="visible"/>
                                      </p:to>
                                    </p:set>
                                    <p:animEffect transition="in" filter="fade">
                                      <p:cBhvr>
                                        <p:cTn id="68" dur="500"/>
                                        <p:tgtEl>
                                          <p:spTgt spid="72"/>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52"/>
                                        </p:tgtEl>
                                      </p:cBhvr>
                                    </p:animEffect>
                                    <p:set>
                                      <p:cBhvr>
                                        <p:cTn id="73" dur="1" fill="hold">
                                          <p:stCondLst>
                                            <p:cond delay="499"/>
                                          </p:stCondLst>
                                        </p:cTn>
                                        <p:tgtEl>
                                          <p:spTgt spid="52"/>
                                        </p:tgtEl>
                                        <p:attrNameLst>
                                          <p:attrName>style.visibility</p:attrName>
                                        </p:attrNameLst>
                                      </p:cBhvr>
                                      <p:to>
                                        <p:strVal val="hidden"/>
                                      </p:to>
                                    </p:set>
                                  </p:childTnLst>
                                </p:cTn>
                              </p:par>
                            </p:childTnLst>
                          </p:cTn>
                        </p:par>
                        <p:par>
                          <p:cTn id="74" fill="hold">
                            <p:stCondLst>
                              <p:cond delay="500"/>
                            </p:stCondLst>
                            <p:childTnLst>
                              <p:par>
                                <p:cTn id="75" presetID="10" presetClass="entr" presetSubtype="0" fill="hold" nodeType="afterEffect">
                                  <p:stCondLst>
                                    <p:cond delay="0"/>
                                  </p:stCondLst>
                                  <p:childTnLst>
                                    <p:set>
                                      <p:cBhvr>
                                        <p:cTn id="76" dur="1" fill="hold">
                                          <p:stCondLst>
                                            <p:cond delay="0"/>
                                          </p:stCondLst>
                                        </p:cTn>
                                        <p:tgtEl>
                                          <p:spTgt spid="73"/>
                                        </p:tgtEl>
                                        <p:attrNameLst>
                                          <p:attrName>style.visibility</p:attrName>
                                        </p:attrNameLst>
                                      </p:cBhvr>
                                      <p:to>
                                        <p:strVal val="visible"/>
                                      </p:to>
                                    </p:set>
                                    <p:animEffect transition="in" filter="fade">
                                      <p:cBhvr>
                                        <p:cTn id="77" dur="500"/>
                                        <p:tgtEl>
                                          <p:spTgt spid="73"/>
                                        </p:tgtEl>
                                      </p:cBhvr>
                                    </p:animEffect>
                                  </p:childTnLst>
                                </p:cTn>
                              </p:par>
                            </p:childTnLst>
                          </p:cTn>
                        </p:par>
                        <p:par>
                          <p:cTn id="78" fill="hold">
                            <p:stCondLst>
                              <p:cond delay="1000"/>
                            </p:stCondLst>
                            <p:childTnLst>
                              <p:par>
                                <p:cTn id="79" presetID="37" presetClass="path" presetSubtype="0" accel="50000" decel="50000" fill="hold" nodeType="afterEffect">
                                  <p:stCondLst>
                                    <p:cond delay="0"/>
                                  </p:stCondLst>
                                  <p:childTnLst>
                                    <p:animMotion origin="layout" path="M -0.00191 -0.00093 L -0.16076 0.07708 C -0.1941 0.09375 -0.24618 0.11065 -0.29965 0.12384 C -0.36024 0.13796 -0.41024 0.14491 -0.44566 0.14398 L -0.61615 0.14352 " pathEditMode="relative" rAng="-597321" ptsTypes="FffFF">
                                      <p:cBhvr>
                                        <p:cTn id="80" dur="2000" fill="hold"/>
                                        <p:tgtEl>
                                          <p:spTgt spid="73"/>
                                        </p:tgtEl>
                                        <p:attrNameLst>
                                          <p:attrName>ppt_x</p:attrName>
                                          <p:attrName>ppt_y</p:attrName>
                                        </p:attrNameLst>
                                      </p:cBhvr>
                                      <p:rCtr x="-30365" y="9861"/>
                                    </p:animMotion>
                                  </p:childTnLst>
                                </p:cTn>
                              </p:par>
                            </p:childTnLst>
                          </p:cTn>
                        </p:par>
                        <p:par>
                          <p:cTn id="81" fill="hold">
                            <p:stCondLst>
                              <p:cond delay="3000"/>
                            </p:stCondLst>
                            <p:childTnLst>
                              <p:par>
                                <p:cTn id="82" presetID="10" presetClass="exit" presetSubtype="0" fill="hold" grpId="1" nodeType="afterEffect">
                                  <p:stCondLst>
                                    <p:cond delay="0"/>
                                  </p:stCondLst>
                                  <p:childTnLst>
                                    <p:animEffect transition="out" filter="fade">
                                      <p:cBhvr>
                                        <p:cTn id="83" dur="500"/>
                                        <p:tgtEl>
                                          <p:spTgt spid="72"/>
                                        </p:tgtEl>
                                      </p:cBhvr>
                                    </p:animEffect>
                                    <p:set>
                                      <p:cBhvr>
                                        <p:cTn id="84" dur="1" fill="hold">
                                          <p:stCondLst>
                                            <p:cond delay="499"/>
                                          </p:stCondLst>
                                        </p:cTn>
                                        <p:tgtEl>
                                          <p:spTgt spid="72"/>
                                        </p:tgtEl>
                                        <p:attrNameLst>
                                          <p:attrName>style.visibility</p:attrName>
                                        </p:attrNameLst>
                                      </p:cBhvr>
                                      <p:to>
                                        <p:strVal val="hidden"/>
                                      </p:to>
                                    </p:set>
                                  </p:childTnLst>
                                </p:cTn>
                              </p:par>
                            </p:childTnLst>
                          </p:cTn>
                        </p:par>
                        <p:par>
                          <p:cTn id="85" fill="hold">
                            <p:stCondLst>
                              <p:cond delay="3500"/>
                            </p:stCondLst>
                            <p:childTnLst>
                              <p:par>
                                <p:cTn id="86" presetID="10" presetClass="entr" presetSubtype="0" fill="hold" nodeType="afterEffect">
                                  <p:stCondLst>
                                    <p:cond delay="0"/>
                                  </p:stCondLst>
                                  <p:childTnLst>
                                    <p:set>
                                      <p:cBhvr>
                                        <p:cTn id="87" dur="1" fill="hold">
                                          <p:stCondLst>
                                            <p:cond delay="0"/>
                                          </p:stCondLst>
                                        </p:cTn>
                                        <p:tgtEl>
                                          <p:spTgt spid="77"/>
                                        </p:tgtEl>
                                        <p:attrNameLst>
                                          <p:attrName>style.visibility</p:attrName>
                                        </p:attrNameLst>
                                      </p:cBhvr>
                                      <p:to>
                                        <p:strVal val="visible"/>
                                      </p:to>
                                    </p:set>
                                    <p:animEffect transition="in" filter="fade">
                                      <p:cBhvr>
                                        <p:cTn id="88" dur="500"/>
                                        <p:tgtEl>
                                          <p:spTgt spid="77"/>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76">
                                            <p:txEl>
                                              <p:pRg st="0" end="0"/>
                                            </p:txEl>
                                          </p:spTgt>
                                        </p:tgtEl>
                                        <p:attrNameLst>
                                          <p:attrName>style.visibility</p:attrName>
                                        </p:attrNameLst>
                                      </p:cBhvr>
                                      <p:to>
                                        <p:strVal val="visible"/>
                                      </p:to>
                                    </p:set>
                                    <p:animEffect transition="in" filter="fade">
                                      <p:cBhvr>
                                        <p:cTn id="93" dur="500"/>
                                        <p:tgtEl>
                                          <p:spTgt spid="7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8" grpId="0" animBg="1"/>
      <p:bldP spid="68" grpId="1" animBg="1"/>
      <p:bldP spid="69" grpId="0" animBg="1"/>
      <p:bldP spid="69" grpId="1" animBg="1"/>
      <p:bldP spid="71" grpId="0" animBg="1"/>
      <p:bldP spid="71" grpId="1" animBg="1"/>
      <p:bldP spid="72" grpId="0" animBg="1"/>
      <p:bldP spid="72" grpId="1" animBg="1"/>
      <p:bldP spid="76"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sz="1800" dirty="0" smtClean="0"/>
          </a:p>
          <a:p>
            <a:r>
              <a:rPr lang="en-US" sz="1800" dirty="0" smtClean="0"/>
              <a:t>Answer an inbound email</a:t>
            </a:r>
          </a:p>
          <a:p>
            <a:r>
              <a:rPr lang="en-US" sz="1800" dirty="0" smtClean="0"/>
              <a:t>Mailbox management</a:t>
            </a:r>
          </a:p>
        </p:txBody>
      </p:sp>
      <p:sp>
        <p:nvSpPr>
          <p:cNvPr id="4" name="Title 3"/>
          <p:cNvSpPr>
            <a:spLocks noGrp="1"/>
          </p:cNvSpPr>
          <p:nvPr>
            <p:ph type="title"/>
          </p:nvPr>
        </p:nvSpPr>
        <p:spPr/>
        <p:txBody>
          <a:bodyPr>
            <a:normAutofit/>
          </a:bodyPr>
          <a:lstStyle/>
          <a:p>
            <a:r>
              <a:rPr lang="en-US" sz="1900" dirty="0"/>
              <a:t>Interaction with the queue</a:t>
            </a:r>
            <a:r>
              <a:rPr lang="en-US" sz="1900" dirty="0" smtClean="0"/>
              <a:t/>
            </a:r>
            <a:br>
              <a:rPr lang="en-US" sz="1900" dirty="0" smtClean="0"/>
            </a:br>
            <a:r>
              <a:rPr lang="en-US" sz="1900" i="1" dirty="0">
                <a:solidFill>
                  <a:srgbClr val="FFC000"/>
                </a:solidFill>
              </a:rPr>
              <a:t>Inbound Email – Demo</a:t>
            </a:r>
            <a:endParaRPr lang="nl-BE" sz="19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0525" y="2062162"/>
            <a:ext cx="3790950" cy="2733675"/>
          </a:xfrm>
          <a:prstGeom prst="rect">
            <a:avLst/>
          </a:prstGeom>
        </p:spPr>
      </p:pic>
    </p:spTree>
    <p:extLst>
      <p:ext uri="{BB962C8B-B14F-4D97-AF65-F5344CB8AC3E}">
        <p14:creationId xmlns:p14="http://schemas.microsoft.com/office/powerpoint/2010/main" val="3263190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sz="1800" dirty="0" smtClean="0"/>
          </a:p>
          <a:p>
            <a:r>
              <a:rPr lang="en-US" sz="1800" dirty="0" smtClean="0"/>
              <a:t>Required modules</a:t>
            </a:r>
          </a:p>
          <a:p>
            <a:pPr lvl="1"/>
            <a:r>
              <a:rPr lang="en-US" sz="1800" dirty="0" smtClean="0"/>
              <a:t>WCS: contact provider for inbound web contact (e.g. Web Chat)</a:t>
            </a:r>
          </a:p>
          <a:p>
            <a:pPr lvl="1"/>
            <a:r>
              <a:rPr lang="en-US" sz="1800" dirty="0" smtClean="0"/>
              <a:t>CC: contact center: routing decision (based on routing criteria, user presence…)</a:t>
            </a:r>
          </a:p>
          <a:p>
            <a:r>
              <a:rPr lang="en-US" sz="1800" dirty="0" smtClean="0"/>
              <a:t>Web chat is always two parts:</a:t>
            </a:r>
          </a:p>
          <a:p>
            <a:pPr lvl="1"/>
            <a:r>
              <a:rPr lang="en-US" sz="1800" dirty="0" err="1" smtClean="0"/>
              <a:t>Voxtron</a:t>
            </a:r>
            <a:r>
              <a:rPr lang="en-US" sz="1800" dirty="0" smtClean="0"/>
              <a:t> Client part: standard in product</a:t>
            </a:r>
          </a:p>
          <a:p>
            <a:pPr lvl="1"/>
            <a:r>
              <a:rPr lang="en-US" sz="1800" dirty="0" smtClean="0"/>
              <a:t>Public website part: in-line with company website </a:t>
            </a:r>
            <a:r>
              <a:rPr lang="en-US" sz="1800" dirty="0" smtClean="0">
                <a:sym typeface="Wingdings" pitchFamily="2" charset="2"/>
              </a:rPr>
              <a:t> Design</a:t>
            </a:r>
          </a:p>
          <a:p>
            <a:pPr lvl="1"/>
            <a:endParaRPr lang="en-US" sz="1800" dirty="0" smtClean="0">
              <a:sym typeface="Wingdings" pitchFamily="2" charset="2"/>
            </a:endParaRPr>
          </a:p>
          <a:p>
            <a:r>
              <a:rPr lang="en-US" sz="1800" dirty="0" smtClean="0">
                <a:sym typeface="Wingdings" pitchFamily="2" charset="2"/>
              </a:rPr>
              <a:t>For website designers we deliver </a:t>
            </a:r>
            <a:r>
              <a:rPr lang="en-US" sz="1800" dirty="0" err="1" smtClean="0">
                <a:sym typeface="Wingdings" pitchFamily="2" charset="2"/>
              </a:rPr>
              <a:t>Webchat</a:t>
            </a:r>
            <a:r>
              <a:rPr lang="en-US" sz="1800" dirty="0" smtClean="0">
                <a:sym typeface="Wingdings" pitchFamily="2" charset="2"/>
              </a:rPr>
              <a:t> SDK which allows them to integrate </a:t>
            </a:r>
            <a:r>
              <a:rPr lang="en-US" sz="1800" dirty="0" err="1" smtClean="0">
                <a:sym typeface="Wingdings" pitchFamily="2" charset="2"/>
              </a:rPr>
              <a:t>webchat</a:t>
            </a:r>
            <a:r>
              <a:rPr lang="en-US" sz="1800" dirty="0" smtClean="0">
                <a:sym typeface="Wingdings" pitchFamily="2" charset="2"/>
              </a:rPr>
              <a:t> in the public website of the company</a:t>
            </a:r>
          </a:p>
          <a:p>
            <a:pPr lvl="1"/>
            <a:r>
              <a:rPr lang="en-US" sz="1800" dirty="0" smtClean="0">
                <a:sym typeface="Wingdings" pitchFamily="2" charset="2"/>
              </a:rPr>
              <a:t>Possible in Windows/IIS/ASP.NET environment and in Linux/Apache/PHP </a:t>
            </a:r>
            <a:r>
              <a:rPr lang="en-US" sz="1800" dirty="0" err="1" smtClean="0">
                <a:sym typeface="Wingdings" pitchFamily="2" charset="2"/>
              </a:rPr>
              <a:t>enviroment</a:t>
            </a:r>
            <a:r>
              <a:rPr lang="en-US" sz="1800" dirty="0" smtClean="0">
                <a:sym typeface="Wingdings" pitchFamily="2" charset="2"/>
              </a:rPr>
              <a:t>!</a:t>
            </a:r>
          </a:p>
          <a:p>
            <a:pPr lvl="1"/>
            <a:r>
              <a:rPr lang="en-US" sz="1800" dirty="0" smtClean="0">
                <a:sym typeface="Wingdings" pitchFamily="2" charset="2"/>
              </a:rPr>
              <a:t>Examples available</a:t>
            </a:r>
            <a:endParaRPr lang="en-US" sz="1800" dirty="0"/>
          </a:p>
        </p:txBody>
      </p:sp>
      <p:sp>
        <p:nvSpPr>
          <p:cNvPr id="4" name="Title 3"/>
          <p:cNvSpPr>
            <a:spLocks noGrp="1"/>
          </p:cNvSpPr>
          <p:nvPr>
            <p:ph type="title"/>
          </p:nvPr>
        </p:nvSpPr>
        <p:spPr/>
        <p:txBody>
          <a:bodyPr>
            <a:normAutofit/>
          </a:bodyPr>
          <a:lstStyle/>
          <a:p>
            <a:r>
              <a:rPr lang="en-US" sz="1900" dirty="0" smtClean="0"/>
              <a:t>Interaction with the queue</a:t>
            </a:r>
            <a:br>
              <a:rPr lang="en-US" sz="1900" dirty="0" smtClean="0"/>
            </a:br>
            <a:r>
              <a:rPr lang="en-US" sz="1900" i="1" dirty="0" smtClean="0">
                <a:solidFill>
                  <a:srgbClr val="FFC000"/>
                </a:solidFill>
              </a:rPr>
              <a:t>Inbound web chat</a:t>
            </a:r>
            <a:endParaRPr lang="nl-BE" sz="1900" dirty="0"/>
          </a:p>
        </p:txBody>
      </p:sp>
    </p:spTree>
    <p:extLst>
      <p:ext uri="{BB962C8B-B14F-4D97-AF65-F5344CB8AC3E}">
        <p14:creationId xmlns:p14="http://schemas.microsoft.com/office/powerpoint/2010/main" val="613754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sz="1800" dirty="0" smtClean="0"/>
          </a:p>
          <a:p>
            <a:r>
              <a:rPr lang="en-US" sz="1800" dirty="0" smtClean="0"/>
              <a:t>Answer an inbound web chat</a:t>
            </a:r>
          </a:p>
        </p:txBody>
      </p:sp>
      <p:sp>
        <p:nvSpPr>
          <p:cNvPr id="4" name="Title 3"/>
          <p:cNvSpPr>
            <a:spLocks noGrp="1"/>
          </p:cNvSpPr>
          <p:nvPr>
            <p:ph type="title"/>
          </p:nvPr>
        </p:nvSpPr>
        <p:spPr/>
        <p:txBody>
          <a:bodyPr>
            <a:normAutofit/>
          </a:bodyPr>
          <a:lstStyle/>
          <a:p>
            <a:r>
              <a:rPr lang="en-US" sz="1900" dirty="0"/>
              <a:t>Interaction with the queue</a:t>
            </a:r>
            <a:r>
              <a:rPr lang="en-US" sz="1900" dirty="0" smtClean="0"/>
              <a:t/>
            </a:r>
            <a:br>
              <a:rPr lang="en-US" sz="1900" dirty="0" smtClean="0"/>
            </a:br>
            <a:r>
              <a:rPr lang="en-US" sz="1900" i="1" dirty="0" smtClean="0">
                <a:solidFill>
                  <a:srgbClr val="FFC000"/>
                </a:solidFill>
              </a:rPr>
              <a:t>Inbound web chat </a:t>
            </a:r>
            <a:r>
              <a:rPr lang="en-US" sz="1900" i="1" dirty="0">
                <a:solidFill>
                  <a:srgbClr val="FFC000"/>
                </a:solidFill>
              </a:rPr>
              <a:t>– Demo</a:t>
            </a:r>
            <a:endParaRPr lang="nl-BE" sz="19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0525" y="2062162"/>
            <a:ext cx="3790950" cy="2733675"/>
          </a:xfrm>
          <a:prstGeom prst="rect">
            <a:avLst/>
          </a:prstGeom>
        </p:spPr>
      </p:pic>
    </p:spTree>
    <p:extLst>
      <p:ext uri="{BB962C8B-B14F-4D97-AF65-F5344CB8AC3E}">
        <p14:creationId xmlns:p14="http://schemas.microsoft.com/office/powerpoint/2010/main" val="3752778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sz="1800" dirty="0" smtClean="0"/>
          </a:p>
          <a:p>
            <a:r>
              <a:rPr lang="en-US" sz="1800" dirty="0" smtClean="0"/>
              <a:t>Required modules</a:t>
            </a:r>
          </a:p>
          <a:p>
            <a:pPr lvl="1"/>
            <a:r>
              <a:rPr lang="en-US" sz="1800" dirty="0" smtClean="0"/>
              <a:t>WCS contact provider for inbound web contact</a:t>
            </a:r>
          </a:p>
          <a:p>
            <a:pPr lvl="1"/>
            <a:r>
              <a:rPr lang="en-US" sz="1800" dirty="0" smtClean="0"/>
              <a:t>CC: contact center: routing decision (based on routing criteria, user presence…)</a:t>
            </a:r>
          </a:p>
          <a:p>
            <a:pPr>
              <a:spcBef>
                <a:spcPts val="1200"/>
              </a:spcBef>
            </a:pPr>
            <a:r>
              <a:rPr lang="en-US" sz="1800" dirty="0" smtClean="0"/>
              <a:t>BO = generic ‘Container’ for data Business Data</a:t>
            </a:r>
          </a:p>
          <a:p>
            <a:pPr lvl="1">
              <a:spcBef>
                <a:spcPts val="600"/>
              </a:spcBef>
            </a:pPr>
            <a:r>
              <a:rPr lang="en-US" sz="1800" dirty="0" smtClean="0"/>
              <a:t>Documents, Messages, Support tickets, Social Media, …</a:t>
            </a:r>
          </a:p>
          <a:p>
            <a:pPr lvl="1">
              <a:spcBef>
                <a:spcPts val="600"/>
              </a:spcBef>
            </a:pPr>
            <a:r>
              <a:rPr lang="en-US" sz="1800" dirty="0" smtClean="0"/>
              <a:t>Typically containing Metadata</a:t>
            </a:r>
          </a:p>
          <a:p>
            <a:pPr>
              <a:spcBef>
                <a:spcPts val="1200"/>
              </a:spcBef>
            </a:pPr>
            <a:r>
              <a:rPr lang="en-US" sz="1800" dirty="0" smtClean="0"/>
              <a:t>Metadata is routed like any other contact channels</a:t>
            </a:r>
          </a:p>
          <a:p>
            <a:pPr lvl="1">
              <a:spcBef>
                <a:spcPts val="600"/>
              </a:spcBef>
            </a:pPr>
            <a:r>
              <a:rPr lang="en-US" sz="1800" dirty="0" smtClean="0"/>
              <a:t>Via the SOAP based ‘Web Contact Service’ SDK</a:t>
            </a:r>
          </a:p>
          <a:p>
            <a:pPr>
              <a:spcBef>
                <a:spcPts val="1200"/>
              </a:spcBef>
            </a:pPr>
            <a:r>
              <a:rPr lang="en-US" sz="1800" dirty="0" smtClean="0"/>
              <a:t>Maintaining all state-of-the-art VCC features</a:t>
            </a:r>
          </a:p>
          <a:p>
            <a:pPr lvl="1">
              <a:spcBef>
                <a:spcPts val="600"/>
              </a:spcBef>
            </a:pPr>
            <a:r>
              <a:rPr lang="en-US" sz="1800" dirty="0" smtClean="0"/>
              <a:t>Skill, time &amp; agent based routing, reporting, …</a:t>
            </a:r>
          </a:p>
          <a:p>
            <a:pPr>
              <a:spcBef>
                <a:spcPts val="1200"/>
              </a:spcBef>
            </a:pPr>
            <a:r>
              <a:rPr lang="en-US" sz="1800" dirty="0" smtClean="0"/>
              <a:t>Allowing Project Specific integrations of new Object types</a:t>
            </a:r>
          </a:p>
          <a:p>
            <a:pPr lvl="1">
              <a:spcBef>
                <a:spcPts val="600"/>
              </a:spcBef>
            </a:pPr>
            <a:r>
              <a:rPr lang="en-US" sz="1800" dirty="0" smtClean="0"/>
              <a:t>Using the different VCC SDK’s</a:t>
            </a:r>
          </a:p>
          <a:p>
            <a:pPr marL="0" indent="0">
              <a:buNone/>
            </a:pPr>
            <a:endParaRPr lang="en-US" sz="1800" dirty="0" smtClean="0"/>
          </a:p>
        </p:txBody>
      </p:sp>
      <p:sp>
        <p:nvSpPr>
          <p:cNvPr id="4" name="Title 3"/>
          <p:cNvSpPr>
            <a:spLocks noGrp="1"/>
          </p:cNvSpPr>
          <p:nvPr>
            <p:ph type="title"/>
          </p:nvPr>
        </p:nvSpPr>
        <p:spPr/>
        <p:txBody>
          <a:bodyPr>
            <a:normAutofit/>
          </a:bodyPr>
          <a:lstStyle/>
          <a:p>
            <a:r>
              <a:rPr lang="en-US" sz="1900" dirty="0" smtClean="0"/>
              <a:t>Interaction with the queue</a:t>
            </a:r>
            <a:br>
              <a:rPr lang="en-US" sz="1900" dirty="0" smtClean="0"/>
            </a:br>
            <a:r>
              <a:rPr lang="en-US" sz="1900" i="1" dirty="0" smtClean="0">
                <a:solidFill>
                  <a:srgbClr val="FFC000"/>
                </a:solidFill>
              </a:rPr>
              <a:t>Inbound business object</a:t>
            </a:r>
            <a:endParaRPr lang="nl-BE" sz="1900" dirty="0"/>
          </a:p>
        </p:txBody>
      </p:sp>
    </p:spTree>
    <p:extLst>
      <p:ext uri="{BB962C8B-B14F-4D97-AF65-F5344CB8AC3E}">
        <p14:creationId xmlns:p14="http://schemas.microsoft.com/office/powerpoint/2010/main" val="1674733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sz="1800" dirty="0" smtClean="0"/>
          </a:p>
          <a:p>
            <a:pPr marL="0" indent="0">
              <a:buNone/>
            </a:pPr>
            <a:endParaRPr lang="en-US" sz="1800" dirty="0" smtClean="0"/>
          </a:p>
        </p:txBody>
      </p:sp>
      <p:sp>
        <p:nvSpPr>
          <p:cNvPr id="4" name="Title 3"/>
          <p:cNvSpPr>
            <a:spLocks noGrp="1"/>
          </p:cNvSpPr>
          <p:nvPr>
            <p:ph type="title"/>
          </p:nvPr>
        </p:nvSpPr>
        <p:spPr/>
        <p:txBody>
          <a:bodyPr>
            <a:normAutofit/>
          </a:bodyPr>
          <a:lstStyle/>
          <a:p>
            <a:r>
              <a:rPr lang="en-US" sz="1900" dirty="0" smtClean="0"/>
              <a:t>Interaction with the queue</a:t>
            </a:r>
            <a:br>
              <a:rPr lang="en-US" sz="1900" dirty="0" smtClean="0"/>
            </a:br>
            <a:r>
              <a:rPr lang="en-US" sz="1900" i="1" dirty="0" smtClean="0">
                <a:solidFill>
                  <a:srgbClr val="FFC000"/>
                </a:solidFill>
              </a:rPr>
              <a:t>Inbound business object – Social Media</a:t>
            </a:r>
            <a:endParaRPr lang="nl-BE" sz="1900" dirty="0"/>
          </a:p>
        </p:txBody>
      </p:sp>
      <p:sp>
        <p:nvSpPr>
          <p:cNvPr id="5" name="Rectangle 4"/>
          <p:cNvSpPr/>
          <p:nvPr/>
        </p:nvSpPr>
        <p:spPr>
          <a:xfrm>
            <a:off x="5269816" y="4446715"/>
            <a:ext cx="1621353" cy="1258888"/>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b="1" dirty="0" smtClean="0">
              <a:solidFill>
                <a:srgbClr val="C00000"/>
              </a:solidFill>
            </a:endParaRPr>
          </a:p>
        </p:txBody>
      </p:sp>
      <p:sp>
        <p:nvSpPr>
          <p:cNvPr id="6" name="TextBox 5"/>
          <p:cNvSpPr txBox="1"/>
          <p:nvPr/>
        </p:nvSpPr>
        <p:spPr>
          <a:xfrm>
            <a:off x="6446817" y="5427680"/>
            <a:ext cx="444352" cy="307777"/>
          </a:xfrm>
          <a:prstGeom prst="rect">
            <a:avLst/>
          </a:prstGeom>
          <a:noFill/>
        </p:spPr>
        <p:txBody>
          <a:bodyPr wrap="none" rtlCol="0">
            <a:spAutoFit/>
          </a:bodyPr>
          <a:lstStyle/>
          <a:p>
            <a:r>
              <a:rPr lang="nl-BE" sz="1400" b="1" dirty="0" smtClean="0">
                <a:solidFill>
                  <a:srgbClr val="C00000"/>
                </a:solidFill>
              </a:rPr>
              <a:t>CC</a:t>
            </a:r>
            <a:endParaRPr lang="nl-BE" sz="1400" b="1" dirty="0">
              <a:solidFill>
                <a:srgbClr val="C00000"/>
              </a:solidFill>
            </a:endParaRPr>
          </a:p>
        </p:txBody>
      </p:sp>
      <p:grpSp>
        <p:nvGrpSpPr>
          <p:cNvPr id="7" name="Group 6"/>
          <p:cNvGrpSpPr/>
          <p:nvPr/>
        </p:nvGrpSpPr>
        <p:grpSpPr>
          <a:xfrm>
            <a:off x="7099564" y="4495909"/>
            <a:ext cx="1287760" cy="1182951"/>
            <a:chOff x="2492152" y="4622313"/>
            <a:chExt cx="1287760" cy="1182951"/>
          </a:xfrm>
        </p:grpSpPr>
        <p:sp>
          <p:nvSpPr>
            <p:cNvPr id="8" name="Rectangle 7"/>
            <p:cNvSpPr/>
            <p:nvPr/>
          </p:nvSpPr>
          <p:spPr>
            <a:xfrm>
              <a:off x="2492152" y="4622313"/>
              <a:ext cx="1287760" cy="1182951"/>
            </a:xfrm>
            <a:prstGeom prst="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9" name="Picture 2" descr="C:\Users\pku\AppData\Local\Microsoft\Windows\Temporary Internet Files\Content.IE5\BXEETMOW\MC90043396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37341" y="4746669"/>
              <a:ext cx="338515" cy="33851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pku\AppData\Local\Microsoft\Windows\Temporary Internet Files\Content.IE5\BXEETMOW\MC90043396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69389" y="5187046"/>
              <a:ext cx="338515" cy="33851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pku\AppData\Local\Microsoft\Windows\Temporary Internet Files\Content.IE5\BXEETMOW\MC90043396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57451" y="5259054"/>
              <a:ext cx="338515" cy="33851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2492153" y="5543654"/>
              <a:ext cx="1287759" cy="261610"/>
            </a:xfrm>
            <a:prstGeom prst="rect">
              <a:avLst/>
            </a:prstGeom>
            <a:noFill/>
          </p:spPr>
          <p:txBody>
            <a:bodyPr wrap="square" rtlCol="0">
              <a:spAutoFit/>
            </a:bodyPr>
            <a:lstStyle/>
            <a:p>
              <a:pPr algn="ctr"/>
              <a:r>
                <a:rPr lang="en-US" sz="1050" dirty="0" smtClean="0">
                  <a:solidFill>
                    <a:schemeClr val="tx1">
                      <a:lumMod val="75000"/>
                      <a:lumOff val="25000"/>
                    </a:schemeClr>
                  </a:solidFill>
                  <a:latin typeface="Verdana" pitchFamily="34" charset="0"/>
                </a:rPr>
                <a:t>Team B</a:t>
              </a:r>
              <a:endParaRPr lang="en-US" sz="1050" dirty="0">
                <a:solidFill>
                  <a:schemeClr val="tx1">
                    <a:lumMod val="75000"/>
                    <a:lumOff val="25000"/>
                  </a:schemeClr>
                </a:solidFill>
                <a:latin typeface="Verdana" pitchFamily="34" charset="0"/>
              </a:endParaRPr>
            </a:p>
          </p:txBody>
        </p:sp>
      </p:grpSp>
      <p:sp>
        <p:nvSpPr>
          <p:cNvPr id="13" name="Pentagon 12"/>
          <p:cNvSpPr/>
          <p:nvPr/>
        </p:nvSpPr>
        <p:spPr>
          <a:xfrm>
            <a:off x="4451440" y="4446715"/>
            <a:ext cx="677492" cy="1258888"/>
          </a:xfrm>
          <a:prstGeom prst="homePlate">
            <a:avLst>
              <a:gd name="adj" fmla="val 33195"/>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TextBox 13"/>
          <p:cNvSpPr txBox="1"/>
          <p:nvPr/>
        </p:nvSpPr>
        <p:spPr>
          <a:xfrm>
            <a:off x="4378514" y="5427680"/>
            <a:ext cx="644728" cy="307777"/>
          </a:xfrm>
          <a:prstGeom prst="rect">
            <a:avLst/>
          </a:prstGeom>
          <a:noFill/>
        </p:spPr>
        <p:txBody>
          <a:bodyPr wrap="none" rtlCol="0">
            <a:spAutoFit/>
          </a:bodyPr>
          <a:lstStyle/>
          <a:p>
            <a:r>
              <a:rPr lang="nl-BE" sz="1400" b="1" dirty="0" smtClean="0">
                <a:solidFill>
                  <a:srgbClr val="C00000"/>
                </a:solidFill>
              </a:rPr>
              <a:t>WCS</a:t>
            </a:r>
            <a:endParaRPr lang="nl-BE" sz="1400" b="1" dirty="0">
              <a:solidFill>
                <a:srgbClr val="C00000"/>
              </a:solidFill>
            </a:endParaRPr>
          </a:p>
        </p:txBody>
      </p:sp>
      <p:sp>
        <p:nvSpPr>
          <p:cNvPr id="15" name="Bent Arrow 14"/>
          <p:cNvSpPr/>
          <p:nvPr/>
        </p:nvSpPr>
        <p:spPr>
          <a:xfrm flipV="1">
            <a:off x="3947747" y="3824758"/>
            <a:ext cx="443321" cy="1396053"/>
          </a:xfrm>
          <a:prstGeom prst="bentArrow">
            <a:avLst>
              <a:gd name="adj1" fmla="val 17183"/>
              <a:gd name="adj2" fmla="val 25000"/>
              <a:gd name="adj3" fmla="val 25000"/>
              <a:gd name="adj4" fmla="val 43750"/>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 name="Cloud 15"/>
          <p:cNvSpPr/>
          <p:nvPr/>
        </p:nvSpPr>
        <p:spPr>
          <a:xfrm>
            <a:off x="2102129" y="1342969"/>
            <a:ext cx="5861018" cy="2481790"/>
          </a:xfrm>
          <a:prstGeom prst="cloud">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Rounded Rectangle 16"/>
          <p:cNvSpPr/>
          <p:nvPr/>
        </p:nvSpPr>
        <p:spPr>
          <a:xfrm>
            <a:off x="3146753" y="2186007"/>
            <a:ext cx="3558392" cy="1107385"/>
          </a:xfrm>
          <a:prstGeom prst="roundRect">
            <a:avLst/>
          </a:prstGeom>
          <a:solidFill>
            <a:srgbClr val="00B0F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nvGrpSpPr>
          <p:cNvPr id="18" name="Group 17"/>
          <p:cNvGrpSpPr/>
          <p:nvPr/>
        </p:nvGrpSpPr>
        <p:grpSpPr>
          <a:xfrm>
            <a:off x="3520650" y="2934702"/>
            <a:ext cx="934751" cy="890057"/>
            <a:chOff x="7092280" y="1340768"/>
            <a:chExt cx="1080120" cy="890057"/>
          </a:xfrm>
          <a:effectLst>
            <a:outerShdw blurRad="50800" dist="38100" algn="l" rotWithShape="0">
              <a:prstClr val="black">
                <a:alpha val="40000"/>
              </a:prstClr>
            </a:outerShdw>
          </a:effectLst>
        </p:grpSpPr>
        <p:sp>
          <p:nvSpPr>
            <p:cNvPr id="19" name="Flowchart: Manual Operation 18"/>
            <p:cNvSpPr/>
            <p:nvPr/>
          </p:nvSpPr>
          <p:spPr>
            <a:xfrm>
              <a:off x="7092280" y="1340768"/>
              <a:ext cx="1080120" cy="494762"/>
            </a:xfrm>
            <a:prstGeom prst="flowChartManualOperation">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nl-BE" sz="900" dirty="0" smtClean="0"/>
                <a:t>Engagor</a:t>
              </a:r>
            </a:p>
            <a:p>
              <a:pPr algn="ctr"/>
              <a:r>
                <a:rPr lang="nl-BE" sz="900" dirty="0" smtClean="0"/>
                <a:t>Mediation</a:t>
              </a:r>
            </a:p>
          </p:txBody>
        </p:sp>
        <p:sp>
          <p:nvSpPr>
            <p:cNvPr id="20" name="Rectangle 19"/>
            <p:cNvSpPr/>
            <p:nvPr/>
          </p:nvSpPr>
          <p:spPr>
            <a:xfrm>
              <a:off x="7308304" y="1837267"/>
              <a:ext cx="648072" cy="39355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ctr" anchorCtr="0" forceAA="0" compatLnSpc="1">
              <a:prstTxWarp prst="textNoShape">
                <a:avLst/>
              </a:prstTxWarp>
              <a:noAutofit/>
            </a:bodyPr>
            <a:lstStyle/>
            <a:p>
              <a:pPr algn="ctr"/>
              <a:endParaRPr lang="nl-BE" sz="900"/>
            </a:p>
          </p:txBody>
        </p:sp>
      </p:grpSp>
      <p:sp>
        <p:nvSpPr>
          <p:cNvPr id="21" name="Rectangle 20"/>
          <p:cNvSpPr/>
          <p:nvPr/>
        </p:nvSpPr>
        <p:spPr>
          <a:xfrm>
            <a:off x="4442897" y="1631001"/>
            <a:ext cx="1675696" cy="360040"/>
          </a:xfrm>
          <a:prstGeom prst="rect">
            <a:avLst/>
          </a:prstGeom>
          <a:noFill/>
        </p:spPr>
        <p:txBody>
          <a:bodyPr wrap="none" lIns="91440" tIns="45720" rIns="91440" bIns="45720">
            <a:prstTxWarp prst="textCanUp">
              <a:avLst>
                <a:gd name="adj" fmla="val 66667"/>
              </a:avLst>
            </a:prstTxWarp>
            <a:spAutoFit/>
          </a:bodyPr>
          <a:lstStyle/>
          <a:p>
            <a:pPr algn="ctr"/>
            <a:r>
              <a:rPr lang="en-US" sz="5400" b="1" cap="none" spc="200" dirty="0" smtClean="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t>WWW</a:t>
            </a:r>
            <a:endParaRPr lang="en-US" sz="5400" b="1" cap="none" spc="200" dirty="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endParaRPr>
          </a:p>
        </p:txBody>
      </p:sp>
      <p:sp>
        <p:nvSpPr>
          <p:cNvPr id="22" name="Right Arrow 21"/>
          <p:cNvSpPr/>
          <p:nvPr/>
        </p:nvSpPr>
        <p:spPr>
          <a:xfrm>
            <a:off x="2805058" y="2583864"/>
            <a:ext cx="4158119" cy="208937"/>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3" name="Picture 6" descr="http://t1.gstatic.com/images?q=tbn:ANd9GcTx-ORfqfSULzWYPgH8I07ezzkIDXwD00VbglT_vh7KPyY4aR-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7281" y="2580380"/>
            <a:ext cx="214074" cy="21407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http://t2.gstatic.com/images?q=tbn:ANd9GcS8EB7wnfb7Jxp7J7jDulXtWGi_LBY5M_DqGI2CkVOyRy_kxg9YC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4167" y="2583686"/>
            <a:ext cx="210768" cy="21076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http://t2.gstatic.com/images?q=tbn:ANd9GcS8EB7wnfb7Jxp7J7jDulXtWGi_LBY5M_DqGI2CkVOyRy_kxg9YC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22624" y="2580380"/>
            <a:ext cx="210768" cy="21076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http://t1.gstatic.com/images?q=tbn:ANd9GcTx-ORfqfSULzWYPgH8I07ezzkIDXwD00VbglT_vh7KPyY4aR-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41327" y="2580380"/>
            <a:ext cx="214074" cy="21407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http://t1.gstatic.com/images?q=tbn:ANd9GcTx-ORfqfSULzWYPgH8I07ezzkIDXwD00VbglT_vh7KPyY4aR-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38213" y="2580380"/>
            <a:ext cx="214074" cy="21407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http://t2.gstatic.com/images?q=tbn:ANd9GcS8EB7wnfb7Jxp7J7jDulXtWGi_LBY5M_DqGI2CkVOyRy_kxg9YC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35099" y="2582033"/>
            <a:ext cx="210768" cy="21076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http://t1.gstatic.com/images?q=tbn:ANd9GcTx-ORfqfSULzWYPgH8I07ezzkIDXwD00VbglT_vh7KPyY4aR-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25565" y="2580380"/>
            <a:ext cx="214074" cy="21407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http://t1.gstatic.com/images?q=tbn:ANd9GcTx-ORfqfSULzWYPgH8I07ezzkIDXwD00VbglT_vh7KPyY4aR-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8679" y="2580380"/>
            <a:ext cx="214074" cy="21407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8" descr="http://t2.gstatic.com/images?q=tbn:ANd9GcS8EB7wnfb7Jxp7J7jDulXtWGi_LBY5M_DqGI2CkVOyRy_kxg9YC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22451" y="2582033"/>
            <a:ext cx="210768" cy="21076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descr="http://t2.gstatic.com/images?q=tbn:ANd9GcS8EB7wnfb7Jxp7J7jDulXtWGi_LBY5M_DqGI2CkVOyRy_kxg9YC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2951" y="2583686"/>
            <a:ext cx="210768" cy="21076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http://t2.gstatic.com/images?q=tbn:ANd9GcS8EB7wnfb7Jxp7J7jDulXtWGi_LBY5M_DqGI2CkVOyRy_kxg9YC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09609" y="2582033"/>
            <a:ext cx="210768" cy="210768"/>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p:cNvGrpSpPr/>
          <p:nvPr/>
        </p:nvGrpSpPr>
        <p:grpSpPr>
          <a:xfrm>
            <a:off x="4130343" y="2794454"/>
            <a:ext cx="770387" cy="2435445"/>
            <a:chOff x="2531254" y="2504221"/>
            <a:chExt cx="770387" cy="2435445"/>
          </a:xfrm>
        </p:grpSpPr>
        <p:cxnSp>
          <p:nvCxnSpPr>
            <p:cNvPr id="35" name="Straight Connector 34"/>
            <p:cNvCxnSpPr>
              <a:stCxn id="36" idx="0"/>
              <a:endCxn id="32" idx="2"/>
            </p:cNvCxnSpPr>
            <p:nvPr/>
          </p:nvCxnSpPr>
          <p:spPr>
            <a:xfrm flipH="1" flipV="1">
              <a:off x="2531254" y="2504221"/>
              <a:ext cx="621944" cy="2194146"/>
            </a:xfrm>
            <a:prstGeom prst="line">
              <a:avLst/>
            </a:prstGeom>
            <a:ln>
              <a:solidFill>
                <a:srgbClr val="C0000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3004755" y="4698367"/>
              <a:ext cx="296886" cy="2412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800" b="1" dirty="0" smtClean="0"/>
                <a:t>BO</a:t>
              </a:r>
              <a:endParaRPr lang="en-US" sz="800" b="1" dirty="0"/>
            </a:p>
          </p:txBody>
        </p:sp>
      </p:grpSp>
      <p:grpSp>
        <p:nvGrpSpPr>
          <p:cNvPr id="37" name="Group 64"/>
          <p:cNvGrpSpPr/>
          <p:nvPr/>
        </p:nvGrpSpPr>
        <p:grpSpPr>
          <a:xfrm>
            <a:off x="5322925" y="4511321"/>
            <a:ext cx="1496236" cy="931005"/>
            <a:chOff x="1571604" y="1357298"/>
            <a:chExt cx="4464877" cy="3000396"/>
          </a:xfrm>
        </p:grpSpPr>
        <p:sp>
          <p:nvSpPr>
            <p:cNvPr id="38" name="Rectangle 37"/>
            <p:cNvSpPr/>
            <p:nvPr/>
          </p:nvSpPr>
          <p:spPr>
            <a:xfrm>
              <a:off x="3071804" y="1357298"/>
              <a:ext cx="2964677" cy="4286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smtClean="0"/>
                <a:t>Free Agents</a:t>
              </a:r>
              <a:endParaRPr lang="en-US" sz="700" dirty="0"/>
            </a:p>
          </p:txBody>
        </p:sp>
        <p:sp>
          <p:nvSpPr>
            <p:cNvPr id="39" name="Rectangle 38"/>
            <p:cNvSpPr/>
            <p:nvPr/>
          </p:nvSpPr>
          <p:spPr>
            <a:xfrm>
              <a:off x="3071802" y="1928802"/>
              <a:ext cx="642942" cy="42862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 dirty="0" smtClean="0"/>
                <a:t>Agent</a:t>
              </a:r>
              <a:endParaRPr lang="en-US" sz="200" dirty="0"/>
            </a:p>
          </p:txBody>
        </p:sp>
        <p:sp>
          <p:nvSpPr>
            <p:cNvPr id="40" name="Rectangle 39"/>
            <p:cNvSpPr/>
            <p:nvPr/>
          </p:nvSpPr>
          <p:spPr>
            <a:xfrm>
              <a:off x="3845714" y="1928802"/>
              <a:ext cx="642942" cy="42862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 dirty="0" smtClean="0"/>
                <a:t>Agent</a:t>
              </a:r>
              <a:endParaRPr lang="en-US" sz="200" dirty="0"/>
            </a:p>
          </p:txBody>
        </p:sp>
        <p:sp>
          <p:nvSpPr>
            <p:cNvPr id="41" name="Rectangle 40"/>
            <p:cNvSpPr/>
            <p:nvPr/>
          </p:nvSpPr>
          <p:spPr>
            <a:xfrm>
              <a:off x="4619626" y="1928802"/>
              <a:ext cx="642942" cy="42862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 smtClean="0"/>
                <a:t>Agent</a:t>
              </a:r>
              <a:endParaRPr lang="en-US" sz="200"/>
            </a:p>
          </p:txBody>
        </p:sp>
        <p:sp>
          <p:nvSpPr>
            <p:cNvPr id="42" name="Rectangle 41"/>
            <p:cNvSpPr/>
            <p:nvPr/>
          </p:nvSpPr>
          <p:spPr>
            <a:xfrm>
              <a:off x="5393538" y="1928802"/>
              <a:ext cx="642942" cy="42862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 dirty="0" smtClean="0"/>
                <a:t>Agent</a:t>
              </a:r>
              <a:endParaRPr lang="en-US" sz="200" dirty="0"/>
            </a:p>
          </p:txBody>
        </p:sp>
        <p:sp>
          <p:nvSpPr>
            <p:cNvPr id="43" name="Rectangle 42"/>
            <p:cNvSpPr/>
            <p:nvPr/>
          </p:nvSpPr>
          <p:spPr>
            <a:xfrm>
              <a:off x="1571604" y="2428868"/>
              <a:ext cx="571504" cy="1928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500" dirty="0" smtClean="0"/>
                <a:t>Queued Contacts</a:t>
              </a:r>
              <a:endParaRPr lang="en-US" sz="500" dirty="0"/>
            </a:p>
          </p:txBody>
        </p:sp>
        <p:sp>
          <p:nvSpPr>
            <p:cNvPr id="44" name="Rectangle 43"/>
            <p:cNvSpPr/>
            <p:nvPr/>
          </p:nvSpPr>
          <p:spPr>
            <a:xfrm>
              <a:off x="2285984" y="2428868"/>
              <a:ext cx="642942" cy="4286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 smtClean="0"/>
                <a:t>Call</a:t>
              </a:r>
              <a:endParaRPr lang="en-US" sz="200"/>
            </a:p>
          </p:txBody>
        </p:sp>
        <p:sp>
          <p:nvSpPr>
            <p:cNvPr id="45" name="Rectangle 44"/>
            <p:cNvSpPr/>
            <p:nvPr/>
          </p:nvSpPr>
          <p:spPr>
            <a:xfrm>
              <a:off x="2285984" y="2928934"/>
              <a:ext cx="642942" cy="4286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 dirty="0" smtClean="0"/>
                <a:t>Call</a:t>
              </a:r>
              <a:endParaRPr lang="en-US" sz="200" dirty="0"/>
            </a:p>
          </p:txBody>
        </p:sp>
        <p:sp>
          <p:nvSpPr>
            <p:cNvPr id="46" name="Rectangle 45"/>
            <p:cNvSpPr/>
            <p:nvPr/>
          </p:nvSpPr>
          <p:spPr>
            <a:xfrm>
              <a:off x="2285984" y="3429000"/>
              <a:ext cx="642942" cy="4286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 dirty="0" smtClean="0"/>
                <a:t>Web chat</a:t>
              </a:r>
              <a:endParaRPr lang="en-US" sz="200" dirty="0"/>
            </a:p>
          </p:txBody>
        </p:sp>
        <p:sp>
          <p:nvSpPr>
            <p:cNvPr id="47" name="Rectangle 46"/>
            <p:cNvSpPr/>
            <p:nvPr/>
          </p:nvSpPr>
          <p:spPr>
            <a:xfrm>
              <a:off x="2285983" y="3929065"/>
              <a:ext cx="642942" cy="4286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 dirty="0" smtClean="0"/>
                <a:t>Doc</a:t>
              </a:r>
              <a:endParaRPr lang="en-US" sz="200" dirty="0"/>
            </a:p>
          </p:txBody>
        </p:sp>
        <p:sp>
          <p:nvSpPr>
            <p:cNvPr id="48" name="Rectangle 47"/>
            <p:cNvSpPr/>
            <p:nvPr/>
          </p:nvSpPr>
          <p:spPr>
            <a:xfrm>
              <a:off x="3071802" y="2428868"/>
              <a:ext cx="642942" cy="4286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 dirty="0" smtClean="0"/>
                <a:t>Score</a:t>
              </a:r>
              <a:endParaRPr lang="en-US" sz="200" dirty="0"/>
            </a:p>
          </p:txBody>
        </p:sp>
        <p:sp>
          <p:nvSpPr>
            <p:cNvPr id="49" name="Rectangle 48"/>
            <p:cNvSpPr/>
            <p:nvPr/>
          </p:nvSpPr>
          <p:spPr>
            <a:xfrm>
              <a:off x="3845714" y="2428868"/>
              <a:ext cx="642942" cy="4286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 smtClean="0"/>
                <a:t>Score</a:t>
              </a:r>
              <a:endParaRPr lang="en-US" sz="200"/>
            </a:p>
          </p:txBody>
        </p:sp>
        <p:sp>
          <p:nvSpPr>
            <p:cNvPr id="50" name="Rectangle 49"/>
            <p:cNvSpPr/>
            <p:nvPr/>
          </p:nvSpPr>
          <p:spPr>
            <a:xfrm>
              <a:off x="3071802" y="2928934"/>
              <a:ext cx="642942" cy="4286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 dirty="0" smtClean="0"/>
                <a:t>Score</a:t>
              </a:r>
              <a:endParaRPr lang="en-US" sz="200" dirty="0"/>
            </a:p>
          </p:txBody>
        </p:sp>
        <p:sp>
          <p:nvSpPr>
            <p:cNvPr id="51" name="Rectangle 50"/>
            <p:cNvSpPr/>
            <p:nvPr/>
          </p:nvSpPr>
          <p:spPr>
            <a:xfrm>
              <a:off x="3845714" y="2928934"/>
              <a:ext cx="642942" cy="4286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 smtClean="0"/>
                <a:t>Score</a:t>
              </a:r>
              <a:endParaRPr lang="en-US" sz="200"/>
            </a:p>
          </p:txBody>
        </p:sp>
        <p:sp>
          <p:nvSpPr>
            <p:cNvPr id="52" name="Rectangle 51"/>
            <p:cNvSpPr/>
            <p:nvPr/>
          </p:nvSpPr>
          <p:spPr>
            <a:xfrm>
              <a:off x="3071802" y="3429000"/>
              <a:ext cx="642942" cy="4286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 smtClean="0"/>
                <a:t>Score</a:t>
              </a:r>
              <a:endParaRPr lang="en-US" sz="200"/>
            </a:p>
          </p:txBody>
        </p:sp>
        <p:sp>
          <p:nvSpPr>
            <p:cNvPr id="53" name="Rectangle 52"/>
            <p:cNvSpPr/>
            <p:nvPr/>
          </p:nvSpPr>
          <p:spPr>
            <a:xfrm>
              <a:off x="3845714" y="3429000"/>
              <a:ext cx="642942" cy="4286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 smtClean="0"/>
                <a:t>Score</a:t>
              </a:r>
              <a:endParaRPr lang="en-US" sz="200"/>
            </a:p>
          </p:txBody>
        </p:sp>
        <p:sp>
          <p:nvSpPr>
            <p:cNvPr id="54" name="Rectangle 53"/>
            <p:cNvSpPr/>
            <p:nvPr/>
          </p:nvSpPr>
          <p:spPr>
            <a:xfrm>
              <a:off x="3071802" y="3929066"/>
              <a:ext cx="642942" cy="4286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 smtClean="0"/>
                <a:t>Score</a:t>
              </a:r>
              <a:endParaRPr lang="en-US" sz="200"/>
            </a:p>
          </p:txBody>
        </p:sp>
        <p:sp>
          <p:nvSpPr>
            <p:cNvPr id="55" name="Rectangle 54"/>
            <p:cNvSpPr/>
            <p:nvPr/>
          </p:nvSpPr>
          <p:spPr>
            <a:xfrm>
              <a:off x="3845714" y="3929066"/>
              <a:ext cx="642942" cy="4286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 smtClean="0"/>
                <a:t>Score</a:t>
              </a:r>
              <a:endParaRPr lang="en-US" sz="200"/>
            </a:p>
          </p:txBody>
        </p:sp>
        <p:sp>
          <p:nvSpPr>
            <p:cNvPr id="56" name="Rectangle 55"/>
            <p:cNvSpPr/>
            <p:nvPr/>
          </p:nvSpPr>
          <p:spPr>
            <a:xfrm>
              <a:off x="4619626" y="2428868"/>
              <a:ext cx="642942" cy="4286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 smtClean="0"/>
                <a:t>Score</a:t>
              </a:r>
              <a:endParaRPr lang="en-US" sz="200"/>
            </a:p>
          </p:txBody>
        </p:sp>
        <p:sp>
          <p:nvSpPr>
            <p:cNvPr id="57" name="Rectangle 56"/>
            <p:cNvSpPr/>
            <p:nvPr/>
          </p:nvSpPr>
          <p:spPr>
            <a:xfrm>
              <a:off x="5393538" y="2428868"/>
              <a:ext cx="642942" cy="4286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 smtClean="0"/>
                <a:t>Score</a:t>
              </a:r>
              <a:endParaRPr lang="en-US" sz="200"/>
            </a:p>
          </p:txBody>
        </p:sp>
        <p:sp>
          <p:nvSpPr>
            <p:cNvPr id="58" name="Rectangle 57"/>
            <p:cNvSpPr/>
            <p:nvPr/>
          </p:nvSpPr>
          <p:spPr>
            <a:xfrm>
              <a:off x="4619626" y="3429000"/>
              <a:ext cx="642942" cy="42862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 dirty="0" smtClean="0"/>
                <a:t>Score</a:t>
              </a:r>
              <a:endParaRPr lang="en-US" sz="200" dirty="0"/>
            </a:p>
          </p:txBody>
        </p:sp>
        <p:sp>
          <p:nvSpPr>
            <p:cNvPr id="59" name="Rectangle 58"/>
            <p:cNvSpPr/>
            <p:nvPr/>
          </p:nvSpPr>
          <p:spPr>
            <a:xfrm>
              <a:off x="5393538" y="2928934"/>
              <a:ext cx="642942" cy="4286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 smtClean="0"/>
                <a:t>Score</a:t>
              </a:r>
              <a:endParaRPr lang="en-US" sz="200"/>
            </a:p>
          </p:txBody>
        </p:sp>
        <p:sp>
          <p:nvSpPr>
            <p:cNvPr id="60" name="Rectangle 59"/>
            <p:cNvSpPr/>
            <p:nvPr/>
          </p:nvSpPr>
          <p:spPr>
            <a:xfrm>
              <a:off x="4619626" y="2928934"/>
              <a:ext cx="642942" cy="4286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 dirty="0" smtClean="0">
                  <a:solidFill>
                    <a:schemeClr val="bg1"/>
                  </a:solidFill>
                </a:rPr>
                <a:t>High Score</a:t>
              </a:r>
              <a:endParaRPr lang="en-US" sz="200" dirty="0">
                <a:solidFill>
                  <a:schemeClr val="bg1"/>
                </a:solidFill>
              </a:endParaRPr>
            </a:p>
          </p:txBody>
        </p:sp>
        <p:sp>
          <p:nvSpPr>
            <p:cNvPr id="61" name="Rectangle 60"/>
            <p:cNvSpPr/>
            <p:nvPr/>
          </p:nvSpPr>
          <p:spPr>
            <a:xfrm>
              <a:off x="5393538" y="3429000"/>
              <a:ext cx="642942" cy="4286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 smtClean="0"/>
                <a:t>Score</a:t>
              </a:r>
              <a:endParaRPr lang="en-US" sz="200"/>
            </a:p>
          </p:txBody>
        </p:sp>
        <p:sp>
          <p:nvSpPr>
            <p:cNvPr id="62" name="Rectangle 61"/>
            <p:cNvSpPr/>
            <p:nvPr/>
          </p:nvSpPr>
          <p:spPr>
            <a:xfrm>
              <a:off x="4619626" y="3929066"/>
              <a:ext cx="642942" cy="4286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 smtClean="0"/>
                <a:t>Score</a:t>
              </a:r>
              <a:endParaRPr lang="en-US" sz="200"/>
            </a:p>
          </p:txBody>
        </p:sp>
        <p:sp>
          <p:nvSpPr>
            <p:cNvPr id="63" name="Rectangle 62"/>
            <p:cNvSpPr/>
            <p:nvPr/>
          </p:nvSpPr>
          <p:spPr>
            <a:xfrm>
              <a:off x="5393538" y="3929066"/>
              <a:ext cx="642942" cy="4286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 smtClean="0"/>
                <a:t>Score</a:t>
              </a:r>
              <a:endParaRPr lang="en-US" sz="200"/>
            </a:p>
          </p:txBody>
        </p:sp>
      </p:grpSp>
      <p:grpSp>
        <p:nvGrpSpPr>
          <p:cNvPr id="64" name="Group 63"/>
          <p:cNvGrpSpPr/>
          <p:nvPr/>
        </p:nvGrpSpPr>
        <p:grpSpPr>
          <a:xfrm>
            <a:off x="4130343" y="2794454"/>
            <a:ext cx="3486418" cy="2426205"/>
            <a:chOff x="2531254" y="2504221"/>
            <a:chExt cx="3486418" cy="2426205"/>
          </a:xfrm>
        </p:grpSpPr>
        <p:grpSp>
          <p:nvGrpSpPr>
            <p:cNvPr id="65" name="Group 64"/>
            <p:cNvGrpSpPr/>
            <p:nvPr/>
          </p:nvGrpSpPr>
          <p:grpSpPr>
            <a:xfrm>
              <a:off x="5032732" y="4499290"/>
              <a:ext cx="984940" cy="431136"/>
              <a:chOff x="5032732" y="4499290"/>
              <a:chExt cx="984940" cy="431136"/>
            </a:xfrm>
          </p:grpSpPr>
          <p:cxnSp>
            <p:nvCxnSpPr>
              <p:cNvPr id="67" name="Straight Connector 66"/>
              <p:cNvCxnSpPr>
                <a:stCxn id="58" idx="3"/>
                <a:endCxn id="9" idx="1"/>
              </p:cNvCxnSpPr>
              <p:nvPr/>
            </p:nvCxnSpPr>
            <p:spPr>
              <a:xfrm flipV="1">
                <a:off x="5032732" y="4499290"/>
                <a:ext cx="984940" cy="431136"/>
              </a:xfrm>
              <a:prstGeom prst="line">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8" name="Rectangle 67"/>
              <p:cNvSpPr/>
              <p:nvPr/>
            </p:nvSpPr>
            <p:spPr>
              <a:xfrm>
                <a:off x="5364088" y="4581128"/>
                <a:ext cx="296886" cy="2412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800" b="1" dirty="0" smtClean="0"/>
                  <a:t>BO</a:t>
                </a:r>
                <a:endParaRPr lang="en-US" sz="800" b="1" dirty="0"/>
              </a:p>
            </p:txBody>
          </p:sp>
        </p:grpSp>
        <p:cxnSp>
          <p:nvCxnSpPr>
            <p:cNvPr id="66" name="Straight Connector 65"/>
            <p:cNvCxnSpPr>
              <a:stCxn id="68" idx="0"/>
              <a:endCxn id="32" idx="2"/>
            </p:cNvCxnSpPr>
            <p:nvPr/>
          </p:nvCxnSpPr>
          <p:spPr>
            <a:xfrm flipH="1" flipV="1">
              <a:off x="2531254" y="2504221"/>
              <a:ext cx="2981277" cy="2076907"/>
            </a:xfrm>
            <a:prstGeom prst="line">
              <a:avLst/>
            </a:prstGeom>
            <a:ln>
              <a:solidFill>
                <a:srgbClr val="C0000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69" name="Straight Connector 68"/>
          <p:cNvCxnSpPr>
            <a:stCxn id="71" idx="1"/>
            <a:endCxn id="32" idx="2"/>
          </p:cNvCxnSpPr>
          <p:nvPr/>
        </p:nvCxnSpPr>
        <p:spPr>
          <a:xfrm flipH="1" flipV="1">
            <a:off x="4058335" y="2794454"/>
            <a:ext cx="3824933" cy="755358"/>
          </a:xfrm>
          <a:prstGeom prst="line">
            <a:avLst/>
          </a:prstGeom>
          <a:ln>
            <a:solidFill>
              <a:srgbClr val="C0000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70" name="Group 69"/>
          <p:cNvGrpSpPr/>
          <p:nvPr/>
        </p:nvGrpSpPr>
        <p:grpSpPr>
          <a:xfrm>
            <a:off x="7822846" y="2721842"/>
            <a:ext cx="2139440" cy="2188656"/>
            <a:chOff x="6223757" y="2431609"/>
            <a:chExt cx="2139440" cy="2188656"/>
          </a:xfrm>
        </p:grpSpPr>
        <p:pic>
          <p:nvPicPr>
            <p:cNvPr id="71" name="Picture 7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4179" y="2431609"/>
              <a:ext cx="2079018" cy="1655940"/>
            </a:xfrm>
            <a:prstGeom prst="rect">
              <a:avLst/>
            </a:prstGeom>
          </p:spPr>
        </p:pic>
        <p:cxnSp>
          <p:nvCxnSpPr>
            <p:cNvPr id="72" name="Straight Connector 71"/>
            <p:cNvCxnSpPr/>
            <p:nvPr/>
          </p:nvCxnSpPr>
          <p:spPr>
            <a:xfrm flipV="1">
              <a:off x="6223757" y="4087549"/>
              <a:ext cx="2139440" cy="431136"/>
            </a:xfrm>
            <a:prstGeom prst="line">
              <a:avLst/>
            </a:prstGeom>
            <a:ln>
              <a:solidFill>
                <a:schemeClr val="bg1">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a:stCxn id="9" idx="0"/>
            </p:cNvCxnSpPr>
            <p:nvPr/>
          </p:nvCxnSpPr>
          <p:spPr>
            <a:xfrm flipV="1">
              <a:off x="7714011" y="2792802"/>
              <a:ext cx="169257" cy="1827463"/>
            </a:xfrm>
            <a:prstGeom prst="line">
              <a:avLst/>
            </a:prstGeom>
            <a:ln>
              <a:solidFill>
                <a:schemeClr val="bg1">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74" name="Group 73"/>
          <p:cNvGrpSpPr/>
          <p:nvPr/>
        </p:nvGrpSpPr>
        <p:grpSpPr>
          <a:xfrm>
            <a:off x="3866833" y="2794454"/>
            <a:ext cx="296886" cy="1526118"/>
            <a:chOff x="2267744" y="2504221"/>
            <a:chExt cx="296886" cy="1526118"/>
          </a:xfrm>
        </p:grpSpPr>
        <p:sp>
          <p:nvSpPr>
            <p:cNvPr id="75" name="Rectangle 74"/>
            <p:cNvSpPr/>
            <p:nvPr/>
          </p:nvSpPr>
          <p:spPr>
            <a:xfrm>
              <a:off x="2267744" y="3789040"/>
              <a:ext cx="296886" cy="2412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800" b="1" dirty="0" smtClean="0"/>
                <a:t>BO</a:t>
              </a:r>
              <a:endParaRPr lang="en-US" sz="800" b="1" dirty="0"/>
            </a:p>
          </p:txBody>
        </p:sp>
        <p:cxnSp>
          <p:nvCxnSpPr>
            <p:cNvPr id="76" name="Straight Connector 75"/>
            <p:cNvCxnSpPr>
              <a:stCxn id="75" idx="0"/>
              <a:endCxn id="32" idx="2"/>
            </p:cNvCxnSpPr>
            <p:nvPr/>
          </p:nvCxnSpPr>
          <p:spPr>
            <a:xfrm flipV="1">
              <a:off x="2416187" y="2504221"/>
              <a:ext cx="115067" cy="1284819"/>
            </a:xfrm>
            <a:prstGeom prst="line">
              <a:avLst/>
            </a:prstGeom>
            <a:ln>
              <a:solidFill>
                <a:srgbClr val="C0000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77" name="Group 76"/>
          <p:cNvGrpSpPr/>
          <p:nvPr/>
        </p:nvGrpSpPr>
        <p:grpSpPr>
          <a:xfrm>
            <a:off x="3857979" y="2794454"/>
            <a:ext cx="296886" cy="2030174"/>
            <a:chOff x="2258890" y="2504221"/>
            <a:chExt cx="296886" cy="2030174"/>
          </a:xfrm>
        </p:grpSpPr>
        <p:sp>
          <p:nvSpPr>
            <p:cNvPr id="78" name="Rectangle 77"/>
            <p:cNvSpPr/>
            <p:nvPr/>
          </p:nvSpPr>
          <p:spPr>
            <a:xfrm>
              <a:off x="2258890" y="4293096"/>
              <a:ext cx="296886" cy="2412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800" b="1" dirty="0" smtClean="0"/>
                <a:t>BO</a:t>
              </a:r>
              <a:endParaRPr lang="en-US" sz="800" b="1" dirty="0"/>
            </a:p>
          </p:txBody>
        </p:sp>
        <p:cxnSp>
          <p:nvCxnSpPr>
            <p:cNvPr id="79" name="Straight Connector 78"/>
            <p:cNvCxnSpPr>
              <a:stCxn id="78" idx="0"/>
              <a:endCxn id="32" idx="2"/>
            </p:cNvCxnSpPr>
            <p:nvPr/>
          </p:nvCxnSpPr>
          <p:spPr>
            <a:xfrm flipV="1">
              <a:off x="2407333" y="2504221"/>
              <a:ext cx="123921" cy="1788875"/>
            </a:xfrm>
            <a:prstGeom prst="line">
              <a:avLst/>
            </a:prstGeom>
            <a:ln>
              <a:solidFill>
                <a:srgbClr val="C0000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80" name="Rectangle 79"/>
          <p:cNvSpPr/>
          <p:nvPr/>
        </p:nvSpPr>
        <p:spPr>
          <a:xfrm>
            <a:off x="6347004" y="5149142"/>
            <a:ext cx="215458" cy="133001"/>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 dirty="0" smtClean="0"/>
              <a:t>Score</a:t>
            </a:r>
            <a:endParaRPr lang="en-US" sz="200" dirty="0"/>
          </a:p>
        </p:txBody>
      </p:sp>
      <p:sp>
        <p:nvSpPr>
          <p:cNvPr id="81" name="Oval Callout 80"/>
          <p:cNvSpPr/>
          <p:nvPr/>
        </p:nvSpPr>
        <p:spPr>
          <a:xfrm>
            <a:off x="2102129" y="1088569"/>
            <a:ext cx="1255152" cy="902472"/>
          </a:xfrm>
          <a:prstGeom prst="wedgeEllipseCallout">
            <a:avLst>
              <a:gd name="adj1" fmla="val 101224"/>
              <a:gd name="adj2" fmla="val 81990"/>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nl-BE" sz="1200" dirty="0">
                <a:solidFill>
                  <a:schemeClr val="tx1">
                    <a:lumMod val="50000"/>
                    <a:lumOff val="50000"/>
                  </a:schemeClr>
                </a:solidFill>
              </a:rPr>
              <a:t>Engagor is scanning the Web</a:t>
            </a:r>
          </a:p>
        </p:txBody>
      </p:sp>
      <p:sp>
        <p:nvSpPr>
          <p:cNvPr id="82" name="Oval Callout 81"/>
          <p:cNvSpPr/>
          <p:nvPr/>
        </p:nvSpPr>
        <p:spPr>
          <a:xfrm>
            <a:off x="1778601" y="5019929"/>
            <a:ext cx="1929000" cy="1075568"/>
          </a:xfrm>
          <a:prstGeom prst="wedgeEllipseCallout">
            <a:avLst>
              <a:gd name="adj1" fmla="val 66636"/>
              <a:gd name="adj2" fmla="val -69993"/>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nl-BE" sz="1200" dirty="0" smtClean="0">
                <a:solidFill>
                  <a:schemeClr val="tx1">
                    <a:lumMod val="50000"/>
                    <a:lumOff val="50000"/>
                  </a:schemeClr>
                </a:solidFill>
              </a:rPr>
              <a:t>A business object is created with reference to this ‘mention’</a:t>
            </a:r>
          </a:p>
        </p:txBody>
      </p:sp>
      <p:sp>
        <p:nvSpPr>
          <p:cNvPr id="83" name="Oval Callout 82"/>
          <p:cNvSpPr/>
          <p:nvPr/>
        </p:nvSpPr>
        <p:spPr>
          <a:xfrm>
            <a:off x="6655254" y="5723383"/>
            <a:ext cx="1700593" cy="801961"/>
          </a:xfrm>
          <a:prstGeom prst="wedgeEllipseCallout">
            <a:avLst>
              <a:gd name="adj1" fmla="val -51290"/>
              <a:gd name="adj2" fmla="val -111071"/>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nl-BE" sz="1200" dirty="0" smtClean="0">
                <a:solidFill>
                  <a:schemeClr val="tx1">
                    <a:lumMod val="50000"/>
                    <a:lumOff val="50000"/>
                  </a:schemeClr>
                </a:solidFill>
              </a:rPr>
              <a:t>The CC routes the BO to a skilled agent</a:t>
            </a:r>
          </a:p>
        </p:txBody>
      </p:sp>
      <p:sp>
        <p:nvSpPr>
          <p:cNvPr id="84" name="Oval Callout 83"/>
          <p:cNvSpPr/>
          <p:nvPr/>
        </p:nvSpPr>
        <p:spPr>
          <a:xfrm>
            <a:off x="7798639" y="1198953"/>
            <a:ext cx="2257801" cy="1234009"/>
          </a:xfrm>
          <a:prstGeom prst="wedgeEllipseCallout">
            <a:avLst>
              <a:gd name="adj1" fmla="val -21566"/>
              <a:gd name="adj2" fmla="val 128514"/>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nl-BE" sz="1200" dirty="0" smtClean="0">
                <a:solidFill>
                  <a:schemeClr val="tx1">
                    <a:lumMod val="50000"/>
                    <a:lumOff val="50000"/>
                  </a:schemeClr>
                </a:solidFill>
              </a:rPr>
              <a:t>Client Integration shows Web view on the ‘mention’, with answer possibility</a:t>
            </a:r>
          </a:p>
        </p:txBody>
      </p:sp>
      <p:pic>
        <p:nvPicPr>
          <p:cNvPr id="8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70889" y="2187613"/>
            <a:ext cx="963409" cy="346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6" name="Oval Callout 85"/>
          <p:cNvSpPr/>
          <p:nvPr/>
        </p:nvSpPr>
        <p:spPr>
          <a:xfrm>
            <a:off x="4362815" y="930146"/>
            <a:ext cx="1722193" cy="902472"/>
          </a:xfrm>
          <a:prstGeom prst="wedgeEllipseCallout">
            <a:avLst>
              <a:gd name="adj1" fmla="val -64250"/>
              <a:gd name="adj2" fmla="val 135007"/>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nl-BE" sz="1200" dirty="0" smtClean="0">
                <a:solidFill>
                  <a:schemeClr val="tx1">
                    <a:lumMod val="50000"/>
                    <a:lumOff val="50000"/>
                  </a:schemeClr>
                </a:solidFill>
              </a:rPr>
              <a:t>A ‘mention’ is detected that matches filter</a:t>
            </a:r>
          </a:p>
        </p:txBody>
      </p:sp>
      <p:sp>
        <p:nvSpPr>
          <p:cNvPr id="87" name="Oval Callout 86"/>
          <p:cNvSpPr/>
          <p:nvPr/>
        </p:nvSpPr>
        <p:spPr>
          <a:xfrm>
            <a:off x="2102129" y="3237655"/>
            <a:ext cx="1255152" cy="902472"/>
          </a:xfrm>
          <a:prstGeom prst="wedgeEllipseCallout">
            <a:avLst>
              <a:gd name="adj1" fmla="val 83770"/>
              <a:gd name="adj2" fmla="val -31997"/>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nl-BE" sz="1200" dirty="0" smtClean="0">
                <a:solidFill>
                  <a:schemeClr val="tx1">
                    <a:lumMod val="50000"/>
                    <a:lumOff val="50000"/>
                  </a:schemeClr>
                </a:solidFill>
              </a:rPr>
              <a:t>Specific filtering is configured</a:t>
            </a:r>
            <a:endParaRPr lang="nl-BE" sz="1200" dirty="0">
              <a:solidFill>
                <a:schemeClr val="tx1">
                  <a:lumMod val="50000"/>
                  <a:lumOff val="50000"/>
                </a:schemeClr>
              </a:solidFill>
            </a:endParaRPr>
          </a:p>
        </p:txBody>
      </p:sp>
    </p:spTree>
    <p:extLst>
      <p:ext uri="{BB962C8B-B14F-4D97-AF65-F5344CB8AC3E}">
        <p14:creationId xmlns:p14="http://schemas.microsoft.com/office/powerpoint/2010/main" val="1359295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7"/>
                                        </p:tgtEl>
                                        <p:attrNameLst>
                                          <p:attrName>style.visibility</p:attrName>
                                        </p:attrNameLst>
                                      </p:cBhvr>
                                      <p:to>
                                        <p:strVal val="visible"/>
                                      </p:to>
                                    </p:set>
                                    <p:animEffect transition="in" filter="fade">
                                      <p:cBhvr>
                                        <p:cTn id="13" dur="500"/>
                                        <p:tgtEl>
                                          <p:spTgt spid="8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87"/>
                                        </p:tgtEl>
                                      </p:cBhvr>
                                    </p:animEffect>
                                    <p:set>
                                      <p:cBhvr>
                                        <p:cTn id="18" dur="1" fill="hold">
                                          <p:stCondLst>
                                            <p:cond delay="499"/>
                                          </p:stCondLst>
                                        </p:cTn>
                                        <p:tgtEl>
                                          <p:spTgt spid="87"/>
                                        </p:tgtEl>
                                        <p:attrNameLst>
                                          <p:attrName>style.visibility</p:attrName>
                                        </p:attrNameLst>
                                      </p:cBhvr>
                                      <p:to>
                                        <p:strVal val="hidden"/>
                                      </p:to>
                                    </p:se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81"/>
                                        </p:tgtEl>
                                        <p:attrNameLst>
                                          <p:attrName>style.visibility</p:attrName>
                                        </p:attrNameLst>
                                      </p:cBhvr>
                                      <p:to>
                                        <p:strVal val="visible"/>
                                      </p:to>
                                    </p:set>
                                    <p:animEffect transition="in" filter="fade">
                                      <p:cBhvr>
                                        <p:cTn id="22" dur="500"/>
                                        <p:tgtEl>
                                          <p:spTgt spid="8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81"/>
                                        </p:tgtEl>
                                      </p:cBhvr>
                                    </p:animEffect>
                                    <p:set>
                                      <p:cBhvr>
                                        <p:cTn id="27" dur="1" fill="hold">
                                          <p:stCondLst>
                                            <p:cond delay="499"/>
                                          </p:stCondLst>
                                        </p:cTn>
                                        <p:tgtEl>
                                          <p:spTgt spid="81"/>
                                        </p:tgtEl>
                                        <p:attrNameLst>
                                          <p:attrName>style.visibility</p:attrName>
                                        </p:attrNameLst>
                                      </p:cBhvr>
                                      <p:to>
                                        <p:strVal val="hidden"/>
                                      </p:to>
                                    </p:se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86"/>
                                        </p:tgtEl>
                                        <p:attrNameLst>
                                          <p:attrName>style.visibility</p:attrName>
                                        </p:attrNameLst>
                                      </p:cBhvr>
                                      <p:to>
                                        <p:strVal val="visible"/>
                                      </p:to>
                                    </p:set>
                                    <p:animEffect transition="in" filter="fade">
                                      <p:cBhvr>
                                        <p:cTn id="31" dur="500"/>
                                        <p:tgtEl>
                                          <p:spTgt spid="86"/>
                                        </p:tgtEl>
                                      </p:cBhvr>
                                    </p:animEffect>
                                  </p:childTnLst>
                                </p:cTn>
                              </p:par>
                            </p:childTnLst>
                          </p:cTn>
                        </p:par>
                        <p:par>
                          <p:cTn id="32" fill="hold">
                            <p:stCondLst>
                              <p:cond delay="1000"/>
                            </p:stCondLst>
                            <p:childTnLst>
                              <p:par>
                                <p:cTn id="33" presetID="6" presetClass="emph" presetSubtype="0" fill="hold" nodeType="afterEffect">
                                  <p:stCondLst>
                                    <p:cond delay="0"/>
                                  </p:stCondLst>
                                  <p:childTnLst>
                                    <p:animScale>
                                      <p:cBhvr>
                                        <p:cTn id="34" dur="2000" fill="hold"/>
                                        <p:tgtEl>
                                          <p:spTgt spid="32"/>
                                        </p:tgtEl>
                                      </p:cBhvr>
                                      <p:by x="150000" y="150000"/>
                                    </p:animScale>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86"/>
                                        </p:tgtEl>
                                      </p:cBhvr>
                                    </p:animEffect>
                                    <p:set>
                                      <p:cBhvr>
                                        <p:cTn id="39" dur="1" fill="hold">
                                          <p:stCondLst>
                                            <p:cond delay="499"/>
                                          </p:stCondLst>
                                        </p:cTn>
                                        <p:tgtEl>
                                          <p:spTgt spid="86"/>
                                        </p:tgtEl>
                                        <p:attrNameLst>
                                          <p:attrName>style.visibility</p:attrName>
                                        </p:attrNameLst>
                                      </p:cBhvr>
                                      <p:to>
                                        <p:strVal val="hidden"/>
                                      </p:to>
                                    </p:se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82"/>
                                        </p:tgtEl>
                                        <p:attrNameLst>
                                          <p:attrName>style.visibility</p:attrName>
                                        </p:attrNameLst>
                                      </p:cBhvr>
                                      <p:to>
                                        <p:strVal val="visible"/>
                                      </p:to>
                                    </p:set>
                                    <p:animEffect transition="in" filter="fade">
                                      <p:cBhvr>
                                        <p:cTn id="43" dur="500"/>
                                        <p:tgtEl>
                                          <p:spTgt spid="82"/>
                                        </p:tgtEl>
                                      </p:cBhvr>
                                    </p:animEffect>
                                  </p:childTnLst>
                                </p:cTn>
                              </p:par>
                            </p:childTnLst>
                          </p:cTn>
                        </p:par>
                        <p:par>
                          <p:cTn id="44" fill="hold">
                            <p:stCondLst>
                              <p:cond delay="1000"/>
                            </p:stCondLst>
                            <p:childTnLst>
                              <p:par>
                                <p:cTn id="45" presetID="10" presetClass="entr" presetSubtype="0" fill="hold" nodeType="afterEffect">
                                  <p:stCondLst>
                                    <p:cond delay="0"/>
                                  </p:stCondLst>
                                  <p:childTnLst>
                                    <p:set>
                                      <p:cBhvr>
                                        <p:cTn id="46" dur="1" fill="hold">
                                          <p:stCondLst>
                                            <p:cond delay="0"/>
                                          </p:stCondLst>
                                        </p:cTn>
                                        <p:tgtEl>
                                          <p:spTgt spid="74"/>
                                        </p:tgtEl>
                                        <p:attrNameLst>
                                          <p:attrName>style.visibility</p:attrName>
                                        </p:attrNameLst>
                                      </p:cBhvr>
                                      <p:to>
                                        <p:strVal val="visible"/>
                                      </p:to>
                                    </p:set>
                                    <p:animEffect transition="in" filter="fade">
                                      <p:cBhvr>
                                        <p:cTn id="47" dur="500"/>
                                        <p:tgtEl>
                                          <p:spTgt spid="74"/>
                                        </p:tgtEl>
                                      </p:cBhvr>
                                    </p:animEffect>
                                  </p:childTnLst>
                                </p:cTn>
                              </p:par>
                            </p:childTnLst>
                          </p:cTn>
                        </p:par>
                        <p:par>
                          <p:cTn id="48" fill="hold">
                            <p:stCondLst>
                              <p:cond delay="1500"/>
                            </p:stCondLst>
                            <p:childTnLst>
                              <p:par>
                                <p:cTn id="49" presetID="10" presetClass="exit" presetSubtype="0" fill="hold" nodeType="afterEffect">
                                  <p:stCondLst>
                                    <p:cond delay="0"/>
                                  </p:stCondLst>
                                  <p:childTnLst>
                                    <p:animEffect transition="out" filter="fade">
                                      <p:cBhvr>
                                        <p:cTn id="50" dur="500"/>
                                        <p:tgtEl>
                                          <p:spTgt spid="74"/>
                                        </p:tgtEl>
                                      </p:cBhvr>
                                    </p:animEffect>
                                    <p:set>
                                      <p:cBhvr>
                                        <p:cTn id="51" dur="1" fill="hold">
                                          <p:stCondLst>
                                            <p:cond delay="499"/>
                                          </p:stCondLst>
                                        </p:cTn>
                                        <p:tgtEl>
                                          <p:spTgt spid="74"/>
                                        </p:tgtEl>
                                        <p:attrNameLst>
                                          <p:attrName>style.visibility</p:attrName>
                                        </p:attrNameLst>
                                      </p:cBhvr>
                                      <p:to>
                                        <p:strVal val="hidden"/>
                                      </p:to>
                                    </p:set>
                                  </p:childTnLst>
                                </p:cTn>
                              </p:par>
                            </p:childTnLst>
                          </p:cTn>
                        </p:par>
                        <p:par>
                          <p:cTn id="52" fill="hold">
                            <p:stCondLst>
                              <p:cond delay="2000"/>
                            </p:stCondLst>
                            <p:childTnLst>
                              <p:par>
                                <p:cTn id="53" presetID="10" presetClass="entr" presetSubtype="0" fill="hold" nodeType="afterEffect">
                                  <p:stCondLst>
                                    <p:cond delay="0"/>
                                  </p:stCondLst>
                                  <p:childTnLst>
                                    <p:set>
                                      <p:cBhvr>
                                        <p:cTn id="54" dur="1" fill="hold">
                                          <p:stCondLst>
                                            <p:cond delay="0"/>
                                          </p:stCondLst>
                                        </p:cTn>
                                        <p:tgtEl>
                                          <p:spTgt spid="77"/>
                                        </p:tgtEl>
                                        <p:attrNameLst>
                                          <p:attrName>style.visibility</p:attrName>
                                        </p:attrNameLst>
                                      </p:cBhvr>
                                      <p:to>
                                        <p:strVal val="visible"/>
                                      </p:to>
                                    </p:set>
                                    <p:animEffect transition="in" filter="fade">
                                      <p:cBhvr>
                                        <p:cTn id="55" dur="500"/>
                                        <p:tgtEl>
                                          <p:spTgt spid="77"/>
                                        </p:tgtEl>
                                      </p:cBhvr>
                                    </p:animEffect>
                                  </p:childTnLst>
                                </p:cTn>
                              </p:par>
                            </p:childTnLst>
                          </p:cTn>
                        </p:par>
                        <p:par>
                          <p:cTn id="56" fill="hold">
                            <p:stCondLst>
                              <p:cond delay="2500"/>
                            </p:stCondLst>
                            <p:childTnLst>
                              <p:par>
                                <p:cTn id="57" presetID="10" presetClass="exit" presetSubtype="0" fill="hold" nodeType="afterEffect">
                                  <p:stCondLst>
                                    <p:cond delay="0"/>
                                  </p:stCondLst>
                                  <p:childTnLst>
                                    <p:animEffect transition="out" filter="fade">
                                      <p:cBhvr>
                                        <p:cTn id="58" dur="500"/>
                                        <p:tgtEl>
                                          <p:spTgt spid="77"/>
                                        </p:tgtEl>
                                      </p:cBhvr>
                                    </p:animEffect>
                                    <p:set>
                                      <p:cBhvr>
                                        <p:cTn id="59" dur="1" fill="hold">
                                          <p:stCondLst>
                                            <p:cond delay="499"/>
                                          </p:stCondLst>
                                        </p:cTn>
                                        <p:tgtEl>
                                          <p:spTgt spid="77"/>
                                        </p:tgtEl>
                                        <p:attrNameLst>
                                          <p:attrName>style.visibility</p:attrName>
                                        </p:attrNameLst>
                                      </p:cBhvr>
                                      <p:to>
                                        <p:strVal val="hidden"/>
                                      </p:to>
                                    </p:set>
                                  </p:childTnLst>
                                </p:cTn>
                              </p:par>
                            </p:childTnLst>
                          </p:cTn>
                        </p:par>
                        <p:par>
                          <p:cTn id="60" fill="hold">
                            <p:stCondLst>
                              <p:cond delay="3000"/>
                            </p:stCondLst>
                            <p:childTnLst>
                              <p:par>
                                <p:cTn id="61" presetID="10" presetClass="entr" presetSubtype="0" fill="hold" nodeType="afterEffect">
                                  <p:stCondLst>
                                    <p:cond delay="0"/>
                                  </p:stCondLst>
                                  <p:childTnLst>
                                    <p:set>
                                      <p:cBhvr>
                                        <p:cTn id="62" dur="1" fill="hold">
                                          <p:stCondLst>
                                            <p:cond delay="0"/>
                                          </p:stCondLst>
                                        </p:cTn>
                                        <p:tgtEl>
                                          <p:spTgt spid="34"/>
                                        </p:tgtEl>
                                        <p:attrNameLst>
                                          <p:attrName>style.visibility</p:attrName>
                                        </p:attrNameLst>
                                      </p:cBhvr>
                                      <p:to>
                                        <p:strVal val="visible"/>
                                      </p:to>
                                    </p:set>
                                    <p:animEffect transition="in" filter="fade">
                                      <p:cBhvr>
                                        <p:cTn id="63" dur="500"/>
                                        <p:tgtEl>
                                          <p:spTgt spid="34"/>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grpId="1" nodeType="clickEffect">
                                  <p:stCondLst>
                                    <p:cond delay="0"/>
                                  </p:stCondLst>
                                  <p:childTnLst>
                                    <p:animEffect transition="out" filter="fade">
                                      <p:cBhvr>
                                        <p:cTn id="67" dur="500"/>
                                        <p:tgtEl>
                                          <p:spTgt spid="82"/>
                                        </p:tgtEl>
                                      </p:cBhvr>
                                    </p:animEffect>
                                    <p:set>
                                      <p:cBhvr>
                                        <p:cTn id="68" dur="1" fill="hold">
                                          <p:stCondLst>
                                            <p:cond delay="499"/>
                                          </p:stCondLst>
                                        </p:cTn>
                                        <p:tgtEl>
                                          <p:spTgt spid="82"/>
                                        </p:tgtEl>
                                        <p:attrNameLst>
                                          <p:attrName>style.visibility</p:attrName>
                                        </p:attrNameLst>
                                      </p:cBhvr>
                                      <p:to>
                                        <p:strVal val="hidden"/>
                                      </p:to>
                                    </p:set>
                                  </p:childTnLst>
                                </p:cTn>
                              </p:par>
                            </p:childTnLst>
                          </p:cTn>
                        </p:par>
                        <p:par>
                          <p:cTn id="69" fill="hold">
                            <p:stCondLst>
                              <p:cond delay="500"/>
                            </p:stCondLst>
                            <p:childTnLst>
                              <p:par>
                                <p:cTn id="70" presetID="10" presetClass="entr" presetSubtype="0" fill="hold" grpId="0" nodeType="afterEffect">
                                  <p:stCondLst>
                                    <p:cond delay="0"/>
                                  </p:stCondLst>
                                  <p:childTnLst>
                                    <p:set>
                                      <p:cBhvr>
                                        <p:cTn id="71" dur="1" fill="hold">
                                          <p:stCondLst>
                                            <p:cond delay="0"/>
                                          </p:stCondLst>
                                        </p:cTn>
                                        <p:tgtEl>
                                          <p:spTgt spid="83"/>
                                        </p:tgtEl>
                                        <p:attrNameLst>
                                          <p:attrName>style.visibility</p:attrName>
                                        </p:attrNameLst>
                                      </p:cBhvr>
                                      <p:to>
                                        <p:strVal val="visible"/>
                                      </p:to>
                                    </p:set>
                                    <p:animEffect transition="in" filter="fade">
                                      <p:cBhvr>
                                        <p:cTn id="72" dur="500"/>
                                        <p:tgtEl>
                                          <p:spTgt spid="83"/>
                                        </p:tgtEl>
                                      </p:cBhvr>
                                    </p:animEffect>
                                  </p:childTnLst>
                                </p:cTn>
                              </p:par>
                            </p:childTnLst>
                          </p:cTn>
                        </p:par>
                        <p:par>
                          <p:cTn id="73" fill="hold">
                            <p:stCondLst>
                              <p:cond delay="1000"/>
                            </p:stCondLst>
                            <p:childTnLst>
                              <p:par>
                                <p:cTn id="74" presetID="10" presetClass="exit" presetSubtype="0" fill="hold" nodeType="afterEffect">
                                  <p:stCondLst>
                                    <p:cond delay="0"/>
                                  </p:stCondLst>
                                  <p:childTnLst>
                                    <p:animEffect transition="out" filter="fade">
                                      <p:cBhvr>
                                        <p:cTn id="75" dur="500"/>
                                        <p:tgtEl>
                                          <p:spTgt spid="34"/>
                                        </p:tgtEl>
                                      </p:cBhvr>
                                    </p:animEffect>
                                    <p:set>
                                      <p:cBhvr>
                                        <p:cTn id="76" dur="1" fill="hold">
                                          <p:stCondLst>
                                            <p:cond delay="499"/>
                                          </p:stCondLst>
                                        </p:cTn>
                                        <p:tgtEl>
                                          <p:spTgt spid="34"/>
                                        </p:tgtEl>
                                        <p:attrNameLst>
                                          <p:attrName>style.visibility</p:attrName>
                                        </p:attrNameLst>
                                      </p:cBhvr>
                                      <p:to>
                                        <p:strVal val="hidden"/>
                                      </p:to>
                                    </p:set>
                                  </p:childTnLst>
                                </p:cTn>
                              </p:par>
                            </p:childTnLst>
                          </p:cTn>
                        </p:par>
                        <p:par>
                          <p:cTn id="77" fill="hold">
                            <p:stCondLst>
                              <p:cond delay="1500"/>
                            </p:stCondLst>
                            <p:childTnLst>
                              <p:par>
                                <p:cTn id="78" presetID="22" presetClass="entr" presetSubtype="4" fill="hold" grpId="0" nodeType="afterEffect">
                                  <p:stCondLst>
                                    <p:cond delay="0"/>
                                  </p:stCondLst>
                                  <p:childTnLst>
                                    <p:set>
                                      <p:cBhvr>
                                        <p:cTn id="79" dur="1" fill="hold">
                                          <p:stCondLst>
                                            <p:cond delay="0"/>
                                          </p:stCondLst>
                                        </p:cTn>
                                        <p:tgtEl>
                                          <p:spTgt spid="80"/>
                                        </p:tgtEl>
                                        <p:attrNameLst>
                                          <p:attrName>style.visibility</p:attrName>
                                        </p:attrNameLst>
                                      </p:cBhvr>
                                      <p:to>
                                        <p:strVal val="visible"/>
                                      </p:to>
                                    </p:set>
                                    <p:animEffect transition="in" filter="wipe(down)">
                                      <p:cBhvr>
                                        <p:cTn id="80" dur="500"/>
                                        <p:tgtEl>
                                          <p:spTgt spid="80"/>
                                        </p:tgtEl>
                                      </p:cBhvr>
                                    </p:animEffect>
                                  </p:childTnLst>
                                </p:cTn>
                              </p:par>
                            </p:childTnLst>
                          </p:cTn>
                        </p:par>
                        <p:par>
                          <p:cTn id="81" fill="hold">
                            <p:stCondLst>
                              <p:cond delay="2000"/>
                            </p:stCondLst>
                            <p:childTnLst>
                              <p:par>
                                <p:cTn id="82" presetID="10" presetClass="entr" presetSubtype="0" fill="hold" nodeType="afterEffect">
                                  <p:stCondLst>
                                    <p:cond delay="0"/>
                                  </p:stCondLst>
                                  <p:childTnLst>
                                    <p:set>
                                      <p:cBhvr>
                                        <p:cTn id="83" dur="1" fill="hold">
                                          <p:stCondLst>
                                            <p:cond delay="0"/>
                                          </p:stCondLst>
                                        </p:cTn>
                                        <p:tgtEl>
                                          <p:spTgt spid="64"/>
                                        </p:tgtEl>
                                        <p:attrNameLst>
                                          <p:attrName>style.visibility</p:attrName>
                                        </p:attrNameLst>
                                      </p:cBhvr>
                                      <p:to>
                                        <p:strVal val="visible"/>
                                      </p:to>
                                    </p:set>
                                    <p:animEffect transition="in" filter="fade">
                                      <p:cBhvr>
                                        <p:cTn id="84" dur="500"/>
                                        <p:tgtEl>
                                          <p:spTgt spid="64"/>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grpId="1" nodeType="clickEffect">
                                  <p:stCondLst>
                                    <p:cond delay="0"/>
                                  </p:stCondLst>
                                  <p:childTnLst>
                                    <p:animEffect transition="out" filter="fade">
                                      <p:cBhvr>
                                        <p:cTn id="88" dur="500"/>
                                        <p:tgtEl>
                                          <p:spTgt spid="83"/>
                                        </p:tgtEl>
                                      </p:cBhvr>
                                    </p:animEffect>
                                    <p:set>
                                      <p:cBhvr>
                                        <p:cTn id="89" dur="1" fill="hold">
                                          <p:stCondLst>
                                            <p:cond delay="499"/>
                                          </p:stCondLst>
                                        </p:cTn>
                                        <p:tgtEl>
                                          <p:spTgt spid="83"/>
                                        </p:tgtEl>
                                        <p:attrNameLst>
                                          <p:attrName>style.visibility</p:attrName>
                                        </p:attrNameLst>
                                      </p:cBhvr>
                                      <p:to>
                                        <p:strVal val="hidden"/>
                                      </p:to>
                                    </p:set>
                                  </p:childTnLst>
                                </p:cTn>
                              </p:par>
                            </p:childTnLst>
                          </p:cTn>
                        </p:par>
                        <p:par>
                          <p:cTn id="90" fill="hold">
                            <p:stCondLst>
                              <p:cond delay="500"/>
                            </p:stCondLst>
                            <p:childTnLst>
                              <p:par>
                                <p:cTn id="91" presetID="10" presetClass="exit" presetSubtype="0" fill="hold" nodeType="afterEffect">
                                  <p:stCondLst>
                                    <p:cond delay="0"/>
                                  </p:stCondLst>
                                  <p:childTnLst>
                                    <p:animEffect transition="out" filter="fade">
                                      <p:cBhvr>
                                        <p:cTn id="92" dur="500"/>
                                        <p:tgtEl>
                                          <p:spTgt spid="64"/>
                                        </p:tgtEl>
                                      </p:cBhvr>
                                    </p:animEffect>
                                    <p:set>
                                      <p:cBhvr>
                                        <p:cTn id="93" dur="1" fill="hold">
                                          <p:stCondLst>
                                            <p:cond delay="499"/>
                                          </p:stCondLst>
                                        </p:cTn>
                                        <p:tgtEl>
                                          <p:spTgt spid="64"/>
                                        </p:tgtEl>
                                        <p:attrNameLst>
                                          <p:attrName>style.visibility</p:attrName>
                                        </p:attrNameLst>
                                      </p:cBhvr>
                                      <p:to>
                                        <p:strVal val="hidden"/>
                                      </p:to>
                                    </p:set>
                                  </p:childTnLst>
                                </p:cTn>
                              </p:par>
                            </p:childTnLst>
                          </p:cTn>
                        </p:par>
                        <p:par>
                          <p:cTn id="94" fill="hold">
                            <p:stCondLst>
                              <p:cond delay="1000"/>
                            </p:stCondLst>
                            <p:childTnLst>
                              <p:par>
                                <p:cTn id="95" presetID="22" presetClass="entr" presetSubtype="4" fill="hold" nodeType="afterEffect">
                                  <p:stCondLst>
                                    <p:cond delay="0"/>
                                  </p:stCondLst>
                                  <p:childTnLst>
                                    <p:set>
                                      <p:cBhvr>
                                        <p:cTn id="96" dur="1" fill="hold">
                                          <p:stCondLst>
                                            <p:cond delay="0"/>
                                          </p:stCondLst>
                                        </p:cTn>
                                        <p:tgtEl>
                                          <p:spTgt spid="70"/>
                                        </p:tgtEl>
                                        <p:attrNameLst>
                                          <p:attrName>style.visibility</p:attrName>
                                        </p:attrNameLst>
                                      </p:cBhvr>
                                      <p:to>
                                        <p:strVal val="visible"/>
                                      </p:to>
                                    </p:set>
                                    <p:animEffect transition="in" filter="wipe(down)">
                                      <p:cBhvr>
                                        <p:cTn id="97" dur="2000"/>
                                        <p:tgtEl>
                                          <p:spTgt spid="70"/>
                                        </p:tgtEl>
                                      </p:cBhvr>
                                    </p:animEffect>
                                  </p:childTnLst>
                                </p:cTn>
                              </p:par>
                            </p:childTnLst>
                          </p:cTn>
                        </p:par>
                        <p:par>
                          <p:cTn id="98" fill="hold">
                            <p:stCondLst>
                              <p:cond delay="3000"/>
                            </p:stCondLst>
                            <p:childTnLst>
                              <p:par>
                                <p:cTn id="99" presetID="22" presetClass="entr" presetSubtype="4" fill="hold" nodeType="afterEffect">
                                  <p:stCondLst>
                                    <p:cond delay="0"/>
                                  </p:stCondLst>
                                  <p:childTnLst>
                                    <p:set>
                                      <p:cBhvr>
                                        <p:cTn id="100" dur="1" fill="hold">
                                          <p:stCondLst>
                                            <p:cond delay="0"/>
                                          </p:stCondLst>
                                        </p:cTn>
                                        <p:tgtEl>
                                          <p:spTgt spid="69"/>
                                        </p:tgtEl>
                                        <p:attrNameLst>
                                          <p:attrName>style.visibility</p:attrName>
                                        </p:attrNameLst>
                                      </p:cBhvr>
                                      <p:to>
                                        <p:strVal val="visible"/>
                                      </p:to>
                                    </p:set>
                                    <p:animEffect transition="in" filter="wipe(down)">
                                      <p:cBhvr>
                                        <p:cTn id="101" dur="500"/>
                                        <p:tgtEl>
                                          <p:spTgt spid="69"/>
                                        </p:tgtEl>
                                      </p:cBhvr>
                                    </p:animEffect>
                                  </p:childTnLst>
                                </p:cTn>
                              </p:par>
                            </p:childTnLst>
                          </p:cTn>
                        </p:par>
                        <p:par>
                          <p:cTn id="102" fill="hold">
                            <p:stCondLst>
                              <p:cond delay="3500"/>
                            </p:stCondLst>
                            <p:childTnLst>
                              <p:par>
                                <p:cTn id="103" presetID="10" presetClass="entr" presetSubtype="0" fill="hold" grpId="0" nodeType="afterEffect">
                                  <p:stCondLst>
                                    <p:cond delay="0"/>
                                  </p:stCondLst>
                                  <p:childTnLst>
                                    <p:set>
                                      <p:cBhvr>
                                        <p:cTn id="104" dur="1" fill="hold">
                                          <p:stCondLst>
                                            <p:cond delay="0"/>
                                          </p:stCondLst>
                                        </p:cTn>
                                        <p:tgtEl>
                                          <p:spTgt spid="84"/>
                                        </p:tgtEl>
                                        <p:attrNameLst>
                                          <p:attrName>style.visibility</p:attrName>
                                        </p:attrNameLst>
                                      </p:cBhvr>
                                      <p:to>
                                        <p:strVal val="visible"/>
                                      </p:to>
                                    </p:set>
                                    <p:animEffect transition="in" filter="fade">
                                      <p:cBhvr>
                                        <p:cTn id="105"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0" grpId="0" animBg="1"/>
      <p:bldP spid="81" grpId="0" animBg="1"/>
      <p:bldP spid="81" grpId="1" animBg="1"/>
      <p:bldP spid="82" grpId="0" animBg="1"/>
      <p:bldP spid="82" grpId="1" animBg="1"/>
      <p:bldP spid="83" grpId="0" animBg="1"/>
      <p:bldP spid="83" grpId="1" animBg="1"/>
      <p:bldP spid="84" grpId="0" animBg="1"/>
      <p:bldP spid="86" grpId="0" animBg="1"/>
      <p:bldP spid="86" grpId="1" animBg="1"/>
      <p:bldP spid="87" grpId="0" animBg="1"/>
      <p:bldP spid="87"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sz="1800" dirty="0" smtClean="0"/>
          </a:p>
          <a:p>
            <a:r>
              <a:rPr lang="en-US" sz="1800" dirty="0" smtClean="0"/>
              <a:t>Answer an inbound tweet</a:t>
            </a:r>
          </a:p>
        </p:txBody>
      </p:sp>
      <p:sp>
        <p:nvSpPr>
          <p:cNvPr id="4" name="Title 3"/>
          <p:cNvSpPr>
            <a:spLocks noGrp="1"/>
          </p:cNvSpPr>
          <p:nvPr>
            <p:ph type="title"/>
          </p:nvPr>
        </p:nvSpPr>
        <p:spPr/>
        <p:txBody>
          <a:bodyPr>
            <a:normAutofit/>
          </a:bodyPr>
          <a:lstStyle/>
          <a:p>
            <a:r>
              <a:rPr lang="en-US" sz="1900" dirty="0"/>
              <a:t>Interaction with the queue</a:t>
            </a:r>
            <a:r>
              <a:rPr lang="en-US" sz="1900" dirty="0" smtClean="0"/>
              <a:t/>
            </a:r>
            <a:br>
              <a:rPr lang="en-US" sz="1900" dirty="0" smtClean="0"/>
            </a:br>
            <a:r>
              <a:rPr lang="en-US" sz="1900" i="1" dirty="0" smtClean="0">
                <a:solidFill>
                  <a:srgbClr val="FFC000"/>
                </a:solidFill>
              </a:rPr>
              <a:t>Inbound social media </a:t>
            </a:r>
            <a:r>
              <a:rPr lang="en-US" sz="1900" i="1" dirty="0">
                <a:solidFill>
                  <a:srgbClr val="FFC000"/>
                </a:solidFill>
              </a:rPr>
              <a:t>– Demo</a:t>
            </a:r>
            <a:endParaRPr lang="nl-BE" sz="19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0525" y="2062162"/>
            <a:ext cx="3790950" cy="2733675"/>
          </a:xfrm>
          <a:prstGeom prst="rect">
            <a:avLst/>
          </a:prstGeom>
        </p:spPr>
      </p:pic>
    </p:spTree>
    <p:extLst>
      <p:ext uri="{BB962C8B-B14F-4D97-AF65-F5344CB8AC3E}">
        <p14:creationId xmlns:p14="http://schemas.microsoft.com/office/powerpoint/2010/main" val="3763004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sz="1800" dirty="0" smtClean="0"/>
          </a:p>
          <a:p>
            <a:r>
              <a:rPr lang="en-US" sz="1800" dirty="0" smtClean="0"/>
              <a:t>Required modules</a:t>
            </a:r>
          </a:p>
          <a:p>
            <a:pPr lvl="1"/>
            <a:r>
              <a:rPr lang="en-US" sz="1800" dirty="0" smtClean="0"/>
              <a:t>IVR: contact provider for inbound fax calls</a:t>
            </a:r>
          </a:p>
          <a:p>
            <a:pPr lvl="1"/>
            <a:r>
              <a:rPr lang="en-US" sz="1800" dirty="0" smtClean="0"/>
              <a:t>CC: contact center: routing decision (based on routing criteria, user presence…)</a:t>
            </a:r>
          </a:p>
          <a:p>
            <a:pPr lvl="1"/>
            <a:r>
              <a:rPr lang="en-US" sz="1800" dirty="0" smtClean="0"/>
              <a:t>Fax printer driver: contact provider for outbound fax calls</a:t>
            </a:r>
            <a:endParaRPr lang="en-US" sz="1800" dirty="0"/>
          </a:p>
        </p:txBody>
      </p:sp>
      <p:sp>
        <p:nvSpPr>
          <p:cNvPr id="4" name="Title 3"/>
          <p:cNvSpPr>
            <a:spLocks noGrp="1"/>
          </p:cNvSpPr>
          <p:nvPr>
            <p:ph type="title"/>
          </p:nvPr>
        </p:nvSpPr>
        <p:spPr/>
        <p:txBody>
          <a:bodyPr>
            <a:normAutofit/>
          </a:bodyPr>
          <a:lstStyle/>
          <a:p>
            <a:r>
              <a:rPr lang="en-US" sz="1900" dirty="0" smtClean="0"/>
              <a:t>Interaction with the queue</a:t>
            </a:r>
            <a:br>
              <a:rPr lang="en-US" sz="1900" dirty="0" smtClean="0"/>
            </a:br>
            <a:r>
              <a:rPr lang="en-US" sz="1900" i="1" dirty="0">
                <a:solidFill>
                  <a:srgbClr val="FFC000"/>
                </a:solidFill>
              </a:rPr>
              <a:t>F</a:t>
            </a:r>
            <a:r>
              <a:rPr lang="en-US" sz="1900" i="1" dirty="0" smtClean="0">
                <a:solidFill>
                  <a:srgbClr val="FFC000"/>
                </a:solidFill>
              </a:rPr>
              <a:t>ax</a:t>
            </a:r>
            <a:endParaRPr lang="en-US" sz="1900" dirty="0"/>
          </a:p>
        </p:txBody>
      </p:sp>
    </p:spTree>
    <p:extLst>
      <p:ext uri="{BB962C8B-B14F-4D97-AF65-F5344CB8AC3E}">
        <p14:creationId xmlns:p14="http://schemas.microsoft.com/office/powerpoint/2010/main" val="3852629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i="1" dirty="0" smtClean="0"/>
              <a:t>For optimization of your customer interactions</a:t>
            </a:r>
            <a:r>
              <a:rPr lang="en-US" b="1" dirty="0" smtClean="0"/>
              <a:t> </a:t>
            </a:r>
            <a:r>
              <a:rPr lang="en-US" dirty="0" smtClean="0"/>
              <a:t>via</a:t>
            </a:r>
          </a:p>
          <a:p>
            <a:endParaRPr lang="en-US" dirty="0" smtClean="0"/>
          </a:p>
          <a:p>
            <a:r>
              <a:rPr lang="en-US" dirty="0" smtClean="0"/>
              <a:t>Telephone, fax, SMS</a:t>
            </a:r>
          </a:p>
          <a:p>
            <a:r>
              <a:rPr lang="en-US" dirty="0" smtClean="0"/>
              <a:t>E-mail, web forms, live chat</a:t>
            </a:r>
          </a:p>
          <a:p>
            <a:r>
              <a:rPr lang="en-US" dirty="0" smtClean="0"/>
              <a:t>Social media</a:t>
            </a:r>
          </a:p>
          <a:p>
            <a:pPr marL="0" indent="0">
              <a:buNone/>
            </a:pPr>
            <a:r>
              <a:rPr lang="en-US" dirty="0" smtClean="0">
                <a:solidFill>
                  <a:schemeClr val="accent2"/>
                </a:solidFill>
              </a:rPr>
              <a:t>+</a:t>
            </a:r>
            <a:r>
              <a:rPr lang="en-US" dirty="0" smtClean="0"/>
              <a:t> routing of documents and regular mail</a:t>
            </a:r>
          </a:p>
          <a:p>
            <a:pPr marL="0" indent="0">
              <a:buNone/>
            </a:pPr>
            <a:r>
              <a:rPr lang="en-US" dirty="0" smtClean="0">
                <a:solidFill>
                  <a:schemeClr val="accent2"/>
                </a:solidFill>
              </a:rPr>
              <a:t>+</a:t>
            </a:r>
            <a:r>
              <a:rPr lang="en-US" dirty="0" smtClean="0"/>
              <a:t> integration with CRM, ERP, Workforce tools …</a:t>
            </a:r>
          </a:p>
        </p:txBody>
      </p:sp>
      <p:sp>
        <p:nvSpPr>
          <p:cNvPr id="3" name="Title 2"/>
          <p:cNvSpPr>
            <a:spLocks noGrp="1"/>
          </p:cNvSpPr>
          <p:nvPr>
            <p:ph type="title"/>
          </p:nvPr>
        </p:nvSpPr>
        <p:spPr/>
        <p:txBody>
          <a:bodyPr/>
          <a:lstStyle/>
          <a:p>
            <a:r>
              <a:rPr lang="nl-BE" dirty="0" err="1" smtClean="0"/>
              <a:t>Voxtron</a:t>
            </a:r>
            <a:r>
              <a:rPr lang="nl-BE" dirty="0" smtClean="0"/>
              <a:t> Communication Center</a:t>
            </a:r>
            <a:endParaRPr lang="en-US" dirty="0"/>
          </a:p>
        </p:txBody>
      </p:sp>
      <p:pic>
        <p:nvPicPr>
          <p:cNvPr id="4" name="Picture 2" descr="C:\Users\Marc\AppData\Local\Microsoft\Windows\Temporary Internet Files\Content.IE5\FQG063L4\schema.jpg"/>
          <p:cNvPicPr>
            <a:picLocks noChangeAspect="1" noChangeArrowheads="1"/>
          </p:cNvPicPr>
          <p:nvPr/>
        </p:nvPicPr>
        <p:blipFill rotWithShape="1">
          <a:blip r:embed="rId2" cstate="print"/>
          <a:srcRect l="1990" t="2297"/>
          <a:stretch/>
        </p:blipFill>
        <p:spPr bwMode="auto">
          <a:xfrm>
            <a:off x="5951984" y="1556792"/>
            <a:ext cx="5712075" cy="3925258"/>
          </a:xfrm>
          <a:prstGeom prst="rect">
            <a:avLst/>
          </a:prstGeom>
          <a:noFill/>
        </p:spPr>
      </p:pic>
    </p:spTree>
    <p:extLst>
      <p:ext uri="{BB962C8B-B14F-4D97-AF65-F5344CB8AC3E}">
        <p14:creationId xmlns:p14="http://schemas.microsoft.com/office/powerpoint/2010/main" val="174600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Quality monitoring</a:t>
            </a:r>
            <a:endParaRPr lang="en-US" dirty="0"/>
          </a:p>
        </p:txBody>
      </p:sp>
      <p:sp>
        <p:nvSpPr>
          <p:cNvPr id="3" name="Text Placeholder 2"/>
          <p:cNvSpPr>
            <a:spLocks noGrp="1"/>
          </p:cNvSpPr>
          <p:nvPr>
            <p:ph type="body" idx="1"/>
          </p:nvPr>
        </p:nvSpPr>
        <p:spPr/>
        <p:txBody>
          <a:bodyPr/>
          <a:lstStyle/>
          <a:p>
            <a:endParaRPr lang="en-US" dirty="0"/>
          </a:p>
        </p:txBody>
      </p:sp>
      <p:sp>
        <p:nvSpPr>
          <p:cNvPr id="4" name="Footer Placeholder 3"/>
          <p:cNvSpPr>
            <a:spLocks noGrp="1"/>
          </p:cNvSpPr>
          <p:nvPr>
            <p:ph type="ftr" sz="quarter" idx="12"/>
          </p:nvPr>
        </p:nvSpPr>
        <p:spPr/>
        <p:txBody>
          <a:bodyPr/>
          <a:lstStyle/>
          <a:p>
            <a:r>
              <a:rPr lang="en-US" smtClean="0"/>
              <a:t>Voxtron Communication Center 2014</a:t>
            </a:r>
            <a:endParaRPr lang="en-US" dirty="0"/>
          </a:p>
        </p:txBody>
      </p:sp>
    </p:spTree>
    <p:extLst>
      <p:ext uri="{BB962C8B-B14F-4D97-AF65-F5344CB8AC3E}">
        <p14:creationId xmlns:p14="http://schemas.microsoft.com/office/powerpoint/2010/main" val="3584308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2137" y="692696"/>
            <a:ext cx="5982535" cy="4477375"/>
          </a:xfrm>
          <a:prstGeom prst="rect">
            <a:avLst/>
          </a:prstGeom>
        </p:spPr>
      </p:pic>
      <p:sp>
        <p:nvSpPr>
          <p:cNvPr id="2" name="Content Placeholder 1"/>
          <p:cNvSpPr>
            <a:spLocks noGrp="1"/>
          </p:cNvSpPr>
          <p:nvPr>
            <p:ph idx="1"/>
          </p:nvPr>
        </p:nvSpPr>
        <p:spPr/>
        <p:txBody>
          <a:bodyPr/>
          <a:lstStyle/>
          <a:p>
            <a:endParaRPr lang="en-US" sz="1800" dirty="0" smtClean="0"/>
          </a:p>
          <a:p>
            <a:r>
              <a:rPr lang="en-US" sz="1800" dirty="0" smtClean="0"/>
              <a:t>Required modules</a:t>
            </a:r>
          </a:p>
          <a:p>
            <a:pPr lvl="1"/>
            <a:r>
              <a:rPr lang="en-US" sz="1800" dirty="0" smtClean="0"/>
              <a:t>REC: Recording module</a:t>
            </a:r>
          </a:p>
          <a:p>
            <a:r>
              <a:rPr lang="en-US" sz="1800" dirty="0" smtClean="0"/>
              <a:t>Two recording types </a:t>
            </a:r>
            <a:r>
              <a:rPr lang="en-US" sz="1800" b="1" i="1" dirty="0" smtClean="0"/>
              <a:t>Trunk</a:t>
            </a:r>
            <a:r>
              <a:rPr lang="en-US" sz="1800" dirty="0" smtClean="0"/>
              <a:t> and </a:t>
            </a:r>
            <a:r>
              <a:rPr lang="en-US" sz="1800" b="1" i="1" dirty="0" smtClean="0"/>
              <a:t>IVR</a:t>
            </a:r>
          </a:p>
          <a:p>
            <a:endParaRPr lang="en-US" sz="1800" b="1" i="1" dirty="0" smtClean="0"/>
          </a:p>
          <a:p>
            <a:pPr marL="0" indent="0">
              <a:buNone/>
            </a:pPr>
            <a:r>
              <a:rPr lang="en-US" sz="1800" b="1" i="1" dirty="0" smtClean="0"/>
              <a:t>Trunk</a:t>
            </a:r>
          </a:p>
          <a:p>
            <a:r>
              <a:rPr lang="en-US" sz="1800" dirty="0" smtClean="0"/>
              <a:t>Records everything</a:t>
            </a:r>
            <a:br>
              <a:rPr lang="en-US" sz="1800" dirty="0" smtClean="0"/>
            </a:br>
            <a:r>
              <a:rPr lang="en-US" sz="1800" dirty="0" smtClean="0"/>
              <a:t>(whitelist/blacklist filtering possible)</a:t>
            </a:r>
          </a:p>
          <a:p>
            <a:r>
              <a:rPr lang="en-US" sz="1800" dirty="0" smtClean="0"/>
              <a:t>Requires additional hardware</a:t>
            </a:r>
          </a:p>
          <a:p>
            <a:r>
              <a:rPr lang="en-US" sz="1800" dirty="0" smtClean="0"/>
              <a:t>On SIP/H323 requires special network configuration</a:t>
            </a:r>
          </a:p>
          <a:p>
            <a:endParaRPr lang="en-US" sz="1800" b="1" i="1" dirty="0" smtClean="0"/>
          </a:p>
          <a:p>
            <a:pPr marL="0" indent="0">
              <a:buNone/>
            </a:pPr>
            <a:r>
              <a:rPr lang="en-US" sz="1800" b="1" i="1" dirty="0" smtClean="0"/>
              <a:t>IVR</a:t>
            </a:r>
            <a:endParaRPr lang="en-US" sz="1800" dirty="0" smtClean="0"/>
          </a:p>
          <a:p>
            <a:r>
              <a:rPr lang="en-US" sz="1800" dirty="0" smtClean="0"/>
              <a:t>Calls remain on the IVR for the duration of the call</a:t>
            </a:r>
          </a:p>
          <a:p>
            <a:r>
              <a:rPr lang="en-US" sz="1800" dirty="0" smtClean="0"/>
              <a:t>Simple to add to an existing installation</a:t>
            </a:r>
          </a:p>
          <a:p>
            <a:r>
              <a:rPr lang="en-US" sz="1800" dirty="0" smtClean="0"/>
              <a:t>Extra IVR ports required</a:t>
            </a:r>
          </a:p>
          <a:p>
            <a:endParaRPr lang="en-US" sz="1800" b="1" i="1" dirty="0" smtClean="0"/>
          </a:p>
        </p:txBody>
      </p:sp>
      <p:sp>
        <p:nvSpPr>
          <p:cNvPr id="4" name="Title 3"/>
          <p:cNvSpPr>
            <a:spLocks noGrp="1"/>
          </p:cNvSpPr>
          <p:nvPr>
            <p:ph type="title"/>
          </p:nvPr>
        </p:nvSpPr>
        <p:spPr/>
        <p:txBody>
          <a:bodyPr>
            <a:normAutofit/>
          </a:bodyPr>
          <a:lstStyle/>
          <a:p>
            <a:r>
              <a:rPr lang="en-US" sz="1900" dirty="0" smtClean="0"/>
              <a:t>Quality monitoring</a:t>
            </a:r>
            <a:br>
              <a:rPr lang="en-US" sz="1900" dirty="0" smtClean="0"/>
            </a:br>
            <a:r>
              <a:rPr lang="en-US" sz="1900" i="1" dirty="0" smtClean="0">
                <a:solidFill>
                  <a:srgbClr val="FFC000"/>
                </a:solidFill>
              </a:rPr>
              <a:t>Recording</a:t>
            </a:r>
            <a:endParaRPr lang="nl-BE" sz="1900" dirty="0"/>
          </a:p>
        </p:txBody>
      </p:sp>
    </p:spTree>
    <p:extLst>
      <p:ext uri="{BB962C8B-B14F-4D97-AF65-F5344CB8AC3E}">
        <p14:creationId xmlns:p14="http://schemas.microsoft.com/office/powerpoint/2010/main" val="2171866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sz="1800" dirty="0" smtClean="0"/>
          </a:p>
          <a:p>
            <a:r>
              <a:rPr lang="en-US" sz="1800" dirty="0" smtClean="0"/>
              <a:t>Listening</a:t>
            </a:r>
          </a:p>
          <a:p>
            <a:pPr lvl="1"/>
            <a:r>
              <a:rPr lang="en-US" sz="1800" dirty="0" smtClean="0"/>
              <a:t>Supervisor can listen to conversation</a:t>
            </a:r>
          </a:p>
          <a:p>
            <a:r>
              <a:rPr lang="en-US" sz="1800" dirty="0" smtClean="0"/>
              <a:t>Whispering</a:t>
            </a:r>
          </a:p>
          <a:p>
            <a:pPr lvl="1"/>
            <a:r>
              <a:rPr lang="en-US" sz="1800" dirty="0" smtClean="0"/>
              <a:t>Supervisor can talk to agent</a:t>
            </a:r>
          </a:p>
          <a:p>
            <a:pPr lvl="1"/>
            <a:r>
              <a:rPr lang="en-US" sz="1800" dirty="0" smtClean="0"/>
              <a:t>Customer doesn’t hear supervisor</a:t>
            </a:r>
          </a:p>
          <a:p>
            <a:r>
              <a:rPr lang="en-US" sz="1800" dirty="0" smtClean="0"/>
              <a:t>Coaching</a:t>
            </a:r>
          </a:p>
          <a:p>
            <a:pPr lvl="1"/>
            <a:r>
              <a:rPr lang="en-US" sz="1800" dirty="0" smtClean="0"/>
              <a:t>Coaching conversation after caller is disconnected</a:t>
            </a:r>
          </a:p>
          <a:p>
            <a:pPr lvl="1"/>
            <a:r>
              <a:rPr lang="en-US" sz="1800" dirty="0" smtClean="0"/>
              <a:t>To discuss the approach</a:t>
            </a:r>
          </a:p>
          <a:p>
            <a:r>
              <a:rPr lang="en-US" sz="1800" dirty="0" smtClean="0"/>
              <a:t>Features are activated via the Activity Monitor</a:t>
            </a:r>
          </a:p>
          <a:p>
            <a:pPr lvl="1"/>
            <a:r>
              <a:rPr lang="en-US" sz="1800" dirty="0" smtClean="0"/>
              <a:t>By selecting a conversation</a:t>
            </a:r>
          </a:p>
          <a:p>
            <a:pPr lvl="1"/>
            <a:r>
              <a:rPr lang="en-US" sz="1800" dirty="0" smtClean="0"/>
              <a:t>and click on</a:t>
            </a:r>
          </a:p>
          <a:p>
            <a:pPr lvl="2"/>
            <a:r>
              <a:rPr lang="en-US" sz="1800" dirty="0" smtClean="0"/>
              <a:t>Listen</a:t>
            </a:r>
          </a:p>
          <a:p>
            <a:pPr lvl="2"/>
            <a:r>
              <a:rPr lang="en-US" sz="1800" dirty="0" smtClean="0"/>
              <a:t>Whisper</a:t>
            </a:r>
            <a:endParaRPr lang="en-US" sz="1800" b="1" i="1" dirty="0" smtClean="0"/>
          </a:p>
        </p:txBody>
      </p:sp>
      <p:sp>
        <p:nvSpPr>
          <p:cNvPr id="4" name="Title 3"/>
          <p:cNvSpPr>
            <a:spLocks noGrp="1"/>
          </p:cNvSpPr>
          <p:nvPr>
            <p:ph type="title"/>
          </p:nvPr>
        </p:nvSpPr>
        <p:spPr/>
        <p:txBody>
          <a:bodyPr>
            <a:normAutofit/>
          </a:bodyPr>
          <a:lstStyle/>
          <a:p>
            <a:r>
              <a:rPr lang="en-US" sz="1900" dirty="0" smtClean="0"/>
              <a:t>Quality monitoring</a:t>
            </a:r>
            <a:br>
              <a:rPr lang="en-US" sz="1900" dirty="0" smtClean="0"/>
            </a:br>
            <a:r>
              <a:rPr lang="en-US" sz="1900" i="1" dirty="0" smtClean="0">
                <a:solidFill>
                  <a:srgbClr val="FFC000"/>
                </a:solidFill>
              </a:rPr>
              <a:t>Listening, whispering and Coaching</a:t>
            </a:r>
            <a:endParaRPr lang="nl-BE" sz="1900" dirty="0"/>
          </a:p>
        </p:txBody>
      </p:sp>
      <p:pic>
        <p:nvPicPr>
          <p:cNvPr id="13" name="Picture 4" descr="C:\Users\pku\AppData\Local\Microsoft\Windows\Temporary Internet Files\Content.IE5\1E981TJW\MC900078706[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82556" y="1687902"/>
            <a:ext cx="1657237" cy="73298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C:\Users\pku\AppData\Local\Microsoft\Windows\Temporary Internet Files\Content.IE5\BIEQODMC\MC900078738[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2320" y="1484784"/>
            <a:ext cx="589845" cy="6261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C:\Users\pku\AppData\Local\Microsoft\Windows\Temporary Internet Files\Content.IE5\RI4N4T36\MC900390996[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7452320" y="1546488"/>
            <a:ext cx="630020" cy="58636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9" descr="C:\Users\pku\AppData\Local\Microsoft\Windows\Temporary Internet Files\Content.IE5\BLSA7E4Q\MC900023477[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99418" y="2709638"/>
            <a:ext cx="760959" cy="75644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04248" y="2997670"/>
            <a:ext cx="687314" cy="791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56040" y="4155272"/>
            <a:ext cx="5158011" cy="1499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60377" y="5013176"/>
            <a:ext cx="914400" cy="96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4543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sz="1800" dirty="0" smtClean="0"/>
          </a:p>
        </p:txBody>
      </p:sp>
      <p:sp>
        <p:nvSpPr>
          <p:cNvPr id="4" name="Title 3"/>
          <p:cNvSpPr>
            <a:spLocks noGrp="1"/>
          </p:cNvSpPr>
          <p:nvPr>
            <p:ph type="title"/>
          </p:nvPr>
        </p:nvSpPr>
        <p:spPr/>
        <p:txBody>
          <a:bodyPr>
            <a:normAutofit/>
          </a:bodyPr>
          <a:lstStyle/>
          <a:p>
            <a:r>
              <a:rPr lang="en-US" sz="1900" dirty="0" smtClean="0"/>
              <a:t>Quality monitoring</a:t>
            </a:r>
            <a:br>
              <a:rPr lang="en-US" sz="1900" dirty="0" smtClean="0"/>
            </a:br>
            <a:r>
              <a:rPr lang="en-US" sz="1900" i="1" dirty="0" smtClean="0">
                <a:solidFill>
                  <a:srgbClr val="FFC000"/>
                </a:solidFill>
              </a:rPr>
              <a:t>Listening, whispering and Coaching</a:t>
            </a:r>
            <a:endParaRPr lang="nl-BE" sz="1900" dirty="0"/>
          </a:p>
        </p:txBody>
      </p:sp>
      <p:sp>
        <p:nvSpPr>
          <p:cNvPr id="11" name="Rectangle 10"/>
          <p:cNvSpPr/>
          <p:nvPr/>
        </p:nvSpPr>
        <p:spPr>
          <a:xfrm>
            <a:off x="3561797" y="4344997"/>
            <a:ext cx="6438457" cy="7245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800"/>
          </a:p>
        </p:txBody>
      </p:sp>
      <p:sp>
        <p:nvSpPr>
          <p:cNvPr id="12" name="Freeform 11"/>
          <p:cNvSpPr>
            <a:spLocks/>
          </p:cNvSpPr>
          <p:nvPr/>
        </p:nvSpPr>
        <p:spPr bwMode="auto">
          <a:xfrm>
            <a:off x="3340482" y="2815525"/>
            <a:ext cx="7436038" cy="462641"/>
          </a:xfrm>
          <a:custGeom>
            <a:avLst/>
            <a:gdLst>
              <a:gd name="T0" fmla="*/ 0 w 8584"/>
              <a:gd name="T1" fmla="*/ 134 h 535"/>
              <a:gd name="T2" fmla="*/ 8316 w 8584"/>
              <a:gd name="T3" fmla="*/ 134 h 535"/>
              <a:gd name="T4" fmla="*/ 8316 w 8584"/>
              <a:gd name="T5" fmla="*/ 0 h 535"/>
              <a:gd name="T6" fmla="*/ 8584 w 8584"/>
              <a:gd name="T7" fmla="*/ 267 h 535"/>
              <a:gd name="T8" fmla="*/ 8316 w 8584"/>
              <a:gd name="T9" fmla="*/ 535 h 535"/>
              <a:gd name="T10" fmla="*/ 8316 w 8584"/>
              <a:gd name="T11" fmla="*/ 401 h 535"/>
              <a:gd name="T12" fmla="*/ 0 w 8584"/>
              <a:gd name="T13" fmla="*/ 401 h 535"/>
              <a:gd name="T14" fmla="*/ 135 w 8584"/>
              <a:gd name="T15" fmla="*/ 267 h 535"/>
              <a:gd name="T16" fmla="*/ 0 w 8584"/>
              <a:gd name="T17" fmla="*/ 134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84" h="535">
                <a:moveTo>
                  <a:pt x="0" y="134"/>
                </a:moveTo>
                <a:lnTo>
                  <a:pt x="8316" y="134"/>
                </a:lnTo>
                <a:lnTo>
                  <a:pt x="8316" y="0"/>
                </a:lnTo>
                <a:lnTo>
                  <a:pt x="8584" y="267"/>
                </a:lnTo>
                <a:lnTo>
                  <a:pt x="8316" y="535"/>
                </a:lnTo>
                <a:lnTo>
                  <a:pt x="8316" y="401"/>
                </a:lnTo>
                <a:lnTo>
                  <a:pt x="0" y="401"/>
                </a:lnTo>
                <a:lnTo>
                  <a:pt x="135" y="267"/>
                </a:lnTo>
                <a:lnTo>
                  <a:pt x="0" y="134"/>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nl-BE" sz="2800"/>
          </a:p>
        </p:txBody>
      </p:sp>
      <p:sp>
        <p:nvSpPr>
          <p:cNvPr id="20" name="Rectangle 19"/>
          <p:cNvSpPr>
            <a:spLocks noChangeArrowheads="1"/>
          </p:cNvSpPr>
          <p:nvPr/>
        </p:nvSpPr>
        <p:spPr bwMode="auto">
          <a:xfrm>
            <a:off x="4517010" y="2955011"/>
            <a:ext cx="747676" cy="198399"/>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nl-BE" sz="2800"/>
          </a:p>
        </p:txBody>
      </p:sp>
      <p:sp>
        <p:nvSpPr>
          <p:cNvPr id="21" name="Rectangle 20"/>
          <p:cNvSpPr>
            <a:spLocks noChangeArrowheads="1"/>
          </p:cNvSpPr>
          <p:nvPr/>
        </p:nvSpPr>
        <p:spPr bwMode="auto">
          <a:xfrm>
            <a:off x="5376920" y="2955011"/>
            <a:ext cx="2212231" cy="198399"/>
          </a:xfrm>
          <a:prstGeom prst="rect">
            <a:avLst/>
          </a:prstGeom>
          <a:solidFill>
            <a:srgbClr val="84200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nl-BE" sz="2800"/>
          </a:p>
        </p:txBody>
      </p:sp>
      <p:sp>
        <p:nvSpPr>
          <p:cNvPr id="22" name="Rectangle 21"/>
          <p:cNvSpPr>
            <a:spLocks noChangeArrowheads="1"/>
          </p:cNvSpPr>
          <p:nvPr/>
        </p:nvSpPr>
        <p:spPr bwMode="auto">
          <a:xfrm>
            <a:off x="6044248" y="2968006"/>
            <a:ext cx="568490" cy="173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p>
            <a:pPr>
              <a:lnSpc>
                <a:spcPct val="115000"/>
              </a:lnSpc>
              <a:spcAft>
                <a:spcPts val="600"/>
              </a:spcAft>
            </a:pPr>
            <a:r>
              <a:rPr lang="en-US" sz="1050" dirty="0">
                <a:solidFill>
                  <a:srgbClr val="FFFFFF"/>
                </a:solidFill>
                <a:effectLst/>
                <a:latin typeface="Verdana"/>
                <a:ea typeface="Verdana"/>
                <a:cs typeface="Verdana"/>
              </a:rPr>
              <a:t>Whisper</a:t>
            </a:r>
            <a:endParaRPr lang="nl-BE" sz="1100" dirty="0">
              <a:effectLst/>
              <a:latin typeface="Verdana"/>
              <a:ea typeface="Verdana"/>
              <a:cs typeface="Times New Roman"/>
            </a:endParaRPr>
          </a:p>
        </p:txBody>
      </p:sp>
      <p:sp>
        <p:nvSpPr>
          <p:cNvPr id="23" name="Rectangle 22"/>
          <p:cNvSpPr>
            <a:spLocks noChangeArrowheads="1"/>
          </p:cNvSpPr>
          <p:nvPr/>
        </p:nvSpPr>
        <p:spPr bwMode="auto">
          <a:xfrm>
            <a:off x="7590018" y="2955011"/>
            <a:ext cx="1193855" cy="198399"/>
          </a:xfrm>
          <a:prstGeom prst="rect">
            <a:avLst/>
          </a:prstGeom>
          <a:solidFill>
            <a:srgbClr val="A36E13"/>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nl-BE" sz="2800"/>
          </a:p>
        </p:txBody>
      </p:sp>
      <p:sp>
        <p:nvSpPr>
          <p:cNvPr id="24" name="Rectangle 23"/>
          <p:cNvSpPr>
            <a:spLocks noChangeArrowheads="1"/>
          </p:cNvSpPr>
          <p:nvPr/>
        </p:nvSpPr>
        <p:spPr bwMode="auto">
          <a:xfrm>
            <a:off x="7972953" y="2968006"/>
            <a:ext cx="515489" cy="173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a:spAutoFit/>
          </a:bodyPr>
          <a:lstStyle/>
          <a:p>
            <a:pPr>
              <a:lnSpc>
                <a:spcPct val="115000"/>
              </a:lnSpc>
              <a:spcAft>
                <a:spcPts val="600"/>
              </a:spcAft>
            </a:pPr>
            <a:r>
              <a:rPr lang="en-US" sz="1050" dirty="0">
                <a:solidFill>
                  <a:srgbClr val="FFFFFF"/>
                </a:solidFill>
                <a:effectLst/>
                <a:latin typeface="Verdana"/>
                <a:ea typeface="Verdana"/>
                <a:cs typeface="Verdana"/>
              </a:rPr>
              <a:t>Coach</a:t>
            </a:r>
            <a:endParaRPr lang="nl-BE" sz="1100">
              <a:effectLst/>
              <a:latin typeface="Verdana"/>
              <a:ea typeface="Verdana"/>
              <a:cs typeface="Times New Roman"/>
            </a:endParaRPr>
          </a:p>
        </p:txBody>
      </p:sp>
      <p:sp>
        <p:nvSpPr>
          <p:cNvPr id="25" name="Rectangle 24"/>
          <p:cNvSpPr>
            <a:spLocks noChangeArrowheads="1"/>
          </p:cNvSpPr>
          <p:nvPr/>
        </p:nvSpPr>
        <p:spPr bwMode="auto">
          <a:xfrm>
            <a:off x="8784739" y="2955011"/>
            <a:ext cx="929613" cy="198399"/>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nl-BE" sz="2800"/>
          </a:p>
        </p:txBody>
      </p:sp>
      <p:sp>
        <p:nvSpPr>
          <p:cNvPr id="26" name="Rectangle 25"/>
          <p:cNvSpPr>
            <a:spLocks noChangeArrowheads="1"/>
          </p:cNvSpPr>
          <p:nvPr/>
        </p:nvSpPr>
        <p:spPr bwMode="auto">
          <a:xfrm>
            <a:off x="8980539" y="2968006"/>
            <a:ext cx="543482" cy="173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p>
            <a:pPr>
              <a:lnSpc>
                <a:spcPct val="115000"/>
              </a:lnSpc>
              <a:spcAft>
                <a:spcPts val="600"/>
              </a:spcAft>
            </a:pPr>
            <a:r>
              <a:rPr lang="en-US" sz="1050" dirty="0">
                <a:solidFill>
                  <a:srgbClr val="272324"/>
                </a:solidFill>
                <a:effectLst/>
                <a:latin typeface="Verdana"/>
                <a:ea typeface="Verdana"/>
                <a:cs typeface="Verdana"/>
              </a:rPr>
              <a:t>Wrapup</a:t>
            </a:r>
            <a:endParaRPr lang="nl-BE" sz="1100" dirty="0">
              <a:effectLst/>
              <a:latin typeface="Verdana"/>
              <a:ea typeface="Verdana"/>
              <a:cs typeface="Times New Roman"/>
            </a:endParaRPr>
          </a:p>
        </p:txBody>
      </p:sp>
      <p:sp>
        <p:nvSpPr>
          <p:cNvPr id="27" name="Freeform 26"/>
          <p:cNvSpPr>
            <a:spLocks noEditPoints="1"/>
          </p:cNvSpPr>
          <p:nvPr/>
        </p:nvSpPr>
        <p:spPr bwMode="auto">
          <a:xfrm>
            <a:off x="4325543" y="1484784"/>
            <a:ext cx="877631" cy="468705"/>
          </a:xfrm>
          <a:custGeom>
            <a:avLst/>
            <a:gdLst>
              <a:gd name="T0" fmla="*/ 0 w 10000"/>
              <a:gd name="T1" fmla="*/ 48 h 5376"/>
              <a:gd name="T2" fmla="*/ 48 w 10000"/>
              <a:gd name="T3" fmla="*/ 0 h 5376"/>
              <a:gd name="T4" fmla="*/ 9952 w 10000"/>
              <a:gd name="T5" fmla="*/ 0 h 5376"/>
              <a:gd name="T6" fmla="*/ 10000 w 10000"/>
              <a:gd name="T7" fmla="*/ 48 h 5376"/>
              <a:gd name="T8" fmla="*/ 10000 w 10000"/>
              <a:gd name="T9" fmla="*/ 5328 h 5376"/>
              <a:gd name="T10" fmla="*/ 9952 w 10000"/>
              <a:gd name="T11" fmla="*/ 5376 h 5376"/>
              <a:gd name="T12" fmla="*/ 48 w 10000"/>
              <a:gd name="T13" fmla="*/ 5376 h 5376"/>
              <a:gd name="T14" fmla="*/ 0 w 10000"/>
              <a:gd name="T15" fmla="*/ 5328 h 5376"/>
              <a:gd name="T16" fmla="*/ 0 w 10000"/>
              <a:gd name="T17" fmla="*/ 48 h 5376"/>
              <a:gd name="T18" fmla="*/ 58 w 10000"/>
              <a:gd name="T19" fmla="*/ 5319 h 5376"/>
              <a:gd name="T20" fmla="*/ 9943 w 10000"/>
              <a:gd name="T21" fmla="*/ 5319 h 5376"/>
              <a:gd name="T22" fmla="*/ 9943 w 10000"/>
              <a:gd name="T23" fmla="*/ 58 h 5376"/>
              <a:gd name="T24" fmla="*/ 58 w 10000"/>
              <a:gd name="T25" fmla="*/ 58 h 5376"/>
              <a:gd name="T26" fmla="*/ 58 w 10000"/>
              <a:gd name="T27" fmla="*/ 5319 h 5376"/>
              <a:gd name="T28" fmla="*/ 77 w 10000"/>
              <a:gd name="T29" fmla="*/ 77 h 5376"/>
              <a:gd name="T30" fmla="*/ 9924 w 10000"/>
              <a:gd name="T31" fmla="*/ 77 h 5376"/>
              <a:gd name="T32" fmla="*/ 9924 w 10000"/>
              <a:gd name="T33" fmla="*/ 5300 h 5376"/>
              <a:gd name="T34" fmla="*/ 77 w 10000"/>
              <a:gd name="T35" fmla="*/ 5300 h 5376"/>
              <a:gd name="T36" fmla="*/ 77 w 10000"/>
              <a:gd name="T37" fmla="*/ 77 h 5376"/>
              <a:gd name="T38" fmla="*/ 96 w 10000"/>
              <a:gd name="T39" fmla="*/ 5280 h 5376"/>
              <a:gd name="T40" fmla="*/ 9904 w 10000"/>
              <a:gd name="T41" fmla="*/ 5280 h 5376"/>
              <a:gd name="T42" fmla="*/ 9904 w 10000"/>
              <a:gd name="T43" fmla="*/ 96 h 5376"/>
              <a:gd name="T44" fmla="*/ 96 w 10000"/>
              <a:gd name="T45" fmla="*/ 96 h 5376"/>
              <a:gd name="T46" fmla="*/ 96 w 10000"/>
              <a:gd name="T47" fmla="*/ 5280 h 5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00" h="5376">
                <a:moveTo>
                  <a:pt x="0" y="48"/>
                </a:moveTo>
                <a:cubicBezTo>
                  <a:pt x="0" y="22"/>
                  <a:pt x="22" y="0"/>
                  <a:pt x="48" y="0"/>
                </a:cubicBezTo>
                <a:lnTo>
                  <a:pt x="9952" y="0"/>
                </a:lnTo>
                <a:cubicBezTo>
                  <a:pt x="9979" y="0"/>
                  <a:pt x="10000" y="22"/>
                  <a:pt x="10000" y="48"/>
                </a:cubicBezTo>
                <a:lnTo>
                  <a:pt x="10000" y="5328"/>
                </a:lnTo>
                <a:cubicBezTo>
                  <a:pt x="10000" y="5355"/>
                  <a:pt x="9979" y="5376"/>
                  <a:pt x="9952" y="5376"/>
                </a:cubicBezTo>
                <a:lnTo>
                  <a:pt x="48" y="5376"/>
                </a:lnTo>
                <a:cubicBezTo>
                  <a:pt x="22" y="5376"/>
                  <a:pt x="0" y="5355"/>
                  <a:pt x="0" y="5328"/>
                </a:cubicBezTo>
                <a:lnTo>
                  <a:pt x="0" y="48"/>
                </a:lnTo>
                <a:close/>
                <a:moveTo>
                  <a:pt x="58" y="5319"/>
                </a:moveTo>
                <a:lnTo>
                  <a:pt x="9943" y="5319"/>
                </a:lnTo>
                <a:lnTo>
                  <a:pt x="9943" y="58"/>
                </a:lnTo>
                <a:lnTo>
                  <a:pt x="58" y="58"/>
                </a:lnTo>
                <a:lnTo>
                  <a:pt x="58" y="5319"/>
                </a:lnTo>
                <a:close/>
                <a:moveTo>
                  <a:pt x="77" y="77"/>
                </a:moveTo>
                <a:lnTo>
                  <a:pt x="9924" y="77"/>
                </a:lnTo>
                <a:lnTo>
                  <a:pt x="9924" y="5300"/>
                </a:lnTo>
                <a:lnTo>
                  <a:pt x="77" y="5300"/>
                </a:lnTo>
                <a:lnTo>
                  <a:pt x="77" y="77"/>
                </a:lnTo>
                <a:close/>
                <a:moveTo>
                  <a:pt x="96" y="5280"/>
                </a:moveTo>
                <a:lnTo>
                  <a:pt x="9904" y="5280"/>
                </a:lnTo>
                <a:lnTo>
                  <a:pt x="9904" y="96"/>
                </a:lnTo>
                <a:lnTo>
                  <a:pt x="96" y="96"/>
                </a:lnTo>
                <a:lnTo>
                  <a:pt x="96" y="5280"/>
                </a:lnTo>
                <a:close/>
              </a:path>
            </a:pathLst>
          </a:custGeom>
          <a:solidFill>
            <a:srgbClr val="BFBFBF"/>
          </a:solidFill>
          <a:ln w="0" cap="flat">
            <a:solidFill>
              <a:srgbClr val="BFBFBF"/>
            </a:solidFill>
            <a:prstDash val="solid"/>
            <a:round/>
            <a:headEnd/>
            <a:tailEnd/>
          </a:ln>
        </p:spPr>
        <p:txBody>
          <a:bodyPr rot="0" vert="horz" wrap="square" lIns="91440" tIns="45720" rIns="91440" bIns="45720" anchor="t" anchorCtr="0" upright="1">
            <a:noAutofit/>
          </a:bodyPr>
          <a:lstStyle/>
          <a:p>
            <a:endParaRPr lang="nl-BE" sz="2800"/>
          </a:p>
        </p:txBody>
      </p:sp>
      <p:sp>
        <p:nvSpPr>
          <p:cNvPr id="28" name="Freeform 27"/>
          <p:cNvSpPr>
            <a:spLocks noEditPoints="1"/>
          </p:cNvSpPr>
          <p:nvPr/>
        </p:nvSpPr>
        <p:spPr bwMode="auto">
          <a:xfrm>
            <a:off x="4180859" y="1571421"/>
            <a:ext cx="289366" cy="1407848"/>
          </a:xfrm>
          <a:custGeom>
            <a:avLst/>
            <a:gdLst>
              <a:gd name="T0" fmla="*/ 873 w 3308"/>
              <a:gd name="T1" fmla="*/ 96 h 16111"/>
              <a:gd name="T2" fmla="*/ 96 w 3308"/>
              <a:gd name="T3" fmla="*/ 96 h 16111"/>
              <a:gd name="T4" fmla="*/ 96 w 3308"/>
              <a:gd name="T5" fmla="*/ 4332 h 16111"/>
              <a:gd name="T6" fmla="*/ 3308 w 3308"/>
              <a:gd name="T7" fmla="*/ 16085 h 16111"/>
              <a:gd name="T8" fmla="*/ 3252 w 3308"/>
              <a:gd name="T9" fmla="*/ 16100 h 16111"/>
              <a:gd name="T10" fmla="*/ 39 w 3308"/>
              <a:gd name="T11" fmla="*/ 4341 h 16111"/>
              <a:gd name="T12" fmla="*/ 38 w 3308"/>
              <a:gd name="T13" fmla="*/ 4338 h 16111"/>
              <a:gd name="T14" fmla="*/ 38 w 3308"/>
              <a:gd name="T15" fmla="*/ 48 h 16111"/>
              <a:gd name="T16" fmla="*/ 48 w 3308"/>
              <a:gd name="T17" fmla="*/ 39 h 16111"/>
              <a:gd name="T18" fmla="*/ 873 w 3308"/>
              <a:gd name="T19" fmla="*/ 39 h 16111"/>
              <a:gd name="T20" fmla="*/ 873 w 3308"/>
              <a:gd name="T21" fmla="*/ 96 h 16111"/>
              <a:gd name="T22" fmla="*/ 873 w 3308"/>
              <a:gd name="T23" fmla="*/ 20 h 16111"/>
              <a:gd name="T24" fmla="*/ 48 w 3308"/>
              <a:gd name="T25" fmla="*/ 20 h 16111"/>
              <a:gd name="T26" fmla="*/ 19 w 3308"/>
              <a:gd name="T27" fmla="*/ 48 h 16111"/>
              <a:gd name="T28" fmla="*/ 19 w 3308"/>
              <a:gd name="T29" fmla="*/ 4338 h 16111"/>
              <a:gd name="T30" fmla="*/ 20 w 3308"/>
              <a:gd name="T31" fmla="*/ 4346 h 16111"/>
              <a:gd name="T32" fmla="*/ 3234 w 3308"/>
              <a:gd name="T33" fmla="*/ 16105 h 16111"/>
              <a:gd name="T34" fmla="*/ 3215 w 3308"/>
              <a:gd name="T35" fmla="*/ 16111 h 16111"/>
              <a:gd name="T36" fmla="*/ 1 w 3308"/>
              <a:gd name="T37" fmla="*/ 4351 h 16111"/>
              <a:gd name="T38" fmla="*/ 0 w 3308"/>
              <a:gd name="T39" fmla="*/ 4338 h 16111"/>
              <a:gd name="T40" fmla="*/ 0 w 3308"/>
              <a:gd name="T41" fmla="*/ 48 h 16111"/>
              <a:gd name="T42" fmla="*/ 48 w 3308"/>
              <a:gd name="T43" fmla="*/ 0 h 16111"/>
              <a:gd name="T44" fmla="*/ 873 w 3308"/>
              <a:gd name="T45" fmla="*/ 0 h 16111"/>
              <a:gd name="T46" fmla="*/ 873 w 3308"/>
              <a:gd name="T47" fmla="*/ 20 h 16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308" h="16111">
                <a:moveTo>
                  <a:pt x="873" y="96"/>
                </a:moveTo>
                <a:lnTo>
                  <a:pt x="96" y="96"/>
                </a:lnTo>
                <a:lnTo>
                  <a:pt x="96" y="4332"/>
                </a:lnTo>
                <a:lnTo>
                  <a:pt x="3308" y="16085"/>
                </a:lnTo>
                <a:lnTo>
                  <a:pt x="3252" y="16100"/>
                </a:lnTo>
                <a:lnTo>
                  <a:pt x="39" y="4341"/>
                </a:lnTo>
                <a:cubicBezTo>
                  <a:pt x="38" y="4340"/>
                  <a:pt x="38" y="4339"/>
                  <a:pt x="38" y="4338"/>
                </a:cubicBezTo>
                <a:lnTo>
                  <a:pt x="38" y="48"/>
                </a:lnTo>
                <a:cubicBezTo>
                  <a:pt x="38" y="43"/>
                  <a:pt x="42" y="39"/>
                  <a:pt x="48" y="39"/>
                </a:cubicBezTo>
                <a:lnTo>
                  <a:pt x="873" y="39"/>
                </a:lnTo>
                <a:lnTo>
                  <a:pt x="873" y="96"/>
                </a:lnTo>
                <a:close/>
                <a:moveTo>
                  <a:pt x="873" y="20"/>
                </a:moveTo>
                <a:lnTo>
                  <a:pt x="48" y="20"/>
                </a:lnTo>
                <a:cubicBezTo>
                  <a:pt x="32" y="20"/>
                  <a:pt x="19" y="33"/>
                  <a:pt x="19" y="48"/>
                </a:cubicBezTo>
                <a:lnTo>
                  <a:pt x="19" y="4338"/>
                </a:lnTo>
                <a:cubicBezTo>
                  <a:pt x="19" y="4341"/>
                  <a:pt x="19" y="4344"/>
                  <a:pt x="20" y="4346"/>
                </a:cubicBezTo>
                <a:lnTo>
                  <a:pt x="3234" y="16105"/>
                </a:lnTo>
                <a:lnTo>
                  <a:pt x="3215" y="16111"/>
                </a:lnTo>
                <a:lnTo>
                  <a:pt x="1" y="4351"/>
                </a:lnTo>
                <a:cubicBezTo>
                  <a:pt x="0" y="4347"/>
                  <a:pt x="0" y="4343"/>
                  <a:pt x="0" y="4338"/>
                </a:cubicBezTo>
                <a:lnTo>
                  <a:pt x="0" y="48"/>
                </a:lnTo>
                <a:cubicBezTo>
                  <a:pt x="0" y="22"/>
                  <a:pt x="21" y="0"/>
                  <a:pt x="48" y="0"/>
                </a:cubicBezTo>
                <a:lnTo>
                  <a:pt x="873" y="0"/>
                </a:lnTo>
                <a:lnTo>
                  <a:pt x="873" y="20"/>
                </a:lnTo>
                <a:close/>
              </a:path>
            </a:pathLst>
          </a:custGeom>
          <a:solidFill>
            <a:srgbClr val="BFBFBF"/>
          </a:solidFill>
          <a:ln w="0" cap="flat">
            <a:solidFill>
              <a:srgbClr val="BFBFBF"/>
            </a:solidFill>
            <a:prstDash val="solid"/>
            <a:round/>
            <a:headEnd/>
            <a:tailEnd/>
          </a:ln>
        </p:spPr>
        <p:txBody>
          <a:bodyPr rot="0" vert="horz" wrap="square" lIns="91440" tIns="45720" rIns="91440" bIns="45720" anchor="t" anchorCtr="0" upright="1">
            <a:noAutofit/>
          </a:bodyPr>
          <a:lstStyle/>
          <a:p>
            <a:endParaRPr lang="nl-BE" sz="2800"/>
          </a:p>
        </p:txBody>
      </p:sp>
      <p:sp>
        <p:nvSpPr>
          <p:cNvPr id="29" name="Rectangle 28"/>
          <p:cNvSpPr>
            <a:spLocks noChangeArrowheads="1"/>
          </p:cNvSpPr>
          <p:nvPr/>
        </p:nvSpPr>
        <p:spPr bwMode="auto">
          <a:xfrm>
            <a:off x="4531738" y="1572288"/>
            <a:ext cx="556819" cy="16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p>
            <a:pPr>
              <a:lnSpc>
                <a:spcPct val="115000"/>
              </a:lnSpc>
              <a:spcAft>
                <a:spcPts val="600"/>
              </a:spcAft>
            </a:pPr>
            <a:r>
              <a:rPr lang="en-US" sz="1000" dirty="0">
                <a:solidFill>
                  <a:srgbClr val="272324"/>
                </a:solidFill>
                <a:effectLst/>
                <a:latin typeface="Verdana"/>
                <a:ea typeface="Verdana"/>
                <a:cs typeface="Verdana"/>
              </a:rPr>
              <a:t>Start of </a:t>
            </a:r>
            <a:endParaRPr lang="nl-BE" sz="1100" dirty="0">
              <a:effectLst/>
              <a:latin typeface="Verdana"/>
              <a:ea typeface="Verdana"/>
              <a:cs typeface="Times New Roman"/>
            </a:endParaRPr>
          </a:p>
        </p:txBody>
      </p:sp>
      <p:sp>
        <p:nvSpPr>
          <p:cNvPr id="30" name="Rectangle 29"/>
          <p:cNvSpPr>
            <a:spLocks noChangeArrowheads="1"/>
          </p:cNvSpPr>
          <p:nvPr/>
        </p:nvSpPr>
        <p:spPr bwMode="auto">
          <a:xfrm>
            <a:off x="4527407" y="1718704"/>
            <a:ext cx="516808" cy="16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p>
            <a:pPr>
              <a:lnSpc>
                <a:spcPct val="115000"/>
              </a:lnSpc>
              <a:spcAft>
                <a:spcPts val="600"/>
              </a:spcAft>
            </a:pPr>
            <a:r>
              <a:rPr lang="en-US" sz="1000" dirty="0">
                <a:solidFill>
                  <a:srgbClr val="272324"/>
                </a:solidFill>
                <a:effectLst/>
                <a:latin typeface="Verdana"/>
                <a:ea typeface="Verdana"/>
                <a:cs typeface="Verdana"/>
              </a:rPr>
              <a:t>Contact</a:t>
            </a:r>
            <a:endParaRPr lang="nl-BE" sz="1100" dirty="0">
              <a:effectLst/>
              <a:latin typeface="Verdana"/>
              <a:ea typeface="Verdana"/>
              <a:cs typeface="Times New Roman"/>
            </a:endParaRPr>
          </a:p>
        </p:txBody>
      </p:sp>
      <p:sp>
        <p:nvSpPr>
          <p:cNvPr id="31" name="Freeform 30"/>
          <p:cNvSpPr>
            <a:spLocks noEditPoints="1"/>
          </p:cNvSpPr>
          <p:nvPr/>
        </p:nvSpPr>
        <p:spPr bwMode="auto">
          <a:xfrm>
            <a:off x="4896479" y="2092108"/>
            <a:ext cx="903622" cy="589131"/>
          </a:xfrm>
          <a:custGeom>
            <a:avLst/>
            <a:gdLst>
              <a:gd name="T0" fmla="*/ 0 w 5152"/>
              <a:gd name="T1" fmla="*/ 24 h 3376"/>
              <a:gd name="T2" fmla="*/ 24 w 5152"/>
              <a:gd name="T3" fmla="*/ 0 h 3376"/>
              <a:gd name="T4" fmla="*/ 5128 w 5152"/>
              <a:gd name="T5" fmla="*/ 0 h 3376"/>
              <a:gd name="T6" fmla="*/ 5152 w 5152"/>
              <a:gd name="T7" fmla="*/ 24 h 3376"/>
              <a:gd name="T8" fmla="*/ 5152 w 5152"/>
              <a:gd name="T9" fmla="*/ 3352 h 3376"/>
              <a:gd name="T10" fmla="*/ 5128 w 5152"/>
              <a:gd name="T11" fmla="*/ 3376 h 3376"/>
              <a:gd name="T12" fmla="*/ 24 w 5152"/>
              <a:gd name="T13" fmla="*/ 3376 h 3376"/>
              <a:gd name="T14" fmla="*/ 0 w 5152"/>
              <a:gd name="T15" fmla="*/ 3352 h 3376"/>
              <a:gd name="T16" fmla="*/ 0 w 5152"/>
              <a:gd name="T17" fmla="*/ 24 h 3376"/>
              <a:gd name="T18" fmla="*/ 29 w 5152"/>
              <a:gd name="T19" fmla="*/ 3348 h 3376"/>
              <a:gd name="T20" fmla="*/ 5124 w 5152"/>
              <a:gd name="T21" fmla="*/ 3348 h 3376"/>
              <a:gd name="T22" fmla="*/ 5124 w 5152"/>
              <a:gd name="T23" fmla="*/ 29 h 3376"/>
              <a:gd name="T24" fmla="*/ 29 w 5152"/>
              <a:gd name="T25" fmla="*/ 29 h 3376"/>
              <a:gd name="T26" fmla="*/ 29 w 5152"/>
              <a:gd name="T27" fmla="*/ 3348 h 3376"/>
              <a:gd name="T28" fmla="*/ 39 w 5152"/>
              <a:gd name="T29" fmla="*/ 39 h 3376"/>
              <a:gd name="T30" fmla="*/ 5114 w 5152"/>
              <a:gd name="T31" fmla="*/ 39 h 3376"/>
              <a:gd name="T32" fmla="*/ 5114 w 5152"/>
              <a:gd name="T33" fmla="*/ 3338 h 3376"/>
              <a:gd name="T34" fmla="*/ 39 w 5152"/>
              <a:gd name="T35" fmla="*/ 3338 h 3376"/>
              <a:gd name="T36" fmla="*/ 39 w 5152"/>
              <a:gd name="T37" fmla="*/ 39 h 3376"/>
              <a:gd name="T38" fmla="*/ 48 w 5152"/>
              <a:gd name="T39" fmla="*/ 3328 h 3376"/>
              <a:gd name="T40" fmla="*/ 5104 w 5152"/>
              <a:gd name="T41" fmla="*/ 3328 h 3376"/>
              <a:gd name="T42" fmla="*/ 5104 w 5152"/>
              <a:gd name="T43" fmla="*/ 48 h 3376"/>
              <a:gd name="T44" fmla="*/ 48 w 5152"/>
              <a:gd name="T45" fmla="*/ 48 h 3376"/>
              <a:gd name="T46" fmla="*/ 48 w 5152"/>
              <a:gd name="T47" fmla="*/ 3328 h 3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152" h="3376">
                <a:moveTo>
                  <a:pt x="0" y="24"/>
                </a:moveTo>
                <a:cubicBezTo>
                  <a:pt x="0" y="11"/>
                  <a:pt x="11" y="0"/>
                  <a:pt x="24" y="0"/>
                </a:cubicBezTo>
                <a:lnTo>
                  <a:pt x="5128" y="0"/>
                </a:lnTo>
                <a:cubicBezTo>
                  <a:pt x="5142" y="0"/>
                  <a:pt x="5152" y="11"/>
                  <a:pt x="5152" y="24"/>
                </a:cubicBezTo>
                <a:lnTo>
                  <a:pt x="5152" y="3352"/>
                </a:lnTo>
                <a:cubicBezTo>
                  <a:pt x="5152" y="3366"/>
                  <a:pt x="5142" y="3376"/>
                  <a:pt x="5128" y="3376"/>
                </a:cubicBezTo>
                <a:lnTo>
                  <a:pt x="24" y="3376"/>
                </a:lnTo>
                <a:cubicBezTo>
                  <a:pt x="11" y="3376"/>
                  <a:pt x="0" y="3366"/>
                  <a:pt x="0" y="3352"/>
                </a:cubicBezTo>
                <a:lnTo>
                  <a:pt x="0" y="24"/>
                </a:lnTo>
                <a:close/>
                <a:moveTo>
                  <a:pt x="29" y="3348"/>
                </a:moveTo>
                <a:lnTo>
                  <a:pt x="5124" y="3348"/>
                </a:lnTo>
                <a:lnTo>
                  <a:pt x="5124" y="29"/>
                </a:lnTo>
                <a:lnTo>
                  <a:pt x="29" y="29"/>
                </a:lnTo>
                <a:lnTo>
                  <a:pt x="29" y="3348"/>
                </a:lnTo>
                <a:close/>
                <a:moveTo>
                  <a:pt x="39" y="39"/>
                </a:moveTo>
                <a:lnTo>
                  <a:pt x="5114" y="39"/>
                </a:lnTo>
                <a:lnTo>
                  <a:pt x="5114" y="3338"/>
                </a:lnTo>
                <a:lnTo>
                  <a:pt x="39" y="3338"/>
                </a:lnTo>
                <a:lnTo>
                  <a:pt x="39" y="39"/>
                </a:lnTo>
                <a:close/>
                <a:moveTo>
                  <a:pt x="48" y="3328"/>
                </a:moveTo>
                <a:lnTo>
                  <a:pt x="5104" y="3328"/>
                </a:lnTo>
                <a:lnTo>
                  <a:pt x="5104" y="48"/>
                </a:lnTo>
                <a:lnTo>
                  <a:pt x="48" y="48"/>
                </a:lnTo>
                <a:lnTo>
                  <a:pt x="48" y="3328"/>
                </a:lnTo>
                <a:close/>
              </a:path>
            </a:pathLst>
          </a:custGeom>
          <a:solidFill>
            <a:srgbClr val="BFBFBF"/>
          </a:solidFill>
          <a:ln w="0" cap="flat">
            <a:solidFill>
              <a:srgbClr val="BFBFBF"/>
            </a:solidFill>
            <a:prstDash val="solid"/>
            <a:round/>
            <a:headEnd/>
            <a:tailEnd/>
          </a:ln>
        </p:spPr>
        <p:txBody>
          <a:bodyPr rot="0" vert="horz" wrap="square" lIns="91440" tIns="45720" rIns="91440" bIns="45720" anchor="t" anchorCtr="0" upright="1">
            <a:noAutofit/>
          </a:bodyPr>
          <a:lstStyle/>
          <a:p>
            <a:endParaRPr lang="nl-BE" sz="2800"/>
          </a:p>
        </p:txBody>
      </p:sp>
      <p:sp>
        <p:nvSpPr>
          <p:cNvPr id="32" name="Freeform 31"/>
          <p:cNvSpPr>
            <a:spLocks noEditPoints="1"/>
          </p:cNvSpPr>
          <p:nvPr/>
        </p:nvSpPr>
        <p:spPr bwMode="auto">
          <a:xfrm>
            <a:off x="4746597" y="2201270"/>
            <a:ext cx="474769" cy="761538"/>
          </a:xfrm>
          <a:custGeom>
            <a:avLst/>
            <a:gdLst>
              <a:gd name="T0" fmla="*/ 899 w 5416"/>
              <a:gd name="T1" fmla="*/ 96 h 8717"/>
              <a:gd name="T2" fmla="*/ 96 w 5416"/>
              <a:gd name="T3" fmla="*/ 96 h 8717"/>
              <a:gd name="T4" fmla="*/ 96 w 5416"/>
              <a:gd name="T5" fmla="*/ 5429 h 8717"/>
              <a:gd name="T6" fmla="*/ 5416 w 5416"/>
              <a:gd name="T7" fmla="*/ 8635 h 8717"/>
              <a:gd name="T8" fmla="*/ 5387 w 5416"/>
              <a:gd name="T9" fmla="*/ 8684 h 8717"/>
              <a:gd name="T10" fmla="*/ 43 w 5416"/>
              <a:gd name="T11" fmla="*/ 5465 h 8717"/>
              <a:gd name="T12" fmla="*/ 38 w 5416"/>
              <a:gd name="T13" fmla="*/ 5456 h 8717"/>
              <a:gd name="T14" fmla="*/ 38 w 5416"/>
              <a:gd name="T15" fmla="*/ 48 h 8717"/>
              <a:gd name="T16" fmla="*/ 48 w 5416"/>
              <a:gd name="T17" fmla="*/ 39 h 8717"/>
              <a:gd name="T18" fmla="*/ 899 w 5416"/>
              <a:gd name="T19" fmla="*/ 39 h 8717"/>
              <a:gd name="T20" fmla="*/ 899 w 5416"/>
              <a:gd name="T21" fmla="*/ 96 h 8717"/>
              <a:gd name="T22" fmla="*/ 899 w 5416"/>
              <a:gd name="T23" fmla="*/ 20 h 8717"/>
              <a:gd name="T24" fmla="*/ 48 w 5416"/>
              <a:gd name="T25" fmla="*/ 20 h 8717"/>
              <a:gd name="T26" fmla="*/ 19 w 5416"/>
              <a:gd name="T27" fmla="*/ 48 h 8717"/>
              <a:gd name="T28" fmla="*/ 19 w 5416"/>
              <a:gd name="T29" fmla="*/ 5456 h 8717"/>
              <a:gd name="T30" fmla="*/ 33 w 5416"/>
              <a:gd name="T31" fmla="*/ 5481 h 8717"/>
              <a:gd name="T32" fmla="*/ 5377 w 5416"/>
              <a:gd name="T33" fmla="*/ 8701 h 8717"/>
              <a:gd name="T34" fmla="*/ 5367 w 5416"/>
              <a:gd name="T35" fmla="*/ 8717 h 8717"/>
              <a:gd name="T36" fmla="*/ 23 w 5416"/>
              <a:gd name="T37" fmla="*/ 5498 h 8717"/>
              <a:gd name="T38" fmla="*/ 0 w 5416"/>
              <a:gd name="T39" fmla="*/ 5456 h 8717"/>
              <a:gd name="T40" fmla="*/ 0 w 5416"/>
              <a:gd name="T41" fmla="*/ 48 h 8717"/>
              <a:gd name="T42" fmla="*/ 48 w 5416"/>
              <a:gd name="T43" fmla="*/ 0 h 8717"/>
              <a:gd name="T44" fmla="*/ 899 w 5416"/>
              <a:gd name="T45" fmla="*/ 0 h 8717"/>
              <a:gd name="T46" fmla="*/ 899 w 5416"/>
              <a:gd name="T47" fmla="*/ 20 h 8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16" h="8717">
                <a:moveTo>
                  <a:pt x="899" y="96"/>
                </a:moveTo>
                <a:lnTo>
                  <a:pt x="96" y="96"/>
                </a:lnTo>
                <a:lnTo>
                  <a:pt x="96" y="5429"/>
                </a:lnTo>
                <a:lnTo>
                  <a:pt x="5416" y="8635"/>
                </a:lnTo>
                <a:lnTo>
                  <a:pt x="5387" y="8684"/>
                </a:lnTo>
                <a:lnTo>
                  <a:pt x="43" y="5465"/>
                </a:lnTo>
                <a:cubicBezTo>
                  <a:pt x="40" y="5463"/>
                  <a:pt x="38" y="5460"/>
                  <a:pt x="38" y="5456"/>
                </a:cubicBezTo>
                <a:lnTo>
                  <a:pt x="38" y="48"/>
                </a:lnTo>
                <a:cubicBezTo>
                  <a:pt x="38" y="43"/>
                  <a:pt x="43" y="39"/>
                  <a:pt x="48" y="39"/>
                </a:cubicBezTo>
                <a:lnTo>
                  <a:pt x="899" y="39"/>
                </a:lnTo>
                <a:lnTo>
                  <a:pt x="899" y="96"/>
                </a:lnTo>
                <a:close/>
                <a:moveTo>
                  <a:pt x="899" y="20"/>
                </a:moveTo>
                <a:lnTo>
                  <a:pt x="48" y="20"/>
                </a:lnTo>
                <a:cubicBezTo>
                  <a:pt x="32" y="20"/>
                  <a:pt x="19" y="33"/>
                  <a:pt x="19" y="48"/>
                </a:cubicBezTo>
                <a:lnTo>
                  <a:pt x="19" y="5456"/>
                </a:lnTo>
                <a:cubicBezTo>
                  <a:pt x="19" y="5467"/>
                  <a:pt x="25" y="5476"/>
                  <a:pt x="33" y="5481"/>
                </a:cubicBezTo>
                <a:lnTo>
                  <a:pt x="5377" y="8701"/>
                </a:lnTo>
                <a:lnTo>
                  <a:pt x="5367" y="8717"/>
                </a:lnTo>
                <a:lnTo>
                  <a:pt x="23" y="5498"/>
                </a:lnTo>
                <a:cubicBezTo>
                  <a:pt x="9" y="5489"/>
                  <a:pt x="0" y="5473"/>
                  <a:pt x="0" y="5456"/>
                </a:cubicBezTo>
                <a:lnTo>
                  <a:pt x="0" y="48"/>
                </a:lnTo>
                <a:cubicBezTo>
                  <a:pt x="0" y="22"/>
                  <a:pt x="22" y="0"/>
                  <a:pt x="48" y="0"/>
                </a:cubicBezTo>
                <a:lnTo>
                  <a:pt x="899" y="0"/>
                </a:lnTo>
                <a:lnTo>
                  <a:pt x="899" y="20"/>
                </a:lnTo>
                <a:close/>
              </a:path>
            </a:pathLst>
          </a:custGeom>
          <a:solidFill>
            <a:srgbClr val="BFBFBF"/>
          </a:solidFill>
          <a:ln w="0" cap="flat">
            <a:solidFill>
              <a:srgbClr val="BFBFBF"/>
            </a:solidFill>
            <a:prstDash val="solid"/>
            <a:round/>
            <a:headEnd/>
            <a:tailEnd/>
          </a:ln>
        </p:spPr>
        <p:txBody>
          <a:bodyPr rot="0" vert="horz" wrap="square" lIns="91440" tIns="45720" rIns="91440" bIns="45720" anchor="t" anchorCtr="0" upright="1">
            <a:noAutofit/>
          </a:bodyPr>
          <a:lstStyle/>
          <a:p>
            <a:endParaRPr lang="nl-BE" sz="2800"/>
          </a:p>
        </p:txBody>
      </p:sp>
      <p:sp>
        <p:nvSpPr>
          <p:cNvPr id="33" name="Rectangle 32"/>
          <p:cNvSpPr>
            <a:spLocks noChangeArrowheads="1"/>
          </p:cNvSpPr>
          <p:nvPr/>
        </p:nvSpPr>
        <p:spPr bwMode="auto">
          <a:xfrm>
            <a:off x="5016905" y="2165749"/>
            <a:ext cx="766876" cy="16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p>
            <a:pPr>
              <a:lnSpc>
                <a:spcPct val="115000"/>
              </a:lnSpc>
              <a:spcAft>
                <a:spcPts val="600"/>
              </a:spcAft>
            </a:pPr>
            <a:r>
              <a:rPr lang="en-US" sz="1000" dirty="0">
                <a:solidFill>
                  <a:srgbClr val="272324"/>
                </a:solidFill>
                <a:effectLst/>
                <a:latin typeface="Verdana"/>
                <a:ea typeface="Verdana"/>
                <a:cs typeface="Verdana"/>
              </a:rPr>
              <a:t>Supervisor </a:t>
            </a:r>
            <a:endParaRPr lang="nl-BE" sz="1100" dirty="0">
              <a:effectLst/>
              <a:latin typeface="Verdana"/>
              <a:ea typeface="Verdana"/>
              <a:cs typeface="Times New Roman"/>
            </a:endParaRPr>
          </a:p>
        </p:txBody>
      </p:sp>
      <p:sp>
        <p:nvSpPr>
          <p:cNvPr id="34" name="Rectangle 33"/>
          <p:cNvSpPr>
            <a:spLocks noChangeArrowheads="1"/>
          </p:cNvSpPr>
          <p:nvPr/>
        </p:nvSpPr>
        <p:spPr bwMode="auto">
          <a:xfrm>
            <a:off x="5171118" y="2312165"/>
            <a:ext cx="430118" cy="16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p>
            <a:pPr>
              <a:lnSpc>
                <a:spcPct val="115000"/>
              </a:lnSpc>
              <a:spcAft>
                <a:spcPts val="600"/>
              </a:spcAft>
            </a:pPr>
            <a:r>
              <a:rPr lang="en-US" sz="1000" dirty="0">
                <a:solidFill>
                  <a:srgbClr val="272324"/>
                </a:solidFill>
                <a:effectLst/>
                <a:latin typeface="Verdana"/>
                <a:ea typeface="Verdana"/>
                <a:cs typeface="Verdana"/>
              </a:rPr>
              <a:t>starts </a:t>
            </a:r>
            <a:endParaRPr lang="nl-BE" sz="1100">
              <a:effectLst/>
              <a:latin typeface="Verdana"/>
              <a:ea typeface="Verdana"/>
              <a:cs typeface="Times New Roman"/>
            </a:endParaRPr>
          </a:p>
        </p:txBody>
      </p:sp>
      <p:sp>
        <p:nvSpPr>
          <p:cNvPr id="35" name="Rectangle 34"/>
          <p:cNvSpPr>
            <a:spLocks noChangeArrowheads="1"/>
          </p:cNvSpPr>
          <p:nvPr/>
        </p:nvSpPr>
        <p:spPr bwMode="auto">
          <a:xfrm>
            <a:off x="5036831" y="2460314"/>
            <a:ext cx="748539" cy="184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p>
            <a:pPr>
              <a:lnSpc>
                <a:spcPct val="115000"/>
              </a:lnSpc>
              <a:spcAft>
                <a:spcPts val="600"/>
              </a:spcAft>
            </a:pPr>
            <a:r>
              <a:rPr lang="en-US" sz="1000" dirty="0">
                <a:solidFill>
                  <a:srgbClr val="272324"/>
                </a:solidFill>
                <a:latin typeface="Verdana"/>
                <a:ea typeface="Verdana"/>
                <a:cs typeface="Verdana"/>
              </a:rPr>
              <a:t>Whispering</a:t>
            </a:r>
            <a:endParaRPr lang="nl-BE" sz="1000" dirty="0">
              <a:solidFill>
                <a:srgbClr val="272324"/>
              </a:solidFill>
              <a:latin typeface="Verdana"/>
              <a:ea typeface="Verdana"/>
              <a:cs typeface="Verdana"/>
            </a:endParaRPr>
          </a:p>
        </p:txBody>
      </p:sp>
      <p:sp>
        <p:nvSpPr>
          <p:cNvPr id="36" name="Freeform 35"/>
          <p:cNvSpPr>
            <a:spLocks noEditPoints="1"/>
          </p:cNvSpPr>
          <p:nvPr/>
        </p:nvSpPr>
        <p:spPr bwMode="auto">
          <a:xfrm>
            <a:off x="7040740" y="2231593"/>
            <a:ext cx="1043107" cy="469571"/>
          </a:xfrm>
          <a:custGeom>
            <a:avLst/>
            <a:gdLst>
              <a:gd name="T0" fmla="*/ 0 w 5944"/>
              <a:gd name="T1" fmla="*/ 24 h 2688"/>
              <a:gd name="T2" fmla="*/ 24 w 5944"/>
              <a:gd name="T3" fmla="*/ 0 h 2688"/>
              <a:gd name="T4" fmla="*/ 5920 w 5944"/>
              <a:gd name="T5" fmla="*/ 0 h 2688"/>
              <a:gd name="T6" fmla="*/ 5944 w 5944"/>
              <a:gd name="T7" fmla="*/ 24 h 2688"/>
              <a:gd name="T8" fmla="*/ 5944 w 5944"/>
              <a:gd name="T9" fmla="*/ 2664 h 2688"/>
              <a:gd name="T10" fmla="*/ 5920 w 5944"/>
              <a:gd name="T11" fmla="*/ 2688 h 2688"/>
              <a:gd name="T12" fmla="*/ 24 w 5944"/>
              <a:gd name="T13" fmla="*/ 2688 h 2688"/>
              <a:gd name="T14" fmla="*/ 0 w 5944"/>
              <a:gd name="T15" fmla="*/ 2664 h 2688"/>
              <a:gd name="T16" fmla="*/ 0 w 5944"/>
              <a:gd name="T17" fmla="*/ 24 h 2688"/>
              <a:gd name="T18" fmla="*/ 29 w 5944"/>
              <a:gd name="T19" fmla="*/ 2660 h 2688"/>
              <a:gd name="T20" fmla="*/ 5916 w 5944"/>
              <a:gd name="T21" fmla="*/ 2660 h 2688"/>
              <a:gd name="T22" fmla="*/ 5916 w 5944"/>
              <a:gd name="T23" fmla="*/ 29 h 2688"/>
              <a:gd name="T24" fmla="*/ 29 w 5944"/>
              <a:gd name="T25" fmla="*/ 29 h 2688"/>
              <a:gd name="T26" fmla="*/ 29 w 5944"/>
              <a:gd name="T27" fmla="*/ 2660 h 2688"/>
              <a:gd name="T28" fmla="*/ 39 w 5944"/>
              <a:gd name="T29" fmla="*/ 39 h 2688"/>
              <a:gd name="T30" fmla="*/ 5906 w 5944"/>
              <a:gd name="T31" fmla="*/ 39 h 2688"/>
              <a:gd name="T32" fmla="*/ 5906 w 5944"/>
              <a:gd name="T33" fmla="*/ 2650 h 2688"/>
              <a:gd name="T34" fmla="*/ 39 w 5944"/>
              <a:gd name="T35" fmla="*/ 2650 h 2688"/>
              <a:gd name="T36" fmla="*/ 39 w 5944"/>
              <a:gd name="T37" fmla="*/ 39 h 2688"/>
              <a:gd name="T38" fmla="*/ 48 w 5944"/>
              <a:gd name="T39" fmla="*/ 2640 h 2688"/>
              <a:gd name="T40" fmla="*/ 5896 w 5944"/>
              <a:gd name="T41" fmla="*/ 2640 h 2688"/>
              <a:gd name="T42" fmla="*/ 5896 w 5944"/>
              <a:gd name="T43" fmla="*/ 48 h 2688"/>
              <a:gd name="T44" fmla="*/ 48 w 5944"/>
              <a:gd name="T45" fmla="*/ 48 h 2688"/>
              <a:gd name="T46" fmla="*/ 48 w 5944"/>
              <a:gd name="T47" fmla="*/ 2640 h 2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944" h="2688">
                <a:moveTo>
                  <a:pt x="0" y="24"/>
                </a:moveTo>
                <a:cubicBezTo>
                  <a:pt x="0" y="11"/>
                  <a:pt x="11" y="0"/>
                  <a:pt x="24" y="0"/>
                </a:cubicBezTo>
                <a:lnTo>
                  <a:pt x="5920" y="0"/>
                </a:lnTo>
                <a:cubicBezTo>
                  <a:pt x="5934" y="0"/>
                  <a:pt x="5944" y="11"/>
                  <a:pt x="5944" y="24"/>
                </a:cubicBezTo>
                <a:lnTo>
                  <a:pt x="5944" y="2664"/>
                </a:lnTo>
                <a:cubicBezTo>
                  <a:pt x="5944" y="2678"/>
                  <a:pt x="5934" y="2688"/>
                  <a:pt x="5920" y="2688"/>
                </a:cubicBezTo>
                <a:lnTo>
                  <a:pt x="24" y="2688"/>
                </a:lnTo>
                <a:cubicBezTo>
                  <a:pt x="11" y="2688"/>
                  <a:pt x="0" y="2678"/>
                  <a:pt x="0" y="2664"/>
                </a:cubicBezTo>
                <a:lnTo>
                  <a:pt x="0" y="24"/>
                </a:lnTo>
                <a:close/>
                <a:moveTo>
                  <a:pt x="29" y="2660"/>
                </a:moveTo>
                <a:lnTo>
                  <a:pt x="5916" y="2660"/>
                </a:lnTo>
                <a:lnTo>
                  <a:pt x="5916" y="29"/>
                </a:lnTo>
                <a:lnTo>
                  <a:pt x="29" y="29"/>
                </a:lnTo>
                <a:lnTo>
                  <a:pt x="29" y="2660"/>
                </a:lnTo>
                <a:close/>
                <a:moveTo>
                  <a:pt x="39" y="39"/>
                </a:moveTo>
                <a:lnTo>
                  <a:pt x="5906" y="39"/>
                </a:lnTo>
                <a:lnTo>
                  <a:pt x="5906" y="2650"/>
                </a:lnTo>
                <a:lnTo>
                  <a:pt x="39" y="2650"/>
                </a:lnTo>
                <a:lnTo>
                  <a:pt x="39" y="39"/>
                </a:lnTo>
                <a:close/>
                <a:moveTo>
                  <a:pt x="48" y="2640"/>
                </a:moveTo>
                <a:lnTo>
                  <a:pt x="5896" y="2640"/>
                </a:lnTo>
                <a:lnTo>
                  <a:pt x="5896" y="48"/>
                </a:lnTo>
                <a:lnTo>
                  <a:pt x="48" y="48"/>
                </a:lnTo>
                <a:lnTo>
                  <a:pt x="48" y="2640"/>
                </a:lnTo>
                <a:close/>
              </a:path>
            </a:pathLst>
          </a:custGeom>
          <a:solidFill>
            <a:srgbClr val="BFBFBF"/>
          </a:solidFill>
          <a:ln w="0" cap="flat">
            <a:solidFill>
              <a:srgbClr val="BFBFBF"/>
            </a:solidFill>
            <a:prstDash val="solid"/>
            <a:round/>
            <a:headEnd/>
            <a:tailEnd/>
          </a:ln>
        </p:spPr>
        <p:txBody>
          <a:bodyPr rot="0" vert="horz" wrap="square" lIns="91440" tIns="45720" rIns="91440" bIns="45720" anchor="t" anchorCtr="0" upright="1">
            <a:noAutofit/>
          </a:bodyPr>
          <a:lstStyle/>
          <a:p>
            <a:endParaRPr lang="nl-BE" sz="2800"/>
          </a:p>
        </p:txBody>
      </p:sp>
      <p:sp>
        <p:nvSpPr>
          <p:cNvPr id="37" name="Freeform 36"/>
          <p:cNvSpPr>
            <a:spLocks noEditPoints="1"/>
          </p:cNvSpPr>
          <p:nvPr/>
        </p:nvSpPr>
        <p:spPr bwMode="auto">
          <a:xfrm>
            <a:off x="6868333" y="2318231"/>
            <a:ext cx="558808" cy="652375"/>
          </a:xfrm>
          <a:custGeom>
            <a:avLst/>
            <a:gdLst>
              <a:gd name="T0" fmla="*/ 515 w 3184"/>
              <a:gd name="T1" fmla="*/ 48 h 3731"/>
              <a:gd name="T2" fmla="*/ 48 w 3184"/>
              <a:gd name="T3" fmla="*/ 48 h 3731"/>
              <a:gd name="T4" fmla="*/ 48 w 3184"/>
              <a:gd name="T5" fmla="*/ 2154 h 3731"/>
              <a:gd name="T6" fmla="*/ 3184 w 3184"/>
              <a:gd name="T7" fmla="*/ 3687 h 3731"/>
              <a:gd name="T8" fmla="*/ 3171 w 3184"/>
              <a:gd name="T9" fmla="*/ 3713 h 3731"/>
              <a:gd name="T10" fmla="*/ 22 w 3184"/>
              <a:gd name="T11" fmla="*/ 2174 h 3731"/>
              <a:gd name="T12" fmla="*/ 19 w 3184"/>
              <a:gd name="T13" fmla="*/ 2169 h 3731"/>
              <a:gd name="T14" fmla="*/ 19 w 3184"/>
              <a:gd name="T15" fmla="*/ 24 h 3731"/>
              <a:gd name="T16" fmla="*/ 24 w 3184"/>
              <a:gd name="T17" fmla="*/ 20 h 3731"/>
              <a:gd name="T18" fmla="*/ 515 w 3184"/>
              <a:gd name="T19" fmla="*/ 20 h 3731"/>
              <a:gd name="T20" fmla="*/ 515 w 3184"/>
              <a:gd name="T21" fmla="*/ 48 h 3731"/>
              <a:gd name="T22" fmla="*/ 515 w 3184"/>
              <a:gd name="T23" fmla="*/ 10 h 3731"/>
              <a:gd name="T24" fmla="*/ 24 w 3184"/>
              <a:gd name="T25" fmla="*/ 10 h 3731"/>
              <a:gd name="T26" fmla="*/ 9 w 3184"/>
              <a:gd name="T27" fmla="*/ 24 h 3731"/>
              <a:gd name="T28" fmla="*/ 9 w 3184"/>
              <a:gd name="T29" fmla="*/ 2169 h 3731"/>
              <a:gd name="T30" fmla="*/ 17 w 3184"/>
              <a:gd name="T31" fmla="*/ 2182 h 3731"/>
              <a:gd name="T32" fmla="*/ 3167 w 3184"/>
              <a:gd name="T33" fmla="*/ 3722 h 3731"/>
              <a:gd name="T34" fmla="*/ 3163 w 3184"/>
              <a:gd name="T35" fmla="*/ 3731 h 3731"/>
              <a:gd name="T36" fmla="*/ 13 w 3184"/>
              <a:gd name="T37" fmla="*/ 2191 h 3731"/>
              <a:gd name="T38" fmla="*/ 0 w 3184"/>
              <a:gd name="T39" fmla="*/ 2169 h 3731"/>
              <a:gd name="T40" fmla="*/ 0 w 3184"/>
              <a:gd name="T41" fmla="*/ 24 h 3731"/>
              <a:gd name="T42" fmla="*/ 24 w 3184"/>
              <a:gd name="T43" fmla="*/ 0 h 3731"/>
              <a:gd name="T44" fmla="*/ 515 w 3184"/>
              <a:gd name="T45" fmla="*/ 0 h 3731"/>
              <a:gd name="T46" fmla="*/ 515 w 3184"/>
              <a:gd name="T47" fmla="*/ 10 h 3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84" h="3731">
                <a:moveTo>
                  <a:pt x="515" y="48"/>
                </a:moveTo>
                <a:lnTo>
                  <a:pt x="48" y="48"/>
                </a:lnTo>
                <a:lnTo>
                  <a:pt x="48" y="2154"/>
                </a:lnTo>
                <a:lnTo>
                  <a:pt x="3184" y="3687"/>
                </a:lnTo>
                <a:lnTo>
                  <a:pt x="3171" y="3713"/>
                </a:lnTo>
                <a:lnTo>
                  <a:pt x="22" y="2174"/>
                </a:lnTo>
                <a:cubicBezTo>
                  <a:pt x="20" y="2173"/>
                  <a:pt x="19" y="2171"/>
                  <a:pt x="19" y="2169"/>
                </a:cubicBezTo>
                <a:lnTo>
                  <a:pt x="19" y="24"/>
                </a:lnTo>
                <a:cubicBezTo>
                  <a:pt x="19" y="22"/>
                  <a:pt x="21" y="20"/>
                  <a:pt x="24" y="20"/>
                </a:cubicBezTo>
                <a:lnTo>
                  <a:pt x="515" y="20"/>
                </a:lnTo>
                <a:lnTo>
                  <a:pt x="515" y="48"/>
                </a:lnTo>
                <a:close/>
                <a:moveTo>
                  <a:pt x="515" y="10"/>
                </a:moveTo>
                <a:lnTo>
                  <a:pt x="24" y="10"/>
                </a:lnTo>
                <a:cubicBezTo>
                  <a:pt x="16" y="10"/>
                  <a:pt x="9" y="17"/>
                  <a:pt x="9" y="24"/>
                </a:cubicBezTo>
                <a:lnTo>
                  <a:pt x="9" y="2169"/>
                </a:lnTo>
                <a:cubicBezTo>
                  <a:pt x="9" y="2175"/>
                  <a:pt x="13" y="2180"/>
                  <a:pt x="17" y="2182"/>
                </a:cubicBezTo>
                <a:lnTo>
                  <a:pt x="3167" y="3722"/>
                </a:lnTo>
                <a:lnTo>
                  <a:pt x="3163" y="3731"/>
                </a:lnTo>
                <a:lnTo>
                  <a:pt x="13" y="2191"/>
                </a:lnTo>
                <a:cubicBezTo>
                  <a:pt x="5" y="2187"/>
                  <a:pt x="0" y="2179"/>
                  <a:pt x="0" y="2169"/>
                </a:cubicBezTo>
                <a:lnTo>
                  <a:pt x="0" y="24"/>
                </a:lnTo>
                <a:cubicBezTo>
                  <a:pt x="0" y="11"/>
                  <a:pt x="11" y="0"/>
                  <a:pt x="24" y="0"/>
                </a:cubicBezTo>
                <a:lnTo>
                  <a:pt x="515" y="0"/>
                </a:lnTo>
                <a:lnTo>
                  <a:pt x="515" y="10"/>
                </a:lnTo>
                <a:close/>
              </a:path>
            </a:pathLst>
          </a:custGeom>
          <a:solidFill>
            <a:srgbClr val="BFBFBF"/>
          </a:solidFill>
          <a:ln w="0" cap="flat">
            <a:solidFill>
              <a:srgbClr val="BFBFBF"/>
            </a:solidFill>
            <a:prstDash val="solid"/>
            <a:round/>
            <a:headEnd/>
            <a:tailEnd/>
          </a:ln>
        </p:spPr>
        <p:txBody>
          <a:bodyPr rot="0" vert="horz" wrap="square" lIns="91440" tIns="45720" rIns="91440" bIns="45720" anchor="t" anchorCtr="0" upright="1">
            <a:noAutofit/>
          </a:bodyPr>
          <a:lstStyle/>
          <a:p>
            <a:endParaRPr lang="nl-BE" sz="2800"/>
          </a:p>
        </p:txBody>
      </p:sp>
      <p:sp>
        <p:nvSpPr>
          <p:cNvPr id="38" name="Rectangle 37"/>
          <p:cNvSpPr>
            <a:spLocks noChangeArrowheads="1"/>
          </p:cNvSpPr>
          <p:nvPr/>
        </p:nvSpPr>
        <p:spPr bwMode="auto">
          <a:xfrm>
            <a:off x="7263397" y="2319963"/>
            <a:ext cx="696857" cy="16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p>
            <a:pPr>
              <a:lnSpc>
                <a:spcPct val="115000"/>
              </a:lnSpc>
              <a:spcAft>
                <a:spcPts val="600"/>
              </a:spcAft>
            </a:pPr>
            <a:r>
              <a:rPr lang="en-US" sz="1000" dirty="0">
                <a:solidFill>
                  <a:srgbClr val="272324"/>
                </a:solidFill>
                <a:effectLst/>
                <a:latin typeface="Verdana"/>
                <a:ea typeface="Verdana"/>
                <a:cs typeface="Verdana"/>
              </a:rPr>
              <a:t>Customer </a:t>
            </a:r>
            <a:endParaRPr lang="nl-BE" sz="1100">
              <a:effectLst/>
              <a:latin typeface="Verdana"/>
              <a:ea typeface="Verdana"/>
              <a:cs typeface="Times New Roman"/>
            </a:endParaRPr>
          </a:p>
        </p:txBody>
      </p:sp>
      <p:sp>
        <p:nvSpPr>
          <p:cNvPr id="39" name="Rectangle 38"/>
          <p:cNvSpPr>
            <a:spLocks noChangeArrowheads="1"/>
          </p:cNvSpPr>
          <p:nvPr/>
        </p:nvSpPr>
        <p:spPr bwMode="auto">
          <a:xfrm>
            <a:off x="7191488" y="2466379"/>
            <a:ext cx="805222" cy="16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p>
            <a:pPr>
              <a:lnSpc>
                <a:spcPct val="115000"/>
              </a:lnSpc>
              <a:spcAft>
                <a:spcPts val="600"/>
              </a:spcAft>
            </a:pPr>
            <a:r>
              <a:rPr lang="en-US" sz="1000" dirty="0">
                <a:solidFill>
                  <a:srgbClr val="272324"/>
                </a:solidFill>
                <a:effectLst/>
                <a:latin typeface="Verdana"/>
                <a:ea typeface="Verdana"/>
                <a:cs typeface="Verdana"/>
              </a:rPr>
              <a:t>Disconnects</a:t>
            </a:r>
            <a:endParaRPr lang="nl-BE" sz="1100">
              <a:effectLst/>
              <a:latin typeface="Verdana"/>
              <a:ea typeface="Verdana"/>
              <a:cs typeface="Times New Roman"/>
            </a:endParaRPr>
          </a:p>
        </p:txBody>
      </p:sp>
      <p:sp>
        <p:nvSpPr>
          <p:cNvPr id="40" name="Freeform 39"/>
          <p:cNvSpPr>
            <a:spLocks noEditPoints="1"/>
          </p:cNvSpPr>
          <p:nvPr/>
        </p:nvSpPr>
        <p:spPr bwMode="auto">
          <a:xfrm>
            <a:off x="7950427" y="1484784"/>
            <a:ext cx="1102887" cy="607324"/>
          </a:xfrm>
          <a:custGeom>
            <a:avLst/>
            <a:gdLst>
              <a:gd name="T0" fmla="*/ 3144 w 3144"/>
              <a:gd name="T1" fmla="*/ 12 h 1344"/>
              <a:gd name="T2" fmla="*/ 3132 w 3144"/>
              <a:gd name="T3" fmla="*/ 0 h 1344"/>
              <a:gd name="T4" fmla="*/ 12 w 3144"/>
              <a:gd name="T5" fmla="*/ 0 h 1344"/>
              <a:gd name="T6" fmla="*/ 0 w 3144"/>
              <a:gd name="T7" fmla="*/ 12 h 1344"/>
              <a:gd name="T8" fmla="*/ 0 w 3144"/>
              <a:gd name="T9" fmla="*/ 1332 h 1344"/>
              <a:gd name="T10" fmla="*/ 12 w 3144"/>
              <a:gd name="T11" fmla="*/ 1344 h 1344"/>
              <a:gd name="T12" fmla="*/ 3132 w 3144"/>
              <a:gd name="T13" fmla="*/ 1344 h 1344"/>
              <a:gd name="T14" fmla="*/ 3144 w 3144"/>
              <a:gd name="T15" fmla="*/ 1332 h 1344"/>
              <a:gd name="T16" fmla="*/ 3144 w 3144"/>
              <a:gd name="T17" fmla="*/ 12 h 1344"/>
              <a:gd name="T18" fmla="*/ 3130 w 3144"/>
              <a:gd name="T19" fmla="*/ 1330 h 1344"/>
              <a:gd name="T20" fmla="*/ 15 w 3144"/>
              <a:gd name="T21" fmla="*/ 1330 h 1344"/>
              <a:gd name="T22" fmla="*/ 15 w 3144"/>
              <a:gd name="T23" fmla="*/ 15 h 1344"/>
              <a:gd name="T24" fmla="*/ 3130 w 3144"/>
              <a:gd name="T25" fmla="*/ 15 h 1344"/>
              <a:gd name="T26" fmla="*/ 3130 w 3144"/>
              <a:gd name="T27" fmla="*/ 1330 h 1344"/>
              <a:gd name="T28" fmla="*/ 3125 w 3144"/>
              <a:gd name="T29" fmla="*/ 20 h 1344"/>
              <a:gd name="T30" fmla="*/ 20 w 3144"/>
              <a:gd name="T31" fmla="*/ 20 h 1344"/>
              <a:gd name="T32" fmla="*/ 20 w 3144"/>
              <a:gd name="T33" fmla="*/ 1325 h 1344"/>
              <a:gd name="T34" fmla="*/ 3125 w 3144"/>
              <a:gd name="T35" fmla="*/ 1325 h 1344"/>
              <a:gd name="T36" fmla="*/ 3125 w 3144"/>
              <a:gd name="T37" fmla="*/ 20 h 1344"/>
              <a:gd name="T38" fmla="*/ 3120 w 3144"/>
              <a:gd name="T39" fmla="*/ 1320 h 1344"/>
              <a:gd name="T40" fmla="*/ 24 w 3144"/>
              <a:gd name="T41" fmla="*/ 1320 h 1344"/>
              <a:gd name="T42" fmla="*/ 24 w 3144"/>
              <a:gd name="T43" fmla="*/ 24 h 1344"/>
              <a:gd name="T44" fmla="*/ 3120 w 3144"/>
              <a:gd name="T45" fmla="*/ 24 h 1344"/>
              <a:gd name="T46" fmla="*/ 3120 w 3144"/>
              <a:gd name="T47" fmla="*/ 1320 h 1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44" h="1344">
                <a:moveTo>
                  <a:pt x="3144" y="12"/>
                </a:moveTo>
                <a:cubicBezTo>
                  <a:pt x="3144" y="6"/>
                  <a:pt x="3139" y="0"/>
                  <a:pt x="3132" y="0"/>
                </a:cubicBezTo>
                <a:lnTo>
                  <a:pt x="12" y="0"/>
                </a:lnTo>
                <a:cubicBezTo>
                  <a:pt x="6" y="0"/>
                  <a:pt x="0" y="6"/>
                  <a:pt x="0" y="12"/>
                </a:cubicBezTo>
                <a:lnTo>
                  <a:pt x="0" y="1332"/>
                </a:lnTo>
                <a:cubicBezTo>
                  <a:pt x="0" y="1339"/>
                  <a:pt x="6" y="1344"/>
                  <a:pt x="12" y="1344"/>
                </a:cubicBezTo>
                <a:lnTo>
                  <a:pt x="3132" y="1344"/>
                </a:lnTo>
                <a:cubicBezTo>
                  <a:pt x="3139" y="1344"/>
                  <a:pt x="3144" y="1339"/>
                  <a:pt x="3144" y="1332"/>
                </a:cubicBezTo>
                <a:lnTo>
                  <a:pt x="3144" y="12"/>
                </a:lnTo>
                <a:close/>
                <a:moveTo>
                  <a:pt x="3130" y="1330"/>
                </a:moveTo>
                <a:lnTo>
                  <a:pt x="15" y="1330"/>
                </a:lnTo>
                <a:lnTo>
                  <a:pt x="15" y="15"/>
                </a:lnTo>
                <a:lnTo>
                  <a:pt x="3130" y="15"/>
                </a:lnTo>
                <a:lnTo>
                  <a:pt x="3130" y="1330"/>
                </a:lnTo>
                <a:close/>
                <a:moveTo>
                  <a:pt x="3125" y="20"/>
                </a:moveTo>
                <a:lnTo>
                  <a:pt x="20" y="20"/>
                </a:lnTo>
                <a:lnTo>
                  <a:pt x="20" y="1325"/>
                </a:lnTo>
                <a:lnTo>
                  <a:pt x="3125" y="1325"/>
                </a:lnTo>
                <a:lnTo>
                  <a:pt x="3125" y="20"/>
                </a:lnTo>
                <a:close/>
                <a:moveTo>
                  <a:pt x="3120" y="1320"/>
                </a:moveTo>
                <a:lnTo>
                  <a:pt x="24" y="1320"/>
                </a:lnTo>
                <a:lnTo>
                  <a:pt x="24" y="24"/>
                </a:lnTo>
                <a:lnTo>
                  <a:pt x="3120" y="24"/>
                </a:lnTo>
                <a:lnTo>
                  <a:pt x="3120" y="1320"/>
                </a:lnTo>
                <a:close/>
              </a:path>
            </a:pathLst>
          </a:custGeom>
          <a:solidFill>
            <a:srgbClr val="BFBFBF"/>
          </a:solidFill>
          <a:ln w="0" cap="flat">
            <a:solidFill>
              <a:srgbClr val="BFBFBF"/>
            </a:solidFill>
            <a:prstDash val="solid"/>
            <a:round/>
            <a:headEnd/>
            <a:tailEnd/>
          </a:ln>
        </p:spPr>
        <p:txBody>
          <a:bodyPr rot="0" vert="horz" wrap="square" lIns="91440" tIns="45720" rIns="91440" bIns="45720" anchor="t" anchorCtr="0" upright="1">
            <a:noAutofit/>
          </a:bodyPr>
          <a:lstStyle/>
          <a:p>
            <a:endParaRPr lang="nl-BE" sz="2800"/>
          </a:p>
        </p:txBody>
      </p:sp>
      <p:sp>
        <p:nvSpPr>
          <p:cNvPr id="41" name="Freeform 40"/>
          <p:cNvSpPr>
            <a:spLocks noEditPoints="1"/>
          </p:cNvSpPr>
          <p:nvPr/>
        </p:nvSpPr>
        <p:spPr bwMode="auto">
          <a:xfrm>
            <a:off x="8781274" y="1571421"/>
            <a:ext cx="454843" cy="1408714"/>
          </a:xfrm>
          <a:custGeom>
            <a:avLst/>
            <a:gdLst>
              <a:gd name="T0" fmla="*/ 1025 w 1297"/>
              <a:gd name="T1" fmla="*/ 24 h 4029"/>
              <a:gd name="T2" fmla="*/ 1273 w 1297"/>
              <a:gd name="T3" fmla="*/ 24 h 4029"/>
              <a:gd name="T4" fmla="*/ 1273 w 1297"/>
              <a:gd name="T5" fmla="*/ 1082 h 4029"/>
              <a:gd name="T6" fmla="*/ 0 w 1297"/>
              <a:gd name="T7" fmla="*/ 4020 h 4029"/>
              <a:gd name="T8" fmla="*/ 13 w 1297"/>
              <a:gd name="T9" fmla="*/ 4025 h 4029"/>
              <a:gd name="T10" fmla="*/ 1288 w 1297"/>
              <a:gd name="T11" fmla="*/ 1085 h 4029"/>
              <a:gd name="T12" fmla="*/ 1288 w 1297"/>
              <a:gd name="T13" fmla="*/ 1084 h 4029"/>
              <a:gd name="T14" fmla="*/ 1288 w 1297"/>
              <a:gd name="T15" fmla="*/ 12 h 4029"/>
              <a:gd name="T16" fmla="*/ 1285 w 1297"/>
              <a:gd name="T17" fmla="*/ 10 h 4029"/>
              <a:gd name="T18" fmla="*/ 1025 w 1297"/>
              <a:gd name="T19" fmla="*/ 10 h 4029"/>
              <a:gd name="T20" fmla="*/ 1025 w 1297"/>
              <a:gd name="T21" fmla="*/ 24 h 4029"/>
              <a:gd name="T22" fmla="*/ 1025 w 1297"/>
              <a:gd name="T23" fmla="*/ 5 h 4029"/>
              <a:gd name="T24" fmla="*/ 1285 w 1297"/>
              <a:gd name="T25" fmla="*/ 5 h 4029"/>
              <a:gd name="T26" fmla="*/ 1293 w 1297"/>
              <a:gd name="T27" fmla="*/ 12 h 4029"/>
              <a:gd name="T28" fmla="*/ 1293 w 1297"/>
              <a:gd name="T29" fmla="*/ 1084 h 4029"/>
              <a:gd name="T30" fmla="*/ 1292 w 1297"/>
              <a:gd name="T31" fmla="*/ 1087 h 4029"/>
              <a:gd name="T32" fmla="*/ 17 w 1297"/>
              <a:gd name="T33" fmla="*/ 4027 h 4029"/>
              <a:gd name="T34" fmla="*/ 22 w 1297"/>
              <a:gd name="T35" fmla="*/ 4029 h 4029"/>
              <a:gd name="T36" fmla="*/ 1296 w 1297"/>
              <a:gd name="T37" fmla="*/ 1089 h 4029"/>
              <a:gd name="T38" fmla="*/ 1297 w 1297"/>
              <a:gd name="T39" fmla="*/ 1084 h 4029"/>
              <a:gd name="T40" fmla="*/ 1297 w 1297"/>
              <a:gd name="T41" fmla="*/ 12 h 4029"/>
              <a:gd name="T42" fmla="*/ 1285 w 1297"/>
              <a:gd name="T43" fmla="*/ 0 h 4029"/>
              <a:gd name="T44" fmla="*/ 1025 w 1297"/>
              <a:gd name="T45" fmla="*/ 0 h 4029"/>
              <a:gd name="T46" fmla="*/ 1025 w 1297"/>
              <a:gd name="T47" fmla="*/ 5 h 4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97" h="4029">
                <a:moveTo>
                  <a:pt x="1025" y="24"/>
                </a:moveTo>
                <a:lnTo>
                  <a:pt x="1273" y="24"/>
                </a:lnTo>
                <a:lnTo>
                  <a:pt x="1273" y="1082"/>
                </a:lnTo>
                <a:lnTo>
                  <a:pt x="0" y="4020"/>
                </a:lnTo>
                <a:lnTo>
                  <a:pt x="13" y="4025"/>
                </a:lnTo>
                <a:lnTo>
                  <a:pt x="1288" y="1085"/>
                </a:lnTo>
                <a:cubicBezTo>
                  <a:pt x="1288" y="1085"/>
                  <a:pt x="1288" y="1085"/>
                  <a:pt x="1288" y="1084"/>
                </a:cubicBezTo>
                <a:lnTo>
                  <a:pt x="1288" y="12"/>
                </a:lnTo>
                <a:cubicBezTo>
                  <a:pt x="1288" y="11"/>
                  <a:pt x="1287" y="10"/>
                  <a:pt x="1285" y="10"/>
                </a:cubicBezTo>
                <a:lnTo>
                  <a:pt x="1025" y="10"/>
                </a:lnTo>
                <a:lnTo>
                  <a:pt x="1025" y="24"/>
                </a:lnTo>
                <a:close/>
                <a:moveTo>
                  <a:pt x="1025" y="5"/>
                </a:moveTo>
                <a:lnTo>
                  <a:pt x="1285" y="5"/>
                </a:lnTo>
                <a:cubicBezTo>
                  <a:pt x="1289" y="5"/>
                  <a:pt x="1293" y="8"/>
                  <a:pt x="1293" y="12"/>
                </a:cubicBezTo>
                <a:lnTo>
                  <a:pt x="1293" y="1084"/>
                </a:lnTo>
                <a:cubicBezTo>
                  <a:pt x="1293" y="1085"/>
                  <a:pt x="1292" y="1086"/>
                  <a:pt x="1292" y="1087"/>
                </a:cubicBezTo>
                <a:lnTo>
                  <a:pt x="17" y="4027"/>
                </a:lnTo>
                <a:lnTo>
                  <a:pt x="22" y="4029"/>
                </a:lnTo>
                <a:lnTo>
                  <a:pt x="1296" y="1089"/>
                </a:lnTo>
                <a:cubicBezTo>
                  <a:pt x="1297" y="1088"/>
                  <a:pt x="1297" y="1086"/>
                  <a:pt x="1297" y="1084"/>
                </a:cubicBezTo>
                <a:lnTo>
                  <a:pt x="1297" y="12"/>
                </a:lnTo>
                <a:cubicBezTo>
                  <a:pt x="1297" y="5"/>
                  <a:pt x="1292" y="0"/>
                  <a:pt x="1285" y="0"/>
                </a:cubicBezTo>
                <a:lnTo>
                  <a:pt x="1025" y="0"/>
                </a:lnTo>
                <a:lnTo>
                  <a:pt x="1025" y="5"/>
                </a:lnTo>
                <a:close/>
              </a:path>
            </a:pathLst>
          </a:custGeom>
          <a:solidFill>
            <a:srgbClr val="BFBFBF"/>
          </a:solidFill>
          <a:ln w="0" cap="flat">
            <a:solidFill>
              <a:srgbClr val="BFBFBF"/>
            </a:solidFill>
            <a:prstDash val="solid"/>
            <a:round/>
            <a:headEnd/>
            <a:tailEnd/>
          </a:ln>
        </p:spPr>
        <p:txBody>
          <a:bodyPr rot="0" vert="horz" wrap="square" lIns="91440" tIns="45720" rIns="91440" bIns="45720" anchor="t" anchorCtr="0" upright="1">
            <a:noAutofit/>
          </a:bodyPr>
          <a:lstStyle/>
          <a:p>
            <a:endParaRPr lang="nl-BE" sz="2800"/>
          </a:p>
        </p:txBody>
      </p:sp>
      <p:sp>
        <p:nvSpPr>
          <p:cNvPr id="42" name="Rectangle 41"/>
          <p:cNvSpPr>
            <a:spLocks noChangeArrowheads="1"/>
          </p:cNvSpPr>
          <p:nvPr/>
        </p:nvSpPr>
        <p:spPr bwMode="auto">
          <a:xfrm>
            <a:off x="8073064" y="1550696"/>
            <a:ext cx="9313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p>
            <a:pPr algn="ctr"/>
            <a:r>
              <a:rPr lang="en-US" sz="1000" dirty="0" smtClean="0">
                <a:solidFill>
                  <a:srgbClr val="272324"/>
                </a:solidFill>
                <a:effectLst/>
                <a:latin typeface="Verdana"/>
                <a:ea typeface="Verdana"/>
                <a:cs typeface="Verdana"/>
              </a:rPr>
              <a:t>Supervisor </a:t>
            </a:r>
          </a:p>
          <a:p>
            <a:pPr algn="ctr"/>
            <a:r>
              <a:rPr lang="en-US" sz="1000" dirty="0" smtClean="0">
                <a:solidFill>
                  <a:srgbClr val="272324"/>
                </a:solidFill>
                <a:latin typeface="Verdana"/>
                <a:ea typeface="Verdana"/>
                <a:cs typeface="Verdana"/>
              </a:rPr>
              <a:t>And/Or Agent</a:t>
            </a:r>
            <a:r>
              <a:rPr lang="en-US" sz="1000" dirty="0" smtClean="0">
                <a:solidFill>
                  <a:srgbClr val="272324"/>
                </a:solidFill>
                <a:effectLst/>
                <a:latin typeface="Verdana"/>
                <a:ea typeface="Verdana"/>
                <a:cs typeface="Verdana"/>
              </a:rPr>
              <a:t> </a:t>
            </a:r>
          </a:p>
          <a:p>
            <a:pPr algn="ctr"/>
            <a:r>
              <a:rPr lang="en-US" sz="1000" dirty="0" smtClean="0">
                <a:solidFill>
                  <a:srgbClr val="272324"/>
                </a:solidFill>
                <a:latin typeface="Verdana"/>
                <a:ea typeface="Verdana"/>
                <a:cs typeface="Verdana"/>
              </a:rPr>
              <a:t>Disconnects</a:t>
            </a:r>
            <a:endParaRPr lang="nl-BE" sz="1100" dirty="0">
              <a:effectLst/>
              <a:latin typeface="Verdana"/>
              <a:ea typeface="Verdana"/>
              <a:cs typeface="Times New Roman"/>
            </a:endParaRPr>
          </a:p>
        </p:txBody>
      </p:sp>
      <p:grpSp>
        <p:nvGrpSpPr>
          <p:cNvPr id="43" name="Group 42"/>
          <p:cNvGrpSpPr/>
          <p:nvPr/>
        </p:nvGrpSpPr>
        <p:grpSpPr>
          <a:xfrm>
            <a:off x="4533471" y="3138680"/>
            <a:ext cx="5184347" cy="2090520"/>
            <a:chOff x="2835910" y="3336925"/>
            <a:chExt cx="3799840" cy="1396365"/>
          </a:xfrm>
        </p:grpSpPr>
        <p:sp>
          <p:nvSpPr>
            <p:cNvPr id="44" name="Freeform 43"/>
            <p:cNvSpPr>
              <a:spLocks noEditPoints="1"/>
            </p:cNvSpPr>
            <p:nvPr/>
          </p:nvSpPr>
          <p:spPr bwMode="auto">
            <a:xfrm>
              <a:off x="2835910" y="3336925"/>
              <a:ext cx="4445" cy="1394460"/>
            </a:xfrm>
            <a:custGeom>
              <a:avLst/>
              <a:gdLst>
                <a:gd name="T0" fmla="*/ 16 w 32"/>
                <a:gd name="T1" fmla="*/ 0 h 10880"/>
                <a:gd name="T2" fmla="*/ 0 w 32"/>
                <a:gd name="T3" fmla="*/ 240 h 10880"/>
                <a:gd name="T4" fmla="*/ 0 w 32"/>
                <a:gd name="T5" fmla="*/ 560 h 10880"/>
                <a:gd name="T6" fmla="*/ 16 w 32"/>
                <a:gd name="T7" fmla="*/ 800 h 10880"/>
                <a:gd name="T8" fmla="*/ 32 w 32"/>
                <a:gd name="T9" fmla="*/ 1008 h 10880"/>
                <a:gd name="T10" fmla="*/ 32 w 32"/>
                <a:gd name="T11" fmla="*/ 1136 h 10880"/>
                <a:gd name="T12" fmla="*/ 32 w 32"/>
                <a:gd name="T13" fmla="*/ 1136 h 10880"/>
                <a:gd name="T14" fmla="*/ 16 w 32"/>
                <a:gd name="T15" fmla="*/ 1344 h 10880"/>
                <a:gd name="T16" fmla="*/ 0 w 32"/>
                <a:gd name="T17" fmla="*/ 1584 h 10880"/>
                <a:gd name="T18" fmla="*/ 0 w 32"/>
                <a:gd name="T19" fmla="*/ 1904 h 10880"/>
                <a:gd name="T20" fmla="*/ 16 w 32"/>
                <a:gd name="T21" fmla="*/ 2144 h 10880"/>
                <a:gd name="T22" fmla="*/ 32 w 32"/>
                <a:gd name="T23" fmla="*/ 2352 h 10880"/>
                <a:gd name="T24" fmla="*/ 32 w 32"/>
                <a:gd name="T25" fmla="*/ 2480 h 10880"/>
                <a:gd name="T26" fmla="*/ 32 w 32"/>
                <a:gd name="T27" fmla="*/ 2480 h 10880"/>
                <a:gd name="T28" fmla="*/ 16 w 32"/>
                <a:gd name="T29" fmla="*/ 2688 h 10880"/>
                <a:gd name="T30" fmla="*/ 0 w 32"/>
                <a:gd name="T31" fmla="*/ 2928 h 10880"/>
                <a:gd name="T32" fmla="*/ 0 w 32"/>
                <a:gd name="T33" fmla="*/ 3248 h 10880"/>
                <a:gd name="T34" fmla="*/ 16 w 32"/>
                <a:gd name="T35" fmla="*/ 3488 h 10880"/>
                <a:gd name="T36" fmla="*/ 32 w 32"/>
                <a:gd name="T37" fmla="*/ 3696 h 10880"/>
                <a:gd name="T38" fmla="*/ 32 w 32"/>
                <a:gd name="T39" fmla="*/ 3824 h 10880"/>
                <a:gd name="T40" fmla="*/ 32 w 32"/>
                <a:gd name="T41" fmla="*/ 3824 h 10880"/>
                <a:gd name="T42" fmla="*/ 16 w 32"/>
                <a:gd name="T43" fmla="*/ 4032 h 10880"/>
                <a:gd name="T44" fmla="*/ 0 w 32"/>
                <a:gd name="T45" fmla="*/ 4272 h 10880"/>
                <a:gd name="T46" fmla="*/ 0 w 32"/>
                <a:gd name="T47" fmla="*/ 4592 h 10880"/>
                <a:gd name="T48" fmla="*/ 16 w 32"/>
                <a:gd name="T49" fmla="*/ 4832 h 10880"/>
                <a:gd name="T50" fmla="*/ 32 w 32"/>
                <a:gd name="T51" fmla="*/ 5040 h 10880"/>
                <a:gd name="T52" fmla="*/ 32 w 32"/>
                <a:gd name="T53" fmla="*/ 5168 h 10880"/>
                <a:gd name="T54" fmla="*/ 32 w 32"/>
                <a:gd name="T55" fmla="*/ 5168 h 10880"/>
                <a:gd name="T56" fmla="*/ 16 w 32"/>
                <a:gd name="T57" fmla="*/ 5376 h 10880"/>
                <a:gd name="T58" fmla="*/ 0 w 32"/>
                <a:gd name="T59" fmla="*/ 5616 h 10880"/>
                <a:gd name="T60" fmla="*/ 0 w 32"/>
                <a:gd name="T61" fmla="*/ 5936 h 10880"/>
                <a:gd name="T62" fmla="*/ 16 w 32"/>
                <a:gd name="T63" fmla="*/ 6176 h 10880"/>
                <a:gd name="T64" fmla="*/ 32 w 32"/>
                <a:gd name="T65" fmla="*/ 6384 h 10880"/>
                <a:gd name="T66" fmla="*/ 32 w 32"/>
                <a:gd name="T67" fmla="*/ 6512 h 10880"/>
                <a:gd name="T68" fmla="*/ 32 w 32"/>
                <a:gd name="T69" fmla="*/ 6512 h 10880"/>
                <a:gd name="T70" fmla="*/ 16 w 32"/>
                <a:gd name="T71" fmla="*/ 6720 h 10880"/>
                <a:gd name="T72" fmla="*/ 0 w 32"/>
                <a:gd name="T73" fmla="*/ 6960 h 10880"/>
                <a:gd name="T74" fmla="*/ 0 w 32"/>
                <a:gd name="T75" fmla="*/ 7280 h 10880"/>
                <a:gd name="T76" fmla="*/ 16 w 32"/>
                <a:gd name="T77" fmla="*/ 7520 h 10880"/>
                <a:gd name="T78" fmla="*/ 32 w 32"/>
                <a:gd name="T79" fmla="*/ 7728 h 10880"/>
                <a:gd name="T80" fmla="*/ 32 w 32"/>
                <a:gd name="T81" fmla="*/ 7856 h 10880"/>
                <a:gd name="T82" fmla="*/ 32 w 32"/>
                <a:gd name="T83" fmla="*/ 7856 h 10880"/>
                <a:gd name="T84" fmla="*/ 16 w 32"/>
                <a:gd name="T85" fmla="*/ 8064 h 10880"/>
                <a:gd name="T86" fmla="*/ 0 w 32"/>
                <a:gd name="T87" fmla="*/ 8304 h 10880"/>
                <a:gd name="T88" fmla="*/ 0 w 32"/>
                <a:gd name="T89" fmla="*/ 8624 h 10880"/>
                <a:gd name="T90" fmla="*/ 16 w 32"/>
                <a:gd name="T91" fmla="*/ 8864 h 10880"/>
                <a:gd name="T92" fmla="*/ 32 w 32"/>
                <a:gd name="T93" fmla="*/ 9072 h 10880"/>
                <a:gd name="T94" fmla="*/ 32 w 32"/>
                <a:gd name="T95" fmla="*/ 9200 h 10880"/>
                <a:gd name="T96" fmla="*/ 32 w 32"/>
                <a:gd name="T97" fmla="*/ 9200 h 10880"/>
                <a:gd name="T98" fmla="*/ 16 w 32"/>
                <a:gd name="T99" fmla="*/ 9408 h 10880"/>
                <a:gd name="T100" fmla="*/ 0 w 32"/>
                <a:gd name="T101" fmla="*/ 9648 h 10880"/>
                <a:gd name="T102" fmla="*/ 0 w 32"/>
                <a:gd name="T103" fmla="*/ 9968 h 10880"/>
                <a:gd name="T104" fmla="*/ 16 w 32"/>
                <a:gd name="T105" fmla="*/ 10208 h 10880"/>
                <a:gd name="T106" fmla="*/ 32 w 32"/>
                <a:gd name="T107" fmla="*/ 10416 h 10880"/>
                <a:gd name="T108" fmla="*/ 32 w 32"/>
                <a:gd name="T109" fmla="*/ 10544 h 10880"/>
                <a:gd name="T110" fmla="*/ 32 w 32"/>
                <a:gd name="T111" fmla="*/ 10544 h 10880"/>
                <a:gd name="T112" fmla="*/ 16 w 32"/>
                <a:gd name="T113" fmla="*/ 10752 h 10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 h="10880">
                  <a:moveTo>
                    <a:pt x="32" y="16"/>
                  </a:moveTo>
                  <a:lnTo>
                    <a:pt x="32" y="112"/>
                  </a:lnTo>
                  <a:cubicBezTo>
                    <a:pt x="32" y="121"/>
                    <a:pt x="25" y="128"/>
                    <a:pt x="16" y="128"/>
                  </a:cubicBezTo>
                  <a:cubicBezTo>
                    <a:pt x="8" y="128"/>
                    <a:pt x="0" y="121"/>
                    <a:pt x="0" y="112"/>
                  </a:cubicBezTo>
                  <a:lnTo>
                    <a:pt x="0" y="16"/>
                  </a:lnTo>
                  <a:cubicBezTo>
                    <a:pt x="0" y="8"/>
                    <a:pt x="8" y="0"/>
                    <a:pt x="16" y="0"/>
                  </a:cubicBezTo>
                  <a:cubicBezTo>
                    <a:pt x="25" y="0"/>
                    <a:pt x="32" y="8"/>
                    <a:pt x="32" y="16"/>
                  </a:cubicBezTo>
                  <a:close/>
                  <a:moveTo>
                    <a:pt x="32" y="240"/>
                  </a:moveTo>
                  <a:lnTo>
                    <a:pt x="32" y="336"/>
                  </a:lnTo>
                  <a:cubicBezTo>
                    <a:pt x="32" y="345"/>
                    <a:pt x="25" y="352"/>
                    <a:pt x="16" y="352"/>
                  </a:cubicBezTo>
                  <a:cubicBezTo>
                    <a:pt x="8" y="352"/>
                    <a:pt x="0" y="345"/>
                    <a:pt x="0" y="336"/>
                  </a:cubicBezTo>
                  <a:lnTo>
                    <a:pt x="0" y="240"/>
                  </a:lnTo>
                  <a:cubicBezTo>
                    <a:pt x="0" y="232"/>
                    <a:pt x="8" y="224"/>
                    <a:pt x="16" y="224"/>
                  </a:cubicBezTo>
                  <a:cubicBezTo>
                    <a:pt x="25" y="224"/>
                    <a:pt x="32" y="232"/>
                    <a:pt x="32" y="240"/>
                  </a:cubicBezTo>
                  <a:close/>
                  <a:moveTo>
                    <a:pt x="32" y="464"/>
                  </a:moveTo>
                  <a:lnTo>
                    <a:pt x="32" y="560"/>
                  </a:lnTo>
                  <a:cubicBezTo>
                    <a:pt x="32" y="569"/>
                    <a:pt x="25" y="576"/>
                    <a:pt x="16" y="576"/>
                  </a:cubicBezTo>
                  <a:cubicBezTo>
                    <a:pt x="8" y="576"/>
                    <a:pt x="0" y="569"/>
                    <a:pt x="0" y="560"/>
                  </a:cubicBezTo>
                  <a:lnTo>
                    <a:pt x="0" y="464"/>
                  </a:lnTo>
                  <a:cubicBezTo>
                    <a:pt x="0" y="456"/>
                    <a:pt x="8" y="448"/>
                    <a:pt x="16" y="448"/>
                  </a:cubicBezTo>
                  <a:cubicBezTo>
                    <a:pt x="25" y="448"/>
                    <a:pt x="32" y="456"/>
                    <a:pt x="32" y="464"/>
                  </a:cubicBezTo>
                  <a:close/>
                  <a:moveTo>
                    <a:pt x="32" y="688"/>
                  </a:moveTo>
                  <a:lnTo>
                    <a:pt x="32" y="784"/>
                  </a:lnTo>
                  <a:cubicBezTo>
                    <a:pt x="32" y="793"/>
                    <a:pt x="25" y="800"/>
                    <a:pt x="16" y="800"/>
                  </a:cubicBezTo>
                  <a:cubicBezTo>
                    <a:pt x="8" y="800"/>
                    <a:pt x="0" y="793"/>
                    <a:pt x="0" y="784"/>
                  </a:cubicBezTo>
                  <a:lnTo>
                    <a:pt x="0" y="688"/>
                  </a:lnTo>
                  <a:cubicBezTo>
                    <a:pt x="0" y="680"/>
                    <a:pt x="8" y="672"/>
                    <a:pt x="16" y="672"/>
                  </a:cubicBezTo>
                  <a:cubicBezTo>
                    <a:pt x="25" y="672"/>
                    <a:pt x="32" y="680"/>
                    <a:pt x="32" y="688"/>
                  </a:cubicBezTo>
                  <a:close/>
                  <a:moveTo>
                    <a:pt x="32" y="912"/>
                  </a:moveTo>
                  <a:lnTo>
                    <a:pt x="32" y="1008"/>
                  </a:lnTo>
                  <a:cubicBezTo>
                    <a:pt x="32" y="1017"/>
                    <a:pt x="25" y="1024"/>
                    <a:pt x="16" y="1024"/>
                  </a:cubicBezTo>
                  <a:cubicBezTo>
                    <a:pt x="8" y="1024"/>
                    <a:pt x="0" y="1017"/>
                    <a:pt x="0" y="1008"/>
                  </a:cubicBezTo>
                  <a:lnTo>
                    <a:pt x="0" y="912"/>
                  </a:lnTo>
                  <a:cubicBezTo>
                    <a:pt x="0" y="904"/>
                    <a:pt x="8" y="896"/>
                    <a:pt x="16" y="896"/>
                  </a:cubicBezTo>
                  <a:cubicBezTo>
                    <a:pt x="25" y="896"/>
                    <a:pt x="32" y="904"/>
                    <a:pt x="32" y="912"/>
                  </a:cubicBezTo>
                  <a:close/>
                  <a:moveTo>
                    <a:pt x="32" y="1136"/>
                  </a:moveTo>
                  <a:lnTo>
                    <a:pt x="32" y="1232"/>
                  </a:lnTo>
                  <a:cubicBezTo>
                    <a:pt x="32" y="1241"/>
                    <a:pt x="25" y="1248"/>
                    <a:pt x="16" y="1248"/>
                  </a:cubicBezTo>
                  <a:cubicBezTo>
                    <a:pt x="8" y="1248"/>
                    <a:pt x="0" y="1241"/>
                    <a:pt x="0" y="1232"/>
                  </a:cubicBezTo>
                  <a:lnTo>
                    <a:pt x="0" y="1136"/>
                  </a:lnTo>
                  <a:cubicBezTo>
                    <a:pt x="0" y="1128"/>
                    <a:pt x="8" y="1120"/>
                    <a:pt x="16" y="1120"/>
                  </a:cubicBezTo>
                  <a:cubicBezTo>
                    <a:pt x="25" y="1120"/>
                    <a:pt x="32" y="1128"/>
                    <a:pt x="32" y="1136"/>
                  </a:cubicBezTo>
                  <a:close/>
                  <a:moveTo>
                    <a:pt x="32" y="1360"/>
                  </a:moveTo>
                  <a:lnTo>
                    <a:pt x="32" y="1456"/>
                  </a:lnTo>
                  <a:cubicBezTo>
                    <a:pt x="32" y="1465"/>
                    <a:pt x="25" y="1472"/>
                    <a:pt x="16" y="1472"/>
                  </a:cubicBezTo>
                  <a:cubicBezTo>
                    <a:pt x="8" y="1472"/>
                    <a:pt x="0" y="1465"/>
                    <a:pt x="0" y="1456"/>
                  </a:cubicBezTo>
                  <a:lnTo>
                    <a:pt x="0" y="1360"/>
                  </a:lnTo>
                  <a:cubicBezTo>
                    <a:pt x="0" y="1352"/>
                    <a:pt x="8" y="1344"/>
                    <a:pt x="16" y="1344"/>
                  </a:cubicBezTo>
                  <a:cubicBezTo>
                    <a:pt x="25" y="1344"/>
                    <a:pt x="32" y="1352"/>
                    <a:pt x="32" y="1360"/>
                  </a:cubicBezTo>
                  <a:close/>
                  <a:moveTo>
                    <a:pt x="32" y="1584"/>
                  </a:moveTo>
                  <a:lnTo>
                    <a:pt x="32" y="1680"/>
                  </a:lnTo>
                  <a:cubicBezTo>
                    <a:pt x="32" y="1689"/>
                    <a:pt x="25" y="1696"/>
                    <a:pt x="16" y="1696"/>
                  </a:cubicBezTo>
                  <a:cubicBezTo>
                    <a:pt x="8" y="1696"/>
                    <a:pt x="0" y="1689"/>
                    <a:pt x="0" y="1680"/>
                  </a:cubicBezTo>
                  <a:lnTo>
                    <a:pt x="0" y="1584"/>
                  </a:lnTo>
                  <a:cubicBezTo>
                    <a:pt x="0" y="1576"/>
                    <a:pt x="8" y="1568"/>
                    <a:pt x="16" y="1568"/>
                  </a:cubicBezTo>
                  <a:cubicBezTo>
                    <a:pt x="25" y="1568"/>
                    <a:pt x="32" y="1576"/>
                    <a:pt x="32" y="1584"/>
                  </a:cubicBezTo>
                  <a:close/>
                  <a:moveTo>
                    <a:pt x="32" y="1808"/>
                  </a:moveTo>
                  <a:lnTo>
                    <a:pt x="32" y="1904"/>
                  </a:lnTo>
                  <a:cubicBezTo>
                    <a:pt x="32" y="1913"/>
                    <a:pt x="25" y="1920"/>
                    <a:pt x="16" y="1920"/>
                  </a:cubicBezTo>
                  <a:cubicBezTo>
                    <a:pt x="8" y="1920"/>
                    <a:pt x="0" y="1913"/>
                    <a:pt x="0" y="1904"/>
                  </a:cubicBezTo>
                  <a:lnTo>
                    <a:pt x="0" y="1808"/>
                  </a:lnTo>
                  <a:cubicBezTo>
                    <a:pt x="0" y="1800"/>
                    <a:pt x="8" y="1792"/>
                    <a:pt x="16" y="1792"/>
                  </a:cubicBezTo>
                  <a:cubicBezTo>
                    <a:pt x="25" y="1792"/>
                    <a:pt x="32" y="1800"/>
                    <a:pt x="32" y="1808"/>
                  </a:cubicBezTo>
                  <a:close/>
                  <a:moveTo>
                    <a:pt x="32" y="2032"/>
                  </a:moveTo>
                  <a:lnTo>
                    <a:pt x="32" y="2128"/>
                  </a:lnTo>
                  <a:cubicBezTo>
                    <a:pt x="32" y="2137"/>
                    <a:pt x="25" y="2144"/>
                    <a:pt x="16" y="2144"/>
                  </a:cubicBezTo>
                  <a:cubicBezTo>
                    <a:pt x="8" y="2144"/>
                    <a:pt x="0" y="2137"/>
                    <a:pt x="0" y="2128"/>
                  </a:cubicBezTo>
                  <a:lnTo>
                    <a:pt x="0" y="2032"/>
                  </a:lnTo>
                  <a:cubicBezTo>
                    <a:pt x="0" y="2024"/>
                    <a:pt x="8" y="2016"/>
                    <a:pt x="16" y="2016"/>
                  </a:cubicBezTo>
                  <a:cubicBezTo>
                    <a:pt x="25" y="2016"/>
                    <a:pt x="32" y="2024"/>
                    <a:pt x="32" y="2032"/>
                  </a:cubicBezTo>
                  <a:close/>
                  <a:moveTo>
                    <a:pt x="32" y="2256"/>
                  </a:moveTo>
                  <a:lnTo>
                    <a:pt x="32" y="2352"/>
                  </a:lnTo>
                  <a:cubicBezTo>
                    <a:pt x="32" y="2361"/>
                    <a:pt x="25" y="2368"/>
                    <a:pt x="16" y="2368"/>
                  </a:cubicBezTo>
                  <a:cubicBezTo>
                    <a:pt x="8" y="2368"/>
                    <a:pt x="0" y="2361"/>
                    <a:pt x="0" y="2352"/>
                  </a:cubicBezTo>
                  <a:lnTo>
                    <a:pt x="0" y="2256"/>
                  </a:lnTo>
                  <a:cubicBezTo>
                    <a:pt x="0" y="2248"/>
                    <a:pt x="8" y="2240"/>
                    <a:pt x="16" y="2240"/>
                  </a:cubicBezTo>
                  <a:cubicBezTo>
                    <a:pt x="25" y="2240"/>
                    <a:pt x="32" y="2248"/>
                    <a:pt x="32" y="2256"/>
                  </a:cubicBezTo>
                  <a:close/>
                  <a:moveTo>
                    <a:pt x="32" y="2480"/>
                  </a:moveTo>
                  <a:lnTo>
                    <a:pt x="32" y="2576"/>
                  </a:lnTo>
                  <a:cubicBezTo>
                    <a:pt x="32" y="2585"/>
                    <a:pt x="25" y="2592"/>
                    <a:pt x="16" y="2592"/>
                  </a:cubicBezTo>
                  <a:cubicBezTo>
                    <a:pt x="8" y="2592"/>
                    <a:pt x="0" y="2585"/>
                    <a:pt x="0" y="2576"/>
                  </a:cubicBezTo>
                  <a:lnTo>
                    <a:pt x="0" y="2480"/>
                  </a:lnTo>
                  <a:cubicBezTo>
                    <a:pt x="0" y="2472"/>
                    <a:pt x="8" y="2464"/>
                    <a:pt x="16" y="2464"/>
                  </a:cubicBezTo>
                  <a:cubicBezTo>
                    <a:pt x="25" y="2464"/>
                    <a:pt x="32" y="2472"/>
                    <a:pt x="32" y="2480"/>
                  </a:cubicBezTo>
                  <a:close/>
                  <a:moveTo>
                    <a:pt x="32" y="2704"/>
                  </a:moveTo>
                  <a:lnTo>
                    <a:pt x="32" y="2800"/>
                  </a:lnTo>
                  <a:cubicBezTo>
                    <a:pt x="32" y="2809"/>
                    <a:pt x="25" y="2816"/>
                    <a:pt x="16" y="2816"/>
                  </a:cubicBezTo>
                  <a:cubicBezTo>
                    <a:pt x="8" y="2816"/>
                    <a:pt x="0" y="2809"/>
                    <a:pt x="0" y="2800"/>
                  </a:cubicBezTo>
                  <a:lnTo>
                    <a:pt x="0" y="2704"/>
                  </a:lnTo>
                  <a:cubicBezTo>
                    <a:pt x="0" y="2696"/>
                    <a:pt x="8" y="2688"/>
                    <a:pt x="16" y="2688"/>
                  </a:cubicBezTo>
                  <a:cubicBezTo>
                    <a:pt x="25" y="2688"/>
                    <a:pt x="32" y="2696"/>
                    <a:pt x="32" y="2704"/>
                  </a:cubicBezTo>
                  <a:close/>
                  <a:moveTo>
                    <a:pt x="32" y="2928"/>
                  </a:moveTo>
                  <a:lnTo>
                    <a:pt x="32" y="3024"/>
                  </a:lnTo>
                  <a:cubicBezTo>
                    <a:pt x="32" y="3033"/>
                    <a:pt x="25" y="3040"/>
                    <a:pt x="16" y="3040"/>
                  </a:cubicBezTo>
                  <a:cubicBezTo>
                    <a:pt x="8" y="3040"/>
                    <a:pt x="0" y="3033"/>
                    <a:pt x="0" y="3024"/>
                  </a:cubicBezTo>
                  <a:lnTo>
                    <a:pt x="0" y="2928"/>
                  </a:lnTo>
                  <a:cubicBezTo>
                    <a:pt x="0" y="2920"/>
                    <a:pt x="8" y="2912"/>
                    <a:pt x="16" y="2912"/>
                  </a:cubicBezTo>
                  <a:cubicBezTo>
                    <a:pt x="25" y="2912"/>
                    <a:pt x="32" y="2920"/>
                    <a:pt x="32" y="2928"/>
                  </a:cubicBezTo>
                  <a:close/>
                  <a:moveTo>
                    <a:pt x="32" y="3152"/>
                  </a:moveTo>
                  <a:lnTo>
                    <a:pt x="32" y="3248"/>
                  </a:lnTo>
                  <a:cubicBezTo>
                    <a:pt x="32" y="3257"/>
                    <a:pt x="25" y="3264"/>
                    <a:pt x="16" y="3264"/>
                  </a:cubicBezTo>
                  <a:cubicBezTo>
                    <a:pt x="8" y="3264"/>
                    <a:pt x="0" y="3257"/>
                    <a:pt x="0" y="3248"/>
                  </a:cubicBezTo>
                  <a:lnTo>
                    <a:pt x="0" y="3152"/>
                  </a:lnTo>
                  <a:cubicBezTo>
                    <a:pt x="0" y="3144"/>
                    <a:pt x="8" y="3136"/>
                    <a:pt x="16" y="3136"/>
                  </a:cubicBezTo>
                  <a:cubicBezTo>
                    <a:pt x="25" y="3136"/>
                    <a:pt x="32" y="3144"/>
                    <a:pt x="32" y="3152"/>
                  </a:cubicBezTo>
                  <a:close/>
                  <a:moveTo>
                    <a:pt x="32" y="3376"/>
                  </a:moveTo>
                  <a:lnTo>
                    <a:pt x="32" y="3472"/>
                  </a:lnTo>
                  <a:cubicBezTo>
                    <a:pt x="32" y="3481"/>
                    <a:pt x="25" y="3488"/>
                    <a:pt x="16" y="3488"/>
                  </a:cubicBezTo>
                  <a:cubicBezTo>
                    <a:pt x="8" y="3488"/>
                    <a:pt x="0" y="3481"/>
                    <a:pt x="0" y="3472"/>
                  </a:cubicBezTo>
                  <a:lnTo>
                    <a:pt x="0" y="3376"/>
                  </a:lnTo>
                  <a:cubicBezTo>
                    <a:pt x="0" y="3368"/>
                    <a:pt x="8" y="3360"/>
                    <a:pt x="16" y="3360"/>
                  </a:cubicBezTo>
                  <a:cubicBezTo>
                    <a:pt x="25" y="3360"/>
                    <a:pt x="32" y="3368"/>
                    <a:pt x="32" y="3376"/>
                  </a:cubicBezTo>
                  <a:close/>
                  <a:moveTo>
                    <a:pt x="32" y="3600"/>
                  </a:moveTo>
                  <a:lnTo>
                    <a:pt x="32" y="3696"/>
                  </a:lnTo>
                  <a:cubicBezTo>
                    <a:pt x="32" y="3705"/>
                    <a:pt x="25" y="3712"/>
                    <a:pt x="16" y="3712"/>
                  </a:cubicBezTo>
                  <a:cubicBezTo>
                    <a:pt x="8" y="3712"/>
                    <a:pt x="0" y="3705"/>
                    <a:pt x="0" y="3696"/>
                  </a:cubicBezTo>
                  <a:lnTo>
                    <a:pt x="0" y="3600"/>
                  </a:lnTo>
                  <a:cubicBezTo>
                    <a:pt x="0" y="3592"/>
                    <a:pt x="8" y="3584"/>
                    <a:pt x="16" y="3584"/>
                  </a:cubicBezTo>
                  <a:cubicBezTo>
                    <a:pt x="25" y="3584"/>
                    <a:pt x="32" y="3592"/>
                    <a:pt x="32" y="3600"/>
                  </a:cubicBezTo>
                  <a:close/>
                  <a:moveTo>
                    <a:pt x="32" y="3824"/>
                  </a:moveTo>
                  <a:lnTo>
                    <a:pt x="32" y="3920"/>
                  </a:lnTo>
                  <a:cubicBezTo>
                    <a:pt x="32" y="3929"/>
                    <a:pt x="25" y="3936"/>
                    <a:pt x="16" y="3936"/>
                  </a:cubicBezTo>
                  <a:cubicBezTo>
                    <a:pt x="8" y="3936"/>
                    <a:pt x="0" y="3929"/>
                    <a:pt x="0" y="3920"/>
                  </a:cubicBezTo>
                  <a:lnTo>
                    <a:pt x="0" y="3824"/>
                  </a:lnTo>
                  <a:cubicBezTo>
                    <a:pt x="0" y="3816"/>
                    <a:pt x="8" y="3808"/>
                    <a:pt x="16" y="3808"/>
                  </a:cubicBezTo>
                  <a:cubicBezTo>
                    <a:pt x="25" y="3808"/>
                    <a:pt x="32" y="3816"/>
                    <a:pt x="32" y="3824"/>
                  </a:cubicBezTo>
                  <a:close/>
                  <a:moveTo>
                    <a:pt x="32" y="4048"/>
                  </a:moveTo>
                  <a:lnTo>
                    <a:pt x="32" y="4144"/>
                  </a:lnTo>
                  <a:cubicBezTo>
                    <a:pt x="32" y="4153"/>
                    <a:pt x="25" y="4160"/>
                    <a:pt x="16" y="4160"/>
                  </a:cubicBezTo>
                  <a:cubicBezTo>
                    <a:pt x="8" y="4160"/>
                    <a:pt x="0" y="4153"/>
                    <a:pt x="0" y="4144"/>
                  </a:cubicBezTo>
                  <a:lnTo>
                    <a:pt x="0" y="4048"/>
                  </a:lnTo>
                  <a:cubicBezTo>
                    <a:pt x="0" y="4040"/>
                    <a:pt x="8" y="4032"/>
                    <a:pt x="16" y="4032"/>
                  </a:cubicBezTo>
                  <a:cubicBezTo>
                    <a:pt x="25" y="4032"/>
                    <a:pt x="32" y="4040"/>
                    <a:pt x="32" y="4048"/>
                  </a:cubicBezTo>
                  <a:close/>
                  <a:moveTo>
                    <a:pt x="32" y="4272"/>
                  </a:moveTo>
                  <a:lnTo>
                    <a:pt x="32" y="4368"/>
                  </a:lnTo>
                  <a:cubicBezTo>
                    <a:pt x="32" y="4377"/>
                    <a:pt x="25" y="4384"/>
                    <a:pt x="16" y="4384"/>
                  </a:cubicBezTo>
                  <a:cubicBezTo>
                    <a:pt x="8" y="4384"/>
                    <a:pt x="0" y="4377"/>
                    <a:pt x="0" y="4368"/>
                  </a:cubicBezTo>
                  <a:lnTo>
                    <a:pt x="0" y="4272"/>
                  </a:lnTo>
                  <a:cubicBezTo>
                    <a:pt x="0" y="4264"/>
                    <a:pt x="8" y="4256"/>
                    <a:pt x="16" y="4256"/>
                  </a:cubicBezTo>
                  <a:cubicBezTo>
                    <a:pt x="25" y="4256"/>
                    <a:pt x="32" y="4264"/>
                    <a:pt x="32" y="4272"/>
                  </a:cubicBezTo>
                  <a:close/>
                  <a:moveTo>
                    <a:pt x="32" y="4496"/>
                  </a:moveTo>
                  <a:lnTo>
                    <a:pt x="32" y="4592"/>
                  </a:lnTo>
                  <a:cubicBezTo>
                    <a:pt x="32" y="4601"/>
                    <a:pt x="25" y="4608"/>
                    <a:pt x="16" y="4608"/>
                  </a:cubicBezTo>
                  <a:cubicBezTo>
                    <a:pt x="8" y="4608"/>
                    <a:pt x="0" y="4601"/>
                    <a:pt x="0" y="4592"/>
                  </a:cubicBezTo>
                  <a:lnTo>
                    <a:pt x="0" y="4496"/>
                  </a:lnTo>
                  <a:cubicBezTo>
                    <a:pt x="0" y="4488"/>
                    <a:pt x="8" y="4480"/>
                    <a:pt x="16" y="4480"/>
                  </a:cubicBezTo>
                  <a:cubicBezTo>
                    <a:pt x="25" y="4480"/>
                    <a:pt x="32" y="4488"/>
                    <a:pt x="32" y="4496"/>
                  </a:cubicBezTo>
                  <a:close/>
                  <a:moveTo>
                    <a:pt x="32" y="4720"/>
                  </a:moveTo>
                  <a:lnTo>
                    <a:pt x="32" y="4816"/>
                  </a:lnTo>
                  <a:cubicBezTo>
                    <a:pt x="32" y="4825"/>
                    <a:pt x="25" y="4832"/>
                    <a:pt x="16" y="4832"/>
                  </a:cubicBezTo>
                  <a:cubicBezTo>
                    <a:pt x="8" y="4832"/>
                    <a:pt x="0" y="4825"/>
                    <a:pt x="0" y="4816"/>
                  </a:cubicBezTo>
                  <a:lnTo>
                    <a:pt x="0" y="4720"/>
                  </a:lnTo>
                  <a:cubicBezTo>
                    <a:pt x="0" y="4712"/>
                    <a:pt x="8" y="4704"/>
                    <a:pt x="16" y="4704"/>
                  </a:cubicBezTo>
                  <a:cubicBezTo>
                    <a:pt x="25" y="4704"/>
                    <a:pt x="32" y="4712"/>
                    <a:pt x="32" y="4720"/>
                  </a:cubicBezTo>
                  <a:close/>
                  <a:moveTo>
                    <a:pt x="32" y="4944"/>
                  </a:moveTo>
                  <a:lnTo>
                    <a:pt x="32" y="5040"/>
                  </a:lnTo>
                  <a:cubicBezTo>
                    <a:pt x="32" y="5049"/>
                    <a:pt x="25" y="5056"/>
                    <a:pt x="16" y="5056"/>
                  </a:cubicBezTo>
                  <a:cubicBezTo>
                    <a:pt x="8" y="5056"/>
                    <a:pt x="0" y="5049"/>
                    <a:pt x="0" y="5040"/>
                  </a:cubicBezTo>
                  <a:lnTo>
                    <a:pt x="0" y="4944"/>
                  </a:lnTo>
                  <a:cubicBezTo>
                    <a:pt x="0" y="4936"/>
                    <a:pt x="8" y="4928"/>
                    <a:pt x="16" y="4928"/>
                  </a:cubicBezTo>
                  <a:cubicBezTo>
                    <a:pt x="25" y="4928"/>
                    <a:pt x="32" y="4936"/>
                    <a:pt x="32" y="4944"/>
                  </a:cubicBezTo>
                  <a:close/>
                  <a:moveTo>
                    <a:pt x="32" y="5168"/>
                  </a:moveTo>
                  <a:lnTo>
                    <a:pt x="32" y="5264"/>
                  </a:lnTo>
                  <a:cubicBezTo>
                    <a:pt x="32" y="5273"/>
                    <a:pt x="25" y="5280"/>
                    <a:pt x="16" y="5280"/>
                  </a:cubicBezTo>
                  <a:cubicBezTo>
                    <a:pt x="8" y="5280"/>
                    <a:pt x="0" y="5273"/>
                    <a:pt x="0" y="5264"/>
                  </a:cubicBezTo>
                  <a:lnTo>
                    <a:pt x="0" y="5168"/>
                  </a:lnTo>
                  <a:cubicBezTo>
                    <a:pt x="0" y="5160"/>
                    <a:pt x="8" y="5152"/>
                    <a:pt x="16" y="5152"/>
                  </a:cubicBezTo>
                  <a:cubicBezTo>
                    <a:pt x="25" y="5152"/>
                    <a:pt x="32" y="5160"/>
                    <a:pt x="32" y="5168"/>
                  </a:cubicBezTo>
                  <a:close/>
                  <a:moveTo>
                    <a:pt x="32" y="5392"/>
                  </a:moveTo>
                  <a:lnTo>
                    <a:pt x="32" y="5488"/>
                  </a:lnTo>
                  <a:cubicBezTo>
                    <a:pt x="32" y="5497"/>
                    <a:pt x="25" y="5504"/>
                    <a:pt x="16" y="5504"/>
                  </a:cubicBezTo>
                  <a:cubicBezTo>
                    <a:pt x="8" y="5504"/>
                    <a:pt x="0" y="5497"/>
                    <a:pt x="0" y="5488"/>
                  </a:cubicBezTo>
                  <a:lnTo>
                    <a:pt x="0" y="5392"/>
                  </a:lnTo>
                  <a:cubicBezTo>
                    <a:pt x="0" y="5384"/>
                    <a:pt x="8" y="5376"/>
                    <a:pt x="16" y="5376"/>
                  </a:cubicBezTo>
                  <a:cubicBezTo>
                    <a:pt x="25" y="5376"/>
                    <a:pt x="32" y="5384"/>
                    <a:pt x="32" y="5392"/>
                  </a:cubicBezTo>
                  <a:close/>
                  <a:moveTo>
                    <a:pt x="32" y="5616"/>
                  </a:moveTo>
                  <a:lnTo>
                    <a:pt x="32" y="5712"/>
                  </a:lnTo>
                  <a:cubicBezTo>
                    <a:pt x="32" y="5721"/>
                    <a:pt x="25" y="5728"/>
                    <a:pt x="16" y="5728"/>
                  </a:cubicBezTo>
                  <a:cubicBezTo>
                    <a:pt x="8" y="5728"/>
                    <a:pt x="0" y="5721"/>
                    <a:pt x="0" y="5712"/>
                  </a:cubicBezTo>
                  <a:lnTo>
                    <a:pt x="0" y="5616"/>
                  </a:lnTo>
                  <a:cubicBezTo>
                    <a:pt x="0" y="5608"/>
                    <a:pt x="8" y="5600"/>
                    <a:pt x="16" y="5600"/>
                  </a:cubicBezTo>
                  <a:cubicBezTo>
                    <a:pt x="25" y="5600"/>
                    <a:pt x="32" y="5608"/>
                    <a:pt x="32" y="5616"/>
                  </a:cubicBezTo>
                  <a:close/>
                  <a:moveTo>
                    <a:pt x="32" y="5840"/>
                  </a:moveTo>
                  <a:lnTo>
                    <a:pt x="32" y="5936"/>
                  </a:lnTo>
                  <a:cubicBezTo>
                    <a:pt x="32" y="5945"/>
                    <a:pt x="25" y="5952"/>
                    <a:pt x="16" y="5952"/>
                  </a:cubicBezTo>
                  <a:cubicBezTo>
                    <a:pt x="8" y="5952"/>
                    <a:pt x="0" y="5945"/>
                    <a:pt x="0" y="5936"/>
                  </a:cubicBezTo>
                  <a:lnTo>
                    <a:pt x="0" y="5840"/>
                  </a:lnTo>
                  <a:cubicBezTo>
                    <a:pt x="0" y="5832"/>
                    <a:pt x="8" y="5824"/>
                    <a:pt x="16" y="5824"/>
                  </a:cubicBezTo>
                  <a:cubicBezTo>
                    <a:pt x="25" y="5824"/>
                    <a:pt x="32" y="5832"/>
                    <a:pt x="32" y="5840"/>
                  </a:cubicBezTo>
                  <a:close/>
                  <a:moveTo>
                    <a:pt x="32" y="6064"/>
                  </a:moveTo>
                  <a:lnTo>
                    <a:pt x="32" y="6160"/>
                  </a:lnTo>
                  <a:cubicBezTo>
                    <a:pt x="32" y="6169"/>
                    <a:pt x="25" y="6176"/>
                    <a:pt x="16" y="6176"/>
                  </a:cubicBezTo>
                  <a:cubicBezTo>
                    <a:pt x="8" y="6176"/>
                    <a:pt x="0" y="6169"/>
                    <a:pt x="0" y="6160"/>
                  </a:cubicBezTo>
                  <a:lnTo>
                    <a:pt x="0" y="6064"/>
                  </a:lnTo>
                  <a:cubicBezTo>
                    <a:pt x="0" y="6056"/>
                    <a:pt x="8" y="6048"/>
                    <a:pt x="16" y="6048"/>
                  </a:cubicBezTo>
                  <a:cubicBezTo>
                    <a:pt x="25" y="6048"/>
                    <a:pt x="32" y="6056"/>
                    <a:pt x="32" y="6064"/>
                  </a:cubicBezTo>
                  <a:close/>
                  <a:moveTo>
                    <a:pt x="32" y="6288"/>
                  </a:moveTo>
                  <a:lnTo>
                    <a:pt x="32" y="6384"/>
                  </a:lnTo>
                  <a:cubicBezTo>
                    <a:pt x="32" y="6393"/>
                    <a:pt x="25" y="6400"/>
                    <a:pt x="16" y="6400"/>
                  </a:cubicBezTo>
                  <a:cubicBezTo>
                    <a:pt x="8" y="6400"/>
                    <a:pt x="0" y="6393"/>
                    <a:pt x="0" y="6384"/>
                  </a:cubicBezTo>
                  <a:lnTo>
                    <a:pt x="0" y="6288"/>
                  </a:lnTo>
                  <a:cubicBezTo>
                    <a:pt x="0" y="6280"/>
                    <a:pt x="8" y="6272"/>
                    <a:pt x="16" y="6272"/>
                  </a:cubicBezTo>
                  <a:cubicBezTo>
                    <a:pt x="25" y="6272"/>
                    <a:pt x="32" y="6280"/>
                    <a:pt x="32" y="6288"/>
                  </a:cubicBezTo>
                  <a:close/>
                  <a:moveTo>
                    <a:pt x="32" y="6512"/>
                  </a:moveTo>
                  <a:lnTo>
                    <a:pt x="32" y="6608"/>
                  </a:lnTo>
                  <a:cubicBezTo>
                    <a:pt x="32" y="6617"/>
                    <a:pt x="25" y="6624"/>
                    <a:pt x="16" y="6624"/>
                  </a:cubicBezTo>
                  <a:cubicBezTo>
                    <a:pt x="8" y="6624"/>
                    <a:pt x="0" y="6617"/>
                    <a:pt x="0" y="6608"/>
                  </a:cubicBezTo>
                  <a:lnTo>
                    <a:pt x="0" y="6512"/>
                  </a:lnTo>
                  <a:cubicBezTo>
                    <a:pt x="0" y="6504"/>
                    <a:pt x="8" y="6496"/>
                    <a:pt x="16" y="6496"/>
                  </a:cubicBezTo>
                  <a:cubicBezTo>
                    <a:pt x="25" y="6496"/>
                    <a:pt x="32" y="6504"/>
                    <a:pt x="32" y="6512"/>
                  </a:cubicBezTo>
                  <a:close/>
                  <a:moveTo>
                    <a:pt x="32" y="6736"/>
                  </a:moveTo>
                  <a:lnTo>
                    <a:pt x="32" y="6832"/>
                  </a:lnTo>
                  <a:cubicBezTo>
                    <a:pt x="32" y="6841"/>
                    <a:pt x="25" y="6848"/>
                    <a:pt x="16" y="6848"/>
                  </a:cubicBezTo>
                  <a:cubicBezTo>
                    <a:pt x="8" y="6848"/>
                    <a:pt x="0" y="6841"/>
                    <a:pt x="0" y="6832"/>
                  </a:cubicBezTo>
                  <a:lnTo>
                    <a:pt x="0" y="6736"/>
                  </a:lnTo>
                  <a:cubicBezTo>
                    <a:pt x="0" y="6728"/>
                    <a:pt x="8" y="6720"/>
                    <a:pt x="16" y="6720"/>
                  </a:cubicBezTo>
                  <a:cubicBezTo>
                    <a:pt x="25" y="6720"/>
                    <a:pt x="32" y="6728"/>
                    <a:pt x="32" y="6736"/>
                  </a:cubicBezTo>
                  <a:close/>
                  <a:moveTo>
                    <a:pt x="32" y="6960"/>
                  </a:moveTo>
                  <a:lnTo>
                    <a:pt x="32" y="7056"/>
                  </a:lnTo>
                  <a:cubicBezTo>
                    <a:pt x="32" y="7065"/>
                    <a:pt x="25" y="7072"/>
                    <a:pt x="16" y="7072"/>
                  </a:cubicBezTo>
                  <a:cubicBezTo>
                    <a:pt x="8" y="7072"/>
                    <a:pt x="0" y="7065"/>
                    <a:pt x="0" y="7056"/>
                  </a:cubicBezTo>
                  <a:lnTo>
                    <a:pt x="0" y="6960"/>
                  </a:lnTo>
                  <a:cubicBezTo>
                    <a:pt x="0" y="6952"/>
                    <a:pt x="8" y="6944"/>
                    <a:pt x="16" y="6944"/>
                  </a:cubicBezTo>
                  <a:cubicBezTo>
                    <a:pt x="25" y="6944"/>
                    <a:pt x="32" y="6952"/>
                    <a:pt x="32" y="6960"/>
                  </a:cubicBezTo>
                  <a:close/>
                  <a:moveTo>
                    <a:pt x="32" y="7184"/>
                  </a:moveTo>
                  <a:lnTo>
                    <a:pt x="32" y="7280"/>
                  </a:lnTo>
                  <a:cubicBezTo>
                    <a:pt x="32" y="7289"/>
                    <a:pt x="25" y="7296"/>
                    <a:pt x="16" y="7296"/>
                  </a:cubicBezTo>
                  <a:cubicBezTo>
                    <a:pt x="8" y="7296"/>
                    <a:pt x="0" y="7289"/>
                    <a:pt x="0" y="7280"/>
                  </a:cubicBezTo>
                  <a:lnTo>
                    <a:pt x="0" y="7184"/>
                  </a:lnTo>
                  <a:cubicBezTo>
                    <a:pt x="0" y="7176"/>
                    <a:pt x="8" y="7168"/>
                    <a:pt x="16" y="7168"/>
                  </a:cubicBezTo>
                  <a:cubicBezTo>
                    <a:pt x="25" y="7168"/>
                    <a:pt x="32" y="7176"/>
                    <a:pt x="32" y="7184"/>
                  </a:cubicBezTo>
                  <a:close/>
                  <a:moveTo>
                    <a:pt x="32" y="7408"/>
                  </a:moveTo>
                  <a:lnTo>
                    <a:pt x="32" y="7504"/>
                  </a:lnTo>
                  <a:cubicBezTo>
                    <a:pt x="32" y="7513"/>
                    <a:pt x="25" y="7520"/>
                    <a:pt x="16" y="7520"/>
                  </a:cubicBezTo>
                  <a:cubicBezTo>
                    <a:pt x="8" y="7520"/>
                    <a:pt x="0" y="7513"/>
                    <a:pt x="0" y="7504"/>
                  </a:cubicBezTo>
                  <a:lnTo>
                    <a:pt x="0" y="7408"/>
                  </a:lnTo>
                  <a:cubicBezTo>
                    <a:pt x="0" y="7400"/>
                    <a:pt x="8" y="7392"/>
                    <a:pt x="16" y="7392"/>
                  </a:cubicBezTo>
                  <a:cubicBezTo>
                    <a:pt x="25" y="7392"/>
                    <a:pt x="32" y="7400"/>
                    <a:pt x="32" y="7408"/>
                  </a:cubicBezTo>
                  <a:close/>
                  <a:moveTo>
                    <a:pt x="32" y="7632"/>
                  </a:moveTo>
                  <a:lnTo>
                    <a:pt x="32" y="7728"/>
                  </a:lnTo>
                  <a:cubicBezTo>
                    <a:pt x="32" y="7737"/>
                    <a:pt x="25" y="7744"/>
                    <a:pt x="16" y="7744"/>
                  </a:cubicBezTo>
                  <a:cubicBezTo>
                    <a:pt x="8" y="7744"/>
                    <a:pt x="0" y="7737"/>
                    <a:pt x="0" y="7728"/>
                  </a:cubicBezTo>
                  <a:lnTo>
                    <a:pt x="0" y="7632"/>
                  </a:lnTo>
                  <a:cubicBezTo>
                    <a:pt x="0" y="7624"/>
                    <a:pt x="8" y="7616"/>
                    <a:pt x="16" y="7616"/>
                  </a:cubicBezTo>
                  <a:cubicBezTo>
                    <a:pt x="25" y="7616"/>
                    <a:pt x="32" y="7624"/>
                    <a:pt x="32" y="7632"/>
                  </a:cubicBezTo>
                  <a:close/>
                  <a:moveTo>
                    <a:pt x="32" y="7856"/>
                  </a:moveTo>
                  <a:lnTo>
                    <a:pt x="32" y="7952"/>
                  </a:lnTo>
                  <a:cubicBezTo>
                    <a:pt x="32" y="7961"/>
                    <a:pt x="25" y="7968"/>
                    <a:pt x="16" y="7968"/>
                  </a:cubicBezTo>
                  <a:cubicBezTo>
                    <a:pt x="8" y="7968"/>
                    <a:pt x="0" y="7961"/>
                    <a:pt x="0" y="7952"/>
                  </a:cubicBezTo>
                  <a:lnTo>
                    <a:pt x="0" y="7856"/>
                  </a:lnTo>
                  <a:cubicBezTo>
                    <a:pt x="0" y="7848"/>
                    <a:pt x="8" y="7840"/>
                    <a:pt x="16" y="7840"/>
                  </a:cubicBezTo>
                  <a:cubicBezTo>
                    <a:pt x="25" y="7840"/>
                    <a:pt x="32" y="7848"/>
                    <a:pt x="32" y="7856"/>
                  </a:cubicBezTo>
                  <a:close/>
                  <a:moveTo>
                    <a:pt x="32" y="8080"/>
                  </a:moveTo>
                  <a:lnTo>
                    <a:pt x="32" y="8176"/>
                  </a:lnTo>
                  <a:cubicBezTo>
                    <a:pt x="32" y="8185"/>
                    <a:pt x="25" y="8192"/>
                    <a:pt x="16" y="8192"/>
                  </a:cubicBezTo>
                  <a:cubicBezTo>
                    <a:pt x="8" y="8192"/>
                    <a:pt x="0" y="8185"/>
                    <a:pt x="0" y="8176"/>
                  </a:cubicBezTo>
                  <a:lnTo>
                    <a:pt x="0" y="8080"/>
                  </a:lnTo>
                  <a:cubicBezTo>
                    <a:pt x="0" y="8072"/>
                    <a:pt x="8" y="8064"/>
                    <a:pt x="16" y="8064"/>
                  </a:cubicBezTo>
                  <a:cubicBezTo>
                    <a:pt x="25" y="8064"/>
                    <a:pt x="32" y="8072"/>
                    <a:pt x="32" y="8080"/>
                  </a:cubicBezTo>
                  <a:close/>
                  <a:moveTo>
                    <a:pt x="32" y="8304"/>
                  </a:moveTo>
                  <a:lnTo>
                    <a:pt x="32" y="8400"/>
                  </a:lnTo>
                  <a:cubicBezTo>
                    <a:pt x="32" y="8409"/>
                    <a:pt x="25" y="8416"/>
                    <a:pt x="16" y="8416"/>
                  </a:cubicBezTo>
                  <a:cubicBezTo>
                    <a:pt x="8" y="8416"/>
                    <a:pt x="0" y="8409"/>
                    <a:pt x="0" y="8400"/>
                  </a:cubicBezTo>
                  <a:lnTo>
                    <a:pt x="0" y="8304"/>
                  </a:lnTo>
                  <a:cubicBezTo>
                    <a:pt x="0" y="8296"/>
                    <a:pt x="8" y="8288"/>
                    <a:pt x="16" y="8288"/>
                  </a:cubicBezTo>
                  <a:cubicBezTo>
                    <a:pt x="25" y="8288"/>
                    <a:pt x="32" y="8296"/>
                    <a:pt x="32" y="8304"/>
                  </a:cubicBezTo>
                  <a:close/>
                  <a:moveTo>
                    <a:pt x="32" y="8528"/>
                  </a:moveTo>
                  <a:lnTo>
                    <a:pt x="32" y="8624"/>
                  </a:lnTo>
                  <a:cubicBezTo>
                    <a:pt x="32" y="8633"/>
                    <a:pt x="25" y="8640"/>
                    <a:pt x="16" y="8640"/>
                  </a:cubicBezTo>
                  <a:cubicBezTo>
                    <a:pt x="8" y="8640"/>
                    <a:pt x="0" y="8633"/>
                    <a:pt x="0" y="8624"/>
                  </a:cubicBezTo>
                  <a:lnTo>
                    <a:pt x="0" y="8528"/>
                  </a:lnTo>
                  <a:cubicBezTo>
                    <a:pt x="0" y="8520"/>
                    <a:pt x="8" y="8512"/>
                    <a:pt x="16" y="8512"/>
                  </a:cubicBezTo>
                  <a:cubicBezTo>
                    <a:pt x="25" y="8512"/>
                    <a:pt x="32" y="8520"/>
                    <a:pt x="32" y="8528"/>
                  </a:cubicBezTo>
                  <a:close/>
                  <a:moveTo>
                    <a:pt x="32" y="8752"/>
                  </a:moveTo>
                  <a:lnTo>
                    <a:pt x="32" y="8848"/>
                  </a:lnTo>
                  <a:cubicBezTo>
                    <a:pt x="32" y="8857"/>
                    <a:pt x="25" y="8864"/>
                    <a:pt x="16" y="8864"/>
                  </a:cubicBezTo>
                  <a:cubicBezTo>
                    <a:pt x="8" y="8864"/>
                    <a:pt x="0" y="8857"/>
                    <a:pt x="0" y="8848"/>
                  </a:cubicBezTo>
                  <a:lnTo>
                    <a:pt x="0" y="8752"/>
                  </a:lnTo>
                  <a:cubicBezTo>
                    <a:pt x="0" y="8744"/>
                    <a:pt x="8" y="8736"/>
                    <a:pt x="16" y="8736"/>
                  </a:cubicBezTo>
                  <a:cubicBezTo>
                    <a:pt x="25" y="8736"/>
                    <a:pt x="32" y="8744"/>
                    <a:pt x="32" y="8752"/>
                  </a:cubicBezTo>
                  <a:close/>
                  <a:moveTo>
                    <a:pt x="32" y="8976"/>
                  </a:moveTo>
                  <a:lnTo>
                    <a:pt x="32" y="9072"/>
                  </a:lnTo>
                  <a:cubicBezTo>
                    <a:pt x="32" y="9081"/>
                    <a:pt x="25" y="9088"/>
                    <a:pt x="16" y="9088"/>
                  </a:cubicBezTo>
                  <a:cubicBezTo>
                    <a:pt x="8" y="9088"/>
                    <a:pt x="0" y="9081"/>
                    <a:pt x="0" y="9072"/>
                  </a:cubicBezTo>
                  <a:lnTo>
                    <a:pt x="0" y="8976"/>
                  </a:lnTo>
                  <a:cubicBezTo>
                    <a:pt x="0" y="8968"/>
                    <a:pt x="8" y="8960"/>
                    <a:pt x="16" y="8960"/>
                  </a:cubicBezTo>
                  <a:cubicBezTo>
                    <a:pt x="25" y="8960"/>
                    <a:pt x="32" y="8968"/>
                    <a:pt x="32" y="8976"/>
                  </a:cubicBezTo>
                  <a:close/>
                  <a:moveTo>
                    <a:pt x="32" y="9200"/>
                  </a:moveTo>
                  <a:lnTo>
                    <a:pt x="32" y="9296"/>
                  </a:lnTo>
                  <a:cubicBezTo>
                    <a:pt x="32" y="9305"/>
                    <a:pt x="25" y="9312"/>
                    <a:pt x="16" y="9312"/>
                  </a:cubicBezTo>
                  <a:cubicBezTo>
                    <a:pt x="8" y="9312"/>
                    <a:pt x="0" y="9305"/>
                    <a:pt x="0" y="9296"/>
                  </a:cubicBezTo>
                  <a:lnTo>
                    <a:pt x="0" y="9200"/>
                  </a:lnTo>
                  <a:cubicBezTo>
                    <a:pt x="0" y="9192"/>
                    <a:pt x="8" y="9184"/>
                    <a:pt x="16" y="9184"/>
                  </a:cubicBezTo>
                  <a:cubicBezTo>
                    <a:pt x="25" y="9184"/>
                    <a:pt x="32" y="9192"/>
                    <a:pt x="32" y="9200"/>
                  </a:cubicBezTo>
                  <a:close/>
                  <a:moveTo>
                    <a:pt x="32" y="9424"/>
                  </a:moveTo>
                  <a:lnTo>
                    <a:pt x="32" y="9520"/>
                  </a:lnTo>
                  <a:cubicBezTo>
                    <a:pt x="32" y="9529"/>
                    <a:pt x="25" y="9536"/>
                    <a:pt x="16" y="9536"/>
                  </a:cubicBezTo>
                  <a:cubicBezTo>
                    <a:pt x="8" y="9536"/>
                    <a:pt x="0" y="9529"/>
                    <a:pt x="0" y="9520"/>
                  </a:cubicBezTo>
                  <a:lnTo>
                    <a:pt x="0" y="9424"/>
                  </a:lnTo>
                  <a:cubicBezTo>
                    <a:pt x="0" y="9416"/>
                    <a:pt x="8" y="9408"/>
                    <a:pt x="16" y="9408"/>
                  </a:cubicBezTo>
                  <a:cubicBezTo>
                    <a:pt x="25" y="9408"/>
                    <a:pt x="32" y="9416"/>
                    <a:pt x="32" y="9424"/>
                  </a:cubicBezTo>
                  <a:close/>
                  <a:moveTo>
                    <a:pt x="32" y="9648"/>
                  </a:moveTo>
                  <a:lnTo>
                    <a:pt x="32" y="9744"/>
                  </a:lnTo>
                  <a:cubicBezTo>
                    <a:pt x="32" y="9753"/>
                    <a:pt x="25" y="9760"/>
                    <a:pt x="16" y="9760"/>
                  </a:cubicBezTo>
                  <a:cubicBezTo>
                    <a:pt x="8" y="9760"/>
                    <a:pt x="0" y="9753"/>
                    <a:pt x="0" y="9744"/>
                  </a:cubicBezTo>
                  <a:lnTo>
                    <a:pt x="0" y="9648"/>
                  </a:lnTo>
                  <a:cubicBezTo>
                    <a:pt x="0" y="9640"/>
                    <a:pt x="8" y="9632"/>
                    <a:pt x="16" y="9632"/>
                  </a:cubicBezTo>
                  <a:cubicBezTo>
                    <a:pt x="25" y="9632"/>
                    <a:pt x="32" y="9640"/>
                    <a:pt x="32" y="9648"/>
                  </a:cubicBezTo>
                  <a:close/>
                  <a:moveTo>
                    <a:pt x="32" y="9872"/>
                  </a:moveTo>
                  <a:lnTo>
                    <a:pt x="32" y="9968"/>
                  </a:lnTo>
                  <a:cubicBezTo>
                    <a:pt x="32" y="9977"/>
                    <a:pt x="25" y="9984"/>
                    <a:pt x="16" y="9984"/>
                  </a:cubicBezTo>
                  <a:cubicBezTo>
                    <a:pt x="8" y="9984"/>
                    <a:pt x="0" y="9977"/>
                    <a:pt x="0" y="9968"/>
                  </a:cubicBezTo>
                  <a:lnTo>
                    <a:pt x="0" y="9872"/>
                  </a:lnTo>
                  <a:cubicBezTo>
                    <a:pt x="0" y="9864"/>
                    <a:pt x="8" y="9856"/>
                    <a:pt x="16" y="9856"/>
                  </a:cubicBezTo>
                  <a:cubicBezTo>
                    <a:pt x="25" y="9856"/>
                    <a:pt x="32" y="9864"/>
                    <a:pt x="32" y="9872"/>
                  </a:cubicBezTo>
                  <a:close/>
                  <a:moveTo>
                    <a:pt x="32" y="10096"/>
                  </a:moveTo>
                  <a:lnTo>
                    <a:pt x="32" y="10192"/>
                  </a:lnTo>
                  <a:cubicBezTo>
                    <a:pt x="32" y="10201"/>
                    <a:pt x="25" y="10208"/>
                    <a:pt x="16" y="10208"/>
                  </a:cubicBezTo>
                  <a:cubicBezTo>
                    <a:pt x="8" y="10208"/>
                    <a:pt x="0" y="10201"/>
                    <a:pt x="0" y="10192"/>
                  </a:cubicBezTo>
                  <a:lnTo>
                    <a:pt x="0" y="10096"/>
                  </a:lnTo>
                  <a:cubicBezTo>
                    <a:pt x="0" y="10088"/>
                    <a:pt x="8" y="10080"/>
                    <a:pt x="16" y="10080"/>
                  </a:cubicBezTo>
                  <a:cubicBezTo>
                    <a:pt x="25" y="10080"/>
                    <a:pt x="32" y="10088"/>
                    <a:pt x="32" y="10096"/>
                  </a:cubicBezTo>
                  <a:close/>
                  <a:moveTo>
                    <a:pt x="32" y="10320"/>
                  </a:moveTo>
                  <a:lnTo>
                    <a:pt x="32" y="10416"/>
                  </a:lnTo>
                  <a:cubicBezTo>
                    <a:pt x="32" y="10425"/>
                    <a:pt x="25" y="10432"/>
                    <a:pt x="16" y="10432"/>
                  </a:cubicBezTo>
                  <a:cubicBezTo>
                    <a:pt x="8" y="10432"/>
                    <a:pt x="0" y="10425"/>
                    <a:pt x="0" y="10416"/>
                  </a:cubicBezTo>
                  <a:lnTo>
                    <a:pt x="0" y="10320"/>
                  </a:lnTo>
                  <a:cubicBezTo>
                    <a:pt x="0" y="10312"/>
                    <a:pt x="8" y="10304"/>
                    <a:pt x="16" y="10304"/>
                  </a:cubicBezTo>
                  <a:cubicBezTo>
                    <a:pt x="25" y="10304"/>
                    <a:pt x="32" y="10312"/>
                    <a:pt x="32" y="10320"/>
                  </a:cubicBezTo>
                  <a:close/>
                  <a:moveTo>
                    <a:pt x="32" y="10544"/>
                  </a:moveTo>
                  <a:lnTo>
                    <a:pt x="32" y="10640"/>
                  </a:lnTo>
                  <a:cubicBezTo>
                    <a:pt x="32" y="10649"/>
                    <a:pt x="25" y="10656"/>
                    <a:pt x="16" y="10656"/>
                  </a:cubicBezTo>
                  <a:cubicBezTo>
                    <a:pt x="8" y="10656"/>
                    <a:pt x="0" y="10649"/>
                    <a:pt x="0" y="10640"/>
                  </a:cubicBezTo>
                  <a:lnTo>
                    <a:pt x="0" y="10544"/>
                  </a:lnTo>
                  <a:cubicBezTo>
                    <a:pt x="0" y="10536"/>
                    <a:pt x="8" y="10528"/>
                    <a:pt x="16" y="10528"/>
                  </a:cubicBezTo>
                  <a:cubicBezTo>
                    <a:pt x="25" y="10528"/>
                    <a:pt x="32" y="10536"/>
                    <a:pt x="32" y="10544"/>
                  </a:cubicBezTo>
                  <a:close/>
                  <a:moveTo>
                    <a:pt x="32" y="10768"/>
                  </a:moveTo>
                  <a:lnTo>
                    <a:pt x="32" y="10864"/>
                  </a:lnTo>
                  <a:cubicBezTo>
                    <a:pt x="32" y="10873"/>
                    <a:pt x="25" y="10880"/>
                    <a:pt x="16" y="10880"/>
                  </a:cubicBezTo>
                  <a:cubicBezTo>
                    <a:pt x="8" y="10880"/>
                    <a:pt x="0" y="10873"/>
                    <a:pt x="0" y="10864"/>
                  </a:cubicBezTo>
                  <a:lnTo>
                    <a:pt x="0" y="10768"/>
                  </a:lnTo>
                  <a:cubicBezTo>
                    <a:pt x="0" y="10760"/>
                    <a:pt x="8" y="10752"/>
                    <a:pt x="16" y="10752"/>
                  </a:cubicBezTo>
                  <a:cubicBezTo>
                    <a:pt x="25" y="10752"/>
                    <a:pt x="32" y="10760"/>
                    <a:pt x="32" y="10768"/>
                  </a:cubicBezTo>
                  <a:close/>
                </a:path>
              </a:pathLst>
            </a:custGeom>
            <a:solidFill>
              <a:srgbClr val="605759"/>
            </a:solidFill>
            <a:ln w="0" cap="flat">
              <a:solidFill>
                <a:srgbClr val="605759"/>
              </a:solidFill>
              <a:prstDash val="solid"/>
              <a:round/>
              <a:headEnd/>
              <a:tailEnd/>
            </a:ln>
          </p:spPr>
          <p:txBody>
            <a:bodyPr rot="0" vert="horz" wrap="square" lIns="91440" tIns="45720" rIns="91440" bIns="45720" anchor="t" anchorCtr="0" upright="1">
              <a:noAutofit/>
            </a:bodyPr>
            <a:lstStyle/>
            <a:p>
              <a:endParaRPr lang="nl-BE" sz="2800"/>
            </a:p>
          </p:txBody>
        </p:sp>
        <p:sp>
          <p:nvSpPr>
            <p:cNvPr id="45" name="Freeform 44"/>
            <p:cNvSpPr>
              <a:spLocks noEditPoints="1"/>
            </p:cNvSpPr>
            <p:nvPr/>
          </p:nvSpPr>
          <p:spPr bwMode="auto">
            <a:xfrm>
              <a:off x="3370580" y="3338830"/>
              <a:ext cx="4445" cy="1394460"/>
            </a:xfrm>
            <a:custGeom>
              <a:avLst/>
              <a:gdLst>
                <a:gd name="T0" fmla="*/ 16 w 32"/>
                <a:gd name="T1" fmla="*/ 0 h 10880"/>
                <a:gd name="T2" fmla="*/ 0 w 32"/>
                <a:gd name="T3" fmla="*/ 240 h 10880"/>
                <a:gd name="T4" fmla="*/ 0 w 32"/>
                <a:gd name="T5" fmla="*/ 560 h 10880"/>
                <a:gd name="T6" fmla="*/ 16 w 32"/>
                <a:gd name="T7" fmla="*/ 800 h 10880"/>
                <a:gd name="T8" fmla="*/ 32 w 32"/>
                <a:gd name="T9" fmla="*/ 1008 h 10880"/>
                <a:gd name="T10" fmla="*/ 32 w 32"/>
                <a:gd name="T11" fmla="*/ 1136 h 10880"/>
                <a:gd name="T12" fmla="*/ 32 w 32"/>
                <a:gd name="T13" fmla="*/ 1136 h 10880"/>
                <a:gd name="T14" fmla="*/ 16 w 32"/>
                <a:gd name="T15" fmla="*/ 1344 h 10880"/>
                <a:gd name="T16" fmla="*/ 0 w 32"/>
                <a:gd name="T17" fmla="*/ 1584 h 10880"/>
                <a:gd name="T18" fmla="*/ 0 w 32"/>
                <a:gd name="T19" fmla="*/ 1904 h 10880"/>
                <a:gd name="T20" fmla="*/ 16 w 32"/>
                <a:gd name="T21" fmla="*/ 2144 h 10880"/>
                <a:gd name="T22" fmla="*/ 32 w 32"/>
                <a:gd name="T23" fmla="*/ 2352 h 10880"/>
                <a:gd name="T24" fmla="*/ 32 w 32"/>
                <a:gd name="T25" fmla="*/ 2480 h 10880"/>
                <a:gd name="T26" fmla="*/ 32 w 32"/>
                <a:gd name="T27" fmla="*/ 2480 h 10880"/>
                <a:gd name="T28" fmla="*/ 16 w 32"/>
                <a:gd name="T29" fmla="*/ 2688 h 10880"/>
                <a:gd name="T30" fmla="*/ 0 w 32"/>
                <a:gd name="T31" fmla="*/ 2928 h 10880"/>
                <a:gd name="T32" fmla="*/ 0 w 32"/>
                <a:gd name="T33" fmla="*/ 3248 h 10880"/>
                <a:gd name="T34" fmla="*/ 16 w 32"/>
                <a:gd name="T35" fmla="*/ 3488 h 10880"/>
                <a:gd name="T36" fmla="*/ 32 w 32"/>
                <a:gd name="T37" fmla="*/ 3696 h 10880"/>
                <a:gd name="T38" fmla="*/ 32 w 32"/>
                <a:gd name="T39" fmla="*/ 3824 h 10880"/>
                <a:gd name="T40" fmla="*/ 32 w 32"/>
                <a:gd name="T41" fmla="*/ 3824 h 10880"/>
                <a:gd name="T42" fmla="*/ 16 w 32"/>
                <a:gd name="T43" fmla="*/ 4032 h 10880"/>
                <a:gd name="T44" fmla="*/ 0 w 32"/>
                <a:gd name="T45" fmla="*/ 4272 h 10880"/>
                <a:gd name="T46" fmla="*/ 0 w 32"/>
                <a:gd name="T47" fmla="*/ 4592 h 10880"/>
                <a:gd name="T48" fmla="*/ 16 w 32"/>
                <a:gd name="T49" fmla="*/ 4832 h 10880"/>
                <a:gd name="T50" fmla="*/ 32 w 32"/>
                <a:gd name="T51" fmla="*/ 5040 h 10880"/>
                <a:gd name="T52" fmla="*/ 32 w 32"/>
                <a:gd name="T53" fmla="*/ 5168 h 10880"/>
                <a:gd name="T54" fmla="*/ 32 w 32"/>
                <a:gd name="T55" fmla="*/ 5168 h 10880"/>
                <a:gd name="T56" fmla="*/ 16 w 32"/>
                <a:gd name="T57" fmla="*/ 5376 h 10880"/>
                <a:gd name="T58" fmla="*/ 0 w 32"/>
                <a:gd name="T59" fmla="*/ 5616 h 10880"/>
                <a:gd name="T60" fmla="*/ 0 w 32"/>
                <a:gd name="T61" fmla="*/ 5936 h 10880"/>
                <a:gd name="T62" fmla="*/ 16 w 32"/>
                <a:gd name="T63" fmla="*/ 6176 h 10880"/>
                <a:gd name="T64" fmla="*/ 32 w 32"/>
                <a:gd name="T65" fmla="*/ 6384 h 10880"/>
                <a:gd name="T66" fmla="*/ 32 w 32"/>
                <a:gd name="T67" fmla="*/ 6512 h 10880"/>
                <a:gd name="T68" fmla="*/ 32 w 32"/>
                <a:gd name="T69" fmla="*/ 6512 h 10880"/>
                <a:gd name="T70" fmla="*/ 16 w 32"/>
                <a:gd name="T71" fmla="*/ 6720 h 10880"/>
                <a:gd name="T72" fmla="*/ 0 w 32"/>
                <a:gd name="T73" fmla="*/ 6960 h 10880"/>
                <a:gd name="T74" fmla="*/ 0 w 32"/>
                <a:gd name="T75" fmla="*/ 7280 h 10880"/>
                <a:gd name="T76" fmla="*/ 16 w 32"/>
                <a:gd name="T77" fmla="*/ 7520 h 10880"/>
                <a:gd name="T78" fmla="*/ 32 w 32"/>
                <a:gd name="T79" fmla="*/ 7728 h 10880"/>
                <a:gd name="T80" fmla="*/ 32 w 32"/>
                <a:gd name="T81" fmla="*/ 7856 h 10880"/>
                <a:gd name="T82" fmla="*/ 32 w 32"/>
                <a:gd name="T83" fmla="*/ 7856 h 10880"/>
                <a:gd name="T84" fmla="*/ 16 w 32"/>
                <a:gd name="T85" fmla="*/ 8064 h 10880"/>
                <a:gd name="T86" fmla="*/ 0 w 32"/>
                <a:gd name="T87" fmla="*/ 8304 h 10880"/>
                <a:gd name="T88" fmla="*/ 0 w 32"/>
                <a:gd name="T89" fmla="*/ 8624 h 10880"/>
                <a:gd name="T90" fmla="*/ 16 w 32"/>
                <a:gd name="T91" fmla="*/ 8864 h 10880"/>
                <a:gd name="T92" fmla="*/ 32 w 32"/>
                <a:gd name="T93" fmla="*/ 9072 h 10880"/>
                <a:gd name="T94" fmla="*/ 32 w 32"/>
                <a:gd name="T95" fmla="*/ 9200 h 10880"/>
                <a:gd name="T96" fmla="*/ 32 w 32"/>
                <a:gd name="T97" fmla="*/ 9200 h 10880"/>
                <a:gd name="T98" fmla="*/ 16 w 32"/>
                <a:gd name="T99" fmla="*/ 9408 h 10880"/>
                <a:gd name="T100" fmla="*/ 0 w 32"/>
                <a:gd name="T101" fmla="*/ 9648 h 10880"/>
                <a:gd name="T102" fmla="*/ 0 w 32"/>
                <a:gd name="T103" fmla="*/ 9968 h 10880"/>
                <a:gd name="T104" fmla="*/ 16 w 32"/>
                <a:gd name="T105" fmla="*/ 10208 h 10880"/>
                <a:gd name="T106" fmla="*/ 32 w 32"/>
                <a:gd name="T107" fmla="*/ 10416 h 10880"/>
                <a:gd name="T108" fmla="*/ 32 w 32"/>
                <a:gd name="T109" fmla="*/ 10544 h 10880"/>
                <a:gd name="T110" fmla="*/ 32 w 32"/>
                <a:gd name="T111" fmla="*/ 10544 h 10880"/>
                <a:gd name="T112" fmla="*/ 16 w 32"/>
                <a:gd name="T113" fmla="*/ 10752 h 10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 h="10880">
                  <a:moveTo>
                    <a:pt x="32" y="16"/>
                  </a:moveTo>
                  <a:lnTo>
                    <a:pt x="32" y="112"/>
                  </a:lnTo>
                  <a:cubicBezTo>
                    <a:pt x="32" y="121"/>
                    <a:pt x="25" y="128"/>
                    <a:pt x="16" y="128"/>
                  </a:cubicBezTo>
                  <a:cubicBezTo>
                    <a:pt x="8" y="128"/>
                    <a:pt x="0" y="121"/>
                    <a:pt x="0" y="112"/>
                  </a:cubicBezTo>
                  <a:lnTo>
                    <a:pt x="0" y="16"/>
                  </a:lnTo>
                  <a:cubicBezTo>
                    <a:pt x="0" y="8"/>
                    <a:pt x="8" y="0"/>
                    <a:pt x="16" y="0"/>
                  </a:cubicBezTo>
                  <a:cubicBezTo>
                    <a:pt x="25" y="0"/>
                    <a:pt x="32" y="8"/>
                    <a:pt x="32" y="16"/>
                  </a:cubicBezTo>
                  <a:close/>
                  <a:moveTo>
                    <a:pt x="32" y="240"/>
                  </a:moveTo>
                  <a:lnTo>
                    <a:pt x="32" y="336"/>
                  </a:lnTo>
                  <a:cubicBezTo>
                    <a:pt x="32" y="345"/>
                    <a:pt x="25" y="352"/>
                    <a:pt x="16" y="352"/>
                  </a:cubicBezTo>
                  <a:cubicBezTo>
                    <a:pt x="8" y="352"/>
                    <a:pt x="0" y="345"/>
                    <a:pt x="0" y="336"/>
                  </a:cubicBezTo>
                  <a:lnTo>
                    <a:pt x="0" y="240"/>
                  </a:lnTo>
                  <a:cubicBezTo>
                    <a:pt x="0" y="232"/>
                    <a:pt x="8" y="224"/>
                    <a:pt x="16" y="224"/>
                  </a:cubicBezTo>
                  <a:cubicBezTo>
                    <a:pt x="25" y="224"/>
                    <a:pt x="32" y="232"/>
                    <a:pt x="32" y="240"/>
                  </a:cubicBezTo>
                  <a:close/>
                  <a:moveTo>
                    <a:pt x="32" y="464"/>
                  </a:moveTo>
                  <a:lnTo>
                    <a:pt x="32" y="560"/>
                  </a:lnTo>
                  <a:cubicBezTo>
                    <a:pt x="32" y="569"/>
                    <a:pt x="25" y="576"/>
                    <a:pt x="16" y="576"/>
                  </a:cubicBezTo>
                  <a:cubicBezTo>
                    <a:pt x="8" y="576"/>
                    <a:pt x="0" y="569"/>
                    <a:pt x="0" y="560"/>
                  </a:cubicBezTo>
                  <a:lnTo>
                    <a:pt x="0" y="464"/>
                  </a:lnTo>
                  <a:cubicBezTo>
                    <a:pt x="0" y="456"/>
                    <a:pt x="8" y="448"/>
                    <a:pt x="16" y="448"/>
                  </a:cubicBezTo>
                  <a:cubicBezTo>
                    <a:pt x="25" y="448"/>
                    <a:pt x="32" y="456"/>
                    <a:pt x="32" y="464"/>
                  </a:cubicBezTo>
                  <a:close/>
                  <a:moveTo>
                    <a:pt x="32" y="688"/>
                  </a:moveTo>
                  <a:lnTo>
                    <a:pt x="32" y="784"/>
                  </a:lnTo>
                  <a:cubicBezTo>
                    <a:pt x="32" y="793"/>
                    <a:pt x="25" y="800"/>
                    <a:pt x="16" y="800"/>
                  </a:cubicBezTo>
                  <a:cubicBezTo>
                    <a:pt x="8" y="800"/>
                    <a:pt x="0" y="793"/>
                    <a:pt x="0" y="784"/>
                  </a:cubicBezTo>
                  <a:lnTo>
                    <a:pt x="0" y="688"/>
                  </a:lnTo>
                  <a:cubicBezTo>
                    <a:pt x="0" y="680"/>
                    <a:pt x="8" y="672"/>
                    <a:pt x="16" y="672"/>
                  </a:cubicBezTo>
                  <a:cubicBezTo>
                    <a:pt x="25" y="672"/>
                    <a:pt x="32" y="680"/>
                    <a:pt x="32" y="688"/>
                  </a:cubicBezTo>
                  <a:close/>
                  <a:moveTo>
                    <a:pt x="32" y="912"/>
                  </a:moveTo>
                  <a:lnTo>
                    <a:pt x="32" y="1008"/>
                  </a:lnTo>
                  <a:cubicBezTo>
                    <a:pt x="32" y="1017"/>
                    <a:pt x="25" y="1024"/>
                    <a:pt x="16" y="1024"/>
                  </a:cubicBezTo>
                  <a:cubicBezTo>
                    <a:pt x="8" y="1024"/>
                    <a:pt x="0" y="1017"/>
                    <a:pt x="0" y="1008"/>
                  </a:cubicBezTo>
                  <a:lnTo>
                    <a:pt x="0" y="912"/>
                  </a:lnTo>
                  <a:cubicBezTo>
                    <a:pt x="0" y="904"/>
                    <a:pt x="8" y="896"/>
                    <a:pt x="16" y="896"/>
                  </a:cubicBezTo>
                  <a:cubicBezTo>
                    <a:pt x="25" y="896"/>
                    <a:pt x="32" y="904"/>
                    <a:pt x="32" y="912"/>
                  </a:cubicBezTo>
                  <a:close/>
                  <a:moveTo>
                    <a:pt x="32" y="1136"/>
                  </a:moveTo>
                  <a:lnTo>
                    <a:pt x="32" y="1232"/>
                  </a:lnTo>
                  <a:cubicBezTo>
                    <a:pt x="32" y="1241"/>
                    <a:pt x="25" y="1248"/>
                    <a:pt x="16" y="1248"/>
                  </a:cubicBezTo>
                  <a:cubicBezTo>
                    <a:pt x="8" y="1248"/>
                    <a:pt x="0" y="1241"/>
                    <a:pt x="0" y="1232"/>
                  </a:cubicBezTo>
                  <a:lnTo>
                    <a:pt x="0" y="1136"/>
                  </a:lnTo>
                  <a:cubicBezTo>
                    <a:pt x="0" y="1128"/>
                    <a:pt x="8" y="1120"/>
                    <a:pt x="16" y="1120"/>
                  </a:cubicBezTo>
                  <a:cubicBezTo>
                    <a:pt x="25" y="1120"/>
                    <a:pt x="32" y="1128"/>
                    <a:pt x="32" y="1136"/>
                  </a:cubicBezTo>
                  <a:close/>
                  <a:moveTo>
                    <a:pt x="32" y="1360"/>
                  </a:moveTo>
                  <a:lnTo>
                    <a:pt x="32" y="1456"/>
                  </a:lnTo>
                  <a:cubicBezTo>
                    <a:pt x="32" y="1465"/>
                    <a:pt x="25" y="1472"/>
                    <a:pt x="16" y="1472"/>
                  </a:cubicBezTo>
                  <a:cubicBezTo>
                    <a:pt x="8" y="1472"/>
                    <a:pt x="0" y="1465"/>
                    <a:pt x="0" y="1456"/>
                  </a:cubicBezTo>
                  <a:lnTo>
                    <a:pt x="0" y="1360"/>
                  </a:lnTo>
                  <a:cubicBezTo>
                    <a:pt x="0" y="1352"/>
                    <a:pt x="8" y="1344"/>
                    <a:pt x="16" y="1344"/>
                  </a:cubicBezTo>
                  <a:cubicBezTo>
                    <a:pt x="25" y="1344"/>
                    <a:pt x="32" y="1352"/>
                    <a:pt x="32" y="1360"/>
                  </a:cubicBezTo>
                  <a:close/>
                  <a:moveTo>
                    <a:pt x="32" y="1584"/>
                  </a:moveTo>
                  <a:lnTo>
                    <a:pt x="32" y="1680"/>
                  </a:lnTo>
                  <a:cubicBezTo>
                    <a:pt x="32" y="1689"/>
                    <a:pt x="25" y="1696"/>
                    <a:pt x="16" y="1696"/>
                  </a:cubicBezTo>
                  <a:cubicBezTo>
                    <a:pt x="8" y="1696"/>
                    <a:pt x="0" y="1689"/>
                    <a:pt x="0" y="1680"/>
                  </a:cubicBezTo>
                  <a:lnTo>
                    <a:pt x="0" y="1584"/>
                  </a:lnTo>
                  <a:cubicBezTo>
                    <a:pt x="0" y="1576"/>
                    <a:pt x="8" y="1568"/>
                    <a:pt x="16" y="1568"/>
                  </a:cubicBezTo>
                  <a:cubicBezTo>
                    <a:pt x="25" y="1568"/>
                    <a:pt x="32" y="1576"/>
                    <a:pt x="32" y="1584"/>
                  </a:cubicBezTo>
                  <a:close/>
                  <a:moveTo>
                    <a:pt x="32" y="1808"/>
                  </a:moveTo>
                  <a:lnTo>
                    <a:pt x="32" y="1904"/>
                  </a:lnTo>
                  <a:cubicBezTo>
                    <a:pt x="32" y="1913"/>
                    <a:pt x="25" y="1920"/>
                    <a:pt x="16" y="1920"/>
                  </a:cubicBezTo>
                  <a:cubicBezTo>
                    <a:pt x="8" y="1920"/>
                    <a:pt x="0" y="1913"/>
                    <a:pt x="0" y="1904"/>
                  </a:cubicBezTo>
                  <a:lnTo>
                    <a:pt x="0" y="1808"/>
                  </a:lnTo>
                  <a:cubicBezTo>
                    <a:pt x="0" y="1800"/>
                    <a:pt x="8" y="1792"/>
                    <a:pt x="16" y="1792"/>
                  </a:cubicBezTo>
                  <a:cubicBezTo>
                    <a:pt x="25" y="1792"/>
                    <a:pt x="32" y="1800"/>
                    <a:pt x="32" y="1808"/>
                  </a:cubicBezTo>
                  <a:close/>
                  <a:moveTo>
                    <a:pt x="32" y="2032"/>
                  </a:moveTo>
                  <a:lnTo>
                    <a:pt x="32" y="2128"/>
                  </a:lnTo>
                  <a:cubicBezTo>
                    <a:pt x="32" y="2137"/>
                    <a:pt x="25" y="2144"/>
                    <a:pt x="16" y="2144"/>
                  </a:cubicBezTo>
                  <a:cubicBezTo>
                    <a:pt x="8" y="2144"/>
                    <a:pt x="0" y="2137"/>
                    <a:pt x="0" y="2128"/>
                  </a:cubicBezTo>
                  <a:lnTo>
                    <a:pt x="0" y="2032"/>
                  </a:lnTo>
                  <a:cubicBezTo>
                    <a:pt x="0" y="2024"/>
                    <a:pt x="8" y="2016"/>
                    <a:pt x="16" y="2016"/>
                  </a:cubicBezTo>
                  <a:cubicBezTo>
                    <a:pt x="25" y="2016"/>
                    <a:pt x="32" y="2024"/>
                    <a:pt x="32" y="2032"/>
                  </a:cubicBezTo>
                  <a:close/>
                  <a:moveTo>
                    <a:pt x="32" y="2256"/>
                  </a:moveTo>
                  <a:lnTo>
                    <a:pt x="32" y="2352"/>
                  </a:lnTo>
                  <a:cubicBezTo>
                    <a:pt x="32" y="2361"/>
                    <a:pt x="25" y="2368"/>
                    <a:pt x="16" y="2368"/>
                  </a:cubicBezTo>
                  <a:cubicBezTo>
                    <a:pt x="8" y="2368"/>
                    <a:pt x="0" y="2361"/>
                    <a:pt x="0" y="2352"/>
                  </a:cubicBezTo>
                  <a:lnTo>
                    <a:pt x="0" y="2256"/>
                  </a:lnTo>
                  <a:cubicBezTo>
                    <a:pt x="0" y="2248"/>
                    <a:pt x="8" y="2240"/>
                    <a:pt x="16" y="2240"/>
                  </a:cubicBezTo>
                  <a:cubicBezTo>
                    <a:pt x="25" y="2240"/>
                    <a:pt x="32" y="2248"/>
                    <a:pt x="32" y="2256"/>
                  </a:cubicBezTo>
                  <a:close/>
                  <a:moveTo>
                    <a:pt x="32" y="2480"/>
                  </a:moveTo>
                  <a:lnTo>
                    <a:pt x="32" y="2576"/>
                  </a:lnTo>
                  <a:cubicBezTo>
                    <a:pt x="32" y="2585"/>
                    <a:pt x="25" y="2592"/>
                    <a:pt x="16" y="2592"/>
                  </a:cubicBezTo>
                  <a:cubicBezTo>
                    <a:pt x="8" y="2592"/>
                    <a:pt x="0" y="2585"/>
                    <a:pt x="0" y="2576"/>
                  </a:cubicBezTo>
                  <a:lnTo>
                    <a:pt x="0" y="2480"/>
                  </a:lnTo>
                  <a:cubicBezTo>
                    <a:pt x="0" y="2472"/>
                    <a:pt x="8" y="2464"/>
                    <a:pt x="16" y="2464"/>
                  </a:cubicBezTo>
                  <a:cubicBezTo>
                    <a:pt x="25" y="2464"/>
                    <a:pt x="32" y="2472"/>
                    <a:pt x="32" y="2480"/>
                  </a:cubicBezTo>
                  <a:close/>
                  <a:moveTo>
                    <a:pt x="32" y="2704"/>
                  </a:moveTo>
                  <a:lnTo>
                    <a:pt x="32" y="2800"/>
                  </a:lnTo>
                  <a:cubicBezTo>
                    <a:pt x="32" y="2809"/>
                    <a:pt x="25" y="2816"/>
                    <a:pt x="16" y="2816"/>
                  </a:cubicBezTo>
                  <a:cubicBezTo>
                    <a:pt x="8" y="2816"/>
                    <a:pt x="0" y="2809"/>
                    <a:pt x="0" y="2800"/>
                  </a:cubicBezTo>
                  <a:lnTo>
                    <a:pt x="0" y="2704"/>
                  </a:lnTo>
                  <a:cubicBezTo>
                    <a:pt x="0" y="2696"/>
                    <a:pt x="8" y="2688"/>
                    <a:pt x="16" y="2688"/>
                  </a:cubicBezTo>
                  <a:cubicBezTo>
                    <a:pt x="25" y="2688"/>
                    <a:pt x="32" y="2696"/>
                    <a:pt x="32" y="2704"/>
                  </a:cubicBezTo>
                  <a:close/>
                  <a:moveTo>
                    <a:pt x="32" y="2928"/>
                  </a:moveTo>
                  <a:lnTo>
                    <a:pt x="32" y="3024"/>
                  </a:lnTo>
                  <a:cubicBezTo>
                    <a:pt x="32" y="3033"/>
                    <a:pt x="25" y="3040"/>
                    <a:pt x="16" y="3040"/>
                  </a:cubicBezTo>
                  <a:cubicBezTo>
                    <a:pt x="8" y="3040"/>
                    <a:pt x="0" y="3033"/>
                    <a:pt x="0" y="3024"/>
                  </a:cubicBezTo>
                  <a:lnTo>
                    <a:pt x="0" y="2928"/>
                  </a:lnTo>
                  <a:cubicBezTo>
                    <a:pt x="0" y="2920"/>
                    <a:pt x="8" y="2912"/>
                    <a:pt x="16" y="2912"/>
                  </a:cubicBezTo>
                  <a:cubicBezTo>
                    <a:pt x="25" y="2912"/>
                    <a:pt x="32" y="2920"/>
                    <a:pt x="32" y="2928"/>
                  </a:cubicBezTo>
                  <a:close/>
                  <a:moveTo>
                    <a:pt x="32" y="3152"/>
                  </a:moveTo>
                  <a:lnTo>
                    <a:pt x="32" y="3248"/>
                  </a:lnTo>
                  <a:cubicBezTo>
                    <a:pt x="32" y="3257"/>
                    <a:pt x="25" y="3264"/>
                    <a:pt x="16" y="3264"/>
                  </a:cubicBezTo>
                  <a:cubicBezTo>
                    <a:pt x="8" y="3264"/>
                    <a:pt x="0" y="3257"/>
                    <a:pt x="0" y="3248"/>
                  </a:cubicBezTo>
                  <a:lnTo>
                    <a:pt x="0" y="3152"/>
                  </a:lnTo>
                  <a:cubicBezTo>
                    <a:pt x="0" y="3144"/>
                    <a:pt x="8" y="3136"/>
                    <a:pt x="16" y="3136"/>
                  </a:cubicBezTo>
                  <a:cubicBezTo>
                    <a:pt x="25" y="3136"/>
                    <a:pt x="32" y="3144"/>
                    <a:pt x="32" y="3152"/>
                  </a:cubicBezTo>
                  <a:close/>
                  <a:moveTo>
                    <a:pt x="32" y="3376"/>
                  </a:moveTo>
                  <a:lnTo>
                    <a:pt x="32" y="3472"/>
                  </a:lnTo>
                  <a:cubicBezTo>
                    <a:pt x="32" y="3481"/>
                    <a:pt x="25" y="3488"/>
                    <a:pt x="16" y="3488"/>
                  </a:cubicBezTo>
                  <a:cubicBezTo>
                    <a:pt x="8" y="3488"/>
                    <a:pt x="0" y="3481"/>
                    <a:pt x="0" y="3472"/>
                  </a:cubicBezTo>
                  <a:lnTo>
                    <a:pt x="0" y="3376"/>
                  </a:lnTo>
                  <a:cubicBezTo>
                    <a:pt x="0" y="3368"/>
                    <a:pt x="8" y="3360"/>
                    <a:pt x="16" y="3360"/>
                  </a:cubicBezTo>
                  <a:cubicBezTo>
                    <a:pt x="25" y="3360"/>
                    <a:pt x="32" y="3368"/>
                    <a:pt x="32" y="3376"/>
                  </a:cubicBezTo>
                  <a:close/>
                  <a:moveTo>
                    <a:pt x="32" y="3600"/>
                  </a:moveTo>
                  <a:lnTo>
                    <a:pt x="32" y="3696"/>
                  </a:lnTo>
                  <a:cubicBezTo>
                    <a:pt x="32" y="3705"/>
                    <a:pt x="25" y="3712"/>
                    <a:pt x="16" y="3712"/>
                  </a:cubicBezTo>
                  <a:cubicBezTo>
                    <a:pt x="8" y="3712"/>
                    <a:pt x="0" y="3705"/>
                    <a:pt x="0" y="3696"/>
                  </a:cubicBezTo>
                  <a:lnTo>
                    <a:pt x="0" y="3600"/>
                  </a:lnTo>
                  <a:cubicBezTo>
                    <a:pt x="0" y="3592"/>
                    <a:pt x="8" y="3584"/>
                    <a:pt x="16" y="3584"/>
                  </a:cubicBezTo>
                  <a:cubicBezTo>
                    <a:pt x="25" y="3584"/>
                    <a:pt x="32" y="3592"/>
                    <a:pt x="32" y="3600"/>
                  </a:cubicBezTo>
                  <a:close/>
                  <a:moveTo>
                    <a:pt x="32" y="3824"/>
                  </a:moveTo>
                  <a:lnTo>
                    <a:pt x="32" y="3920"/>
                  </a:lnTo>
                  <a:cubicBezTo>
                    <a:pt x="32" y="3929"/>
                    <a:pt x="25" y="3936"/>
                    <a:pt x="16" y="3936"/>
                  </a:cubicBezTo>
                  <a:cubicBezTo>
                    <a:pt x="8" y="3936"/>
                    <a:pt x="0" y="3929"/>
                    <a:pt x="0" y="3920"/>
                  </a:cubicBezTo>
                  <a:lnTo>
                    <a:pt x="0" y="3824"/>
                  </a:lnTo>
                  <a:cubicBezTo>
                    <a:pt x="0" y="3816"/>
                    <a:pt x="8" y="3808"/>
                    <a:pt x="16" y="3808"/>
                  </a:cubicBezTo>
                  <a:cubicBezTo>
                    <a:pt x="25" y="3808"/>
                    <a:pt x="32" y="3816"/>
                    <a:pt x="32" y="3824"/>
                  </a:cubicBezTo>
                  <a:close/>
                  <a:moveTo>
                    <a:pt x="32" y="4048"/>
                  </a:moveTo>
                  <a:lnTo>
                    <a:pt x="32" y="4144"/>
                  </a:lnTo>
                  <a:cubicBezTo>
                    <a:pt x="32" y="4153"/>
                    <a:pt x="25" y="4160"/>
                    <a:pt x="16" y="4160"/>
                  </a:cubicBezTo>
                  <a:cubicBezTo>
                    <a:pt x="8" y="4160"/>
                    <a:pt x="0" y="4153"/>
                    <a:pt x="0" y="4144"/>
                  </a:cubicBezTo>
                  <a:lnTo>
                    <a:pt x="0" y="4048"/>
                  </a:lnTo>
                  <a:cubicBezTo>
                    <a:pt x="0" y="4040"/>
                    <a:pt x="8" y="4032"/>
                    <a:pt x="16" y="4032"/>
                  </a:cubicBezTo>
                  <a:cubicBezTo>
                    <a:pt x="25" y="4032"/>
                    <a:pt x="32" y="4040"/>
                    <a:pt x="32" y="4048"/>
                  </a:cubicBezTo>
                  <a:close/>
                  <a:moveTo>
                    <a:pt x="32" y="4272"/>
                  </a:moveTo>
                  <a:lnTo>
                    <a:pt x="32" y="4368"/>
                  </a:lnTo>
                  <a:cubicBezTo>
                    <a:pt x="32" y="4377"/>
                    <a:pt x="25" y="4384"/>
                    <a:pt x="16" y="4384"/>
                  </a:cubicBezTo>
                  <a:cubicBezTo>
                    <a:pt x="8" y="4384"/>
                    <a:pt x="0" y="4377"/>
                    <a:pt x="0" y="4368"/>
                  </a:cubicBezTo>
                  <a:lnTo>
                    <a:pt x="0" y="4272"/>
                  </a:lnTo>
                  <a:cubicBezTo>
                    <a:pt x="0" y="4264"/>
                    <a:pt x="8" y="4256"/>
                    <a:pt x="16" y="4256"/>
                  </a:cubicBezTo>
                  <a:cubicBezTo>
                    <a:pt x="25" y="4256"/>
                    <a:pt x="32" y="4264"/>
                    <a:pt x="32" y="4272"/>
                  </a:cubicBezTo>
                  <a:close/>
                  <a:moveTo>
                    <a:pt x="32" y="4496"/>
                  </a:moveTo>
                  <a:lnTo>
                    <a:pt x="32" y="4592"/>
                  </a:lnTo>
                  <a:cubicBezTo>
                    <a:pt x="32" y="4601"/>
                    <a:pt x="25" y="4608"/>
                    <a:pt x="16" y="4608"/>
                  </a:cubicBezTo>
                  <a:cubicBezTo>
                    <a:pt x="8" y="4608"/>
                    <a:pt x="0" y="4601"/>
                    <a:pt x="0" y="4592"/>
                  </a:cubicBezTo>
                  <a:lnTo>
                    <a:pt x="0" y="4496"/>
                  </a:lnTo>
                  <a:cubicBezTo>
                    <a:pt x="0" y="4488"/>
                    <a:pt x="8" y="4480"/>
                    <a:pt x="16" y="4480"/>
                  </a:cubicBezTo>
                  <a:cubicBezTo>
                    <a:pt x="25" y="4480"/>
                    <a:pt x="32" y="4488"/>
                    <a:pt x="32" y="4496"/>
                  </a:cubicBezTo>
                  <a:close/>
                  <a:moveTo>
                    <a:pt x="32" y="4720"/>
                  </a:moveTo>
                  <a:lnTo>
                    <a:pt x="32" y="4816"/>
                  </a:lnTo>
                  <a:cubicBezTo>
                    <a:pt x="32" y="4825"/>
                    <a:pt x="25" y="4832"/>
                    <a:pt x="16" y="4832"/>
                  </a:cubicBezTo>
                  <a:cubicBezTo>
                    <a:pt x="8" y="4832"/>
                    <a:pt x="0" y="4825"/>
                    <a:pt x="0" y="4816"/>
                  </a:cubicBezTo>
                  <a:lnTo>
                    <a:pt x="0" y="4720"/>
                  </a:lnTo>
                  <a:cubicBezTo>
                    <a:pt x="0" y="4712"/>
                    <a:pt x="8" y="4704"/>
                    <a:pt x="16" y="4704"/>
                  </a:cubicBezTo>
                  <a:cubicBezTo>
                    <a:pt x="25" y="4704"/>
                    <a:pt x="32" y="4712"/>
                    <a:pt x="32" y="4720"/>
                  </a:cubicBezTo>
                  <a:close/>
                  <a:moveTo>
                    <a:pt x="32" y="4944"/>
                  </a:moveTo>
                  <a:lnTo>
                    <a:pt x="32" y="5040"/>
                  </a:lnTo>
                  <a:cubicBezTo>
                    <a:pt x="32" y="5049"/>
                    <a:pt x="25" y="5056"/>
                    <a:pt x="16" y="5056"/>
                  </a:cubicBezTo>
                  <a:cubicBezTo>
                    <a:pt x="8" y="5056"/>
                    <a:pt x="0" y="5049"/>
                    <a:pt x="0" y="5040"/>
                  </a:cubicBezTo>
                  <a:lnTo>
                    <a:pt x="0" y="4944"/>
                  </a:lnTo>
                  <a:cubicBezTo>
                    <a:pt x="0" y="4936"/>
                    <a:pt x="8" y="4928"/>
                    <a:pt x="16" y="4928"/>
                  </a:cubicBezTo>
                  <a:cubicBezTo>
                    <a:pt x="25" y="4928"/>
                    <a:pt x="32" y="4936"/>
                    <a:pt x="32" y="4944"/>
                  </a:cubicBezTo>
                  <a:close/>
                  <a:moveTo>
                    <a:pt x="32" y="5168"/>
                  </a:moveTo>
                  <a:lnTo>
                    <a:pt x="32" y="5264"/>
                  </a:lnTo>
                  <a:cubicBezTo>
                    <a:pt x="32" y="5273"/>
                    <a:pt x="25" y="5280"/>
                    <a:pt x="16" y="5280"/>
                  </a:cubicBezTo>
                  <a:cubicBezTo>
                    <a:pt x="8" y="5280"/>
                    <a:pt x="0" y="5273"/>
                    <a:pt x="0" y="5264"/>
                  </a:cubicBezTo>
                  <a:lnTo>
                    <a:pt x="0" y="5168"/>
                  </a:lnTo>
                  <a:cubicBezTo>
                    <a:pt x="0" y="5160"/>
                    <a:pt x="8" y="5152"/>
                    <a:pt x="16" y="5152"/>
                  </a:cubicBezTo>
                  <a:cubicBezTo>
                    <a:pt x="25" y="5152"/>
                    <a:pt x="32" y="5160"/>
                    <a:pt x="32" y="5168"/>
                  </a:cubicBezTo>
                  <a:close/>
                  <a:moveTo>
                    <a:pt x="32" y="5392"/>
                  </a:moveTo>
                  <a:lnTo>
                    <a:pt x="32" y="5488"/>
                  </a:lnTo>
                  <a:cubicBezTo>
                    <a:pt x="32" y="5497"/>
                    <a:pt x="25" y="5504"/>
                    <a:pt x="16" y="5504"/>
                  </a:cubicBezTo>
                  <a:cubicBezTo>
                    <a:pt x="8" y="5504"/>
                    <a:pt x="0" y="5497"/>
                    <a:pt x="0" y="5488"/>
                  </a:cubicBezTo>
                  <a:lnTo>
                    <a:pt x="0" y="5392"/>
                  </a:lnTo>
                  <a:cubicBezTo>
                    <a:pt x="0" y="5384"/>
                    <a:pt x="8" y="5376"/>
                    <a:pt x="16" y="5376"/>
                  </a:cubicBezTo>
                  <a:cubicBezTo>
                    <a:pt x="25" y="5376"/>
                    <a:pt x="32" y="5384"/>
                    <a:pt x="32" y="5392"/>
                  </a:cubicBezTo>
                  <a:close/>
                  <a:moveTo>
                    <a:pt x="32" y="5616"/>
                  </a:moveTo>
                  <a:lnTo>
                    <a:pt x="32" y="5712"/>
                  </a:lnTo>
                  <a:cubicBezTo>
                    <a:pt x="32" y="5721"/>
                    <a:pt x="25" y="5728"/>
                    <a:pt x="16" y="5728"/>
                  </a:cubicBezTo>
                  <a:cubicBezTo>
                    <a:pt x="8" y="5728"/>
                    <a:pt x="0" y="5721"/>
                    <a:pt x="0" y="5712"/>
                  </a:cubicBezTo>
                  <a:lnTo>
                    <a:pt x="0" y="5616"/>
                  </a:lnTo>
                  <a:cubicBezTo>
                    <a:pt x="0" y="5608"/>
                    <a:pt x="8" y="5600"/>
                    <a:pt x="16" y="5600"/>
                  </a:cubicBezTo>
                  <a:cubicBezTo>
                    <a:pt x="25" y="5600"/>
                    <a:pt x="32" y="5608"/>
                    <a:pt x="32" y="5616"/>
                  </a:cubicBezTo>
                  <a:close/>
                  <a:moveTo>
                    <a:pt x="32" y="5840"/>
                  </a:moveTo>
                  <a:lnTo>
                    <a:pt x="32" y="5936"/>
                  </a:lnTo>
                  <a:cubicBezTo>
                    <a:pt x="32" y="5945"/>
                    <a:pt x="25" y="5952"/>
                    <a:pt x="16" y="5952"/>
                  </a:cubicBezTo>
                  <a:cubicBezTo>
                    <a:pt x="8" y="5952"/>
                    <a:pt x="0" y="5945"/>
                    <a:pt x="0" y="5936"/>
                  </a:cubicBezTo>
                  <a:lnTo>
                    <a:pt x="0" y="5840"/>
                  </a:lnTo>
                  <a:cubicBezTo>
                    <a:pt x="0" y="5832"/>
                    <a:pt x="8" y="5824"/>
                    <a:pt x="16" y="5824"/>
                  </a:cubicBezTo>
                  <a:cubicBezTo>
                    <a:pt x="25" y="5824"/>
                    <a:pt x="32" y="5832"/>
                    <a:pt x="32" y="5840"/>
                  </a:cubicBezTo>
                  <a:close/>
                  <a:moveTo>
                    <a:pt x="32" y="6064"/>
                  </a:moveTo>
                  <a:lnTo>
                    <a:pt x="32" y="6160"/>
                  </a:lnTo>
                  <a:cubicBezTo>
                    <a:pt x="32" y="6169"/>
                    <a:pt x="25" y="6176"/>
                    <a:pt x="16" y="6176"/>
                  </a:cubicBezTo>
                  <a:cubicBezTo>
                    <a:pt x="8" y="6176"/>
                    <a:pt x="0" y="6169"/>
                    <a:pt x="0" y="6160"/>
                  </a:cubicBezTo>
                  <a:lnTo>
                    <a:pt x="0" y="6064"/>
                  </a:lnTo>
                  <a:cubicBezTo>
                    <a:pt x="0" y="6056"/>
                    <a:pt x="8" y="6048"/>
                    <a:pt x="16" y="6048"/>
                  </a:cubicBezTo>
                  <a:cubicBezTo>
                    <a:pt x="25" y="6048"/>
                    <a:pt x="32" y="6056"/>
                    <a:pt x="32" y="6064"/>
                  </a:cubicBezTo>
                  <a:close/>
                  <a:moveTo>
                    <a:pt x="32" y="6288"/>
                  </a:moveTo>
                  <a:lnTo>
                    <a:pt x="32" y="6384"/>
                  </a:lnTo>
                  <a:cubicBezTo>
                    <a:pt x="32" y="6393"/>
                    <a:pt x="25" y="6400"/>
                    <a:pt x="16" y="6400"/>
                  </a:cubicBezTo>
                  <a:cubicBezTo>
                    <a:pt x="8" y="6400"/>
                    <a:pt x="0" y="6393"/>
                    <a:pt x="0" y="6384"/>
                  </a:cubicBezTo>
                  <a:lnTo>
                    <a:pt x="0" y="6288"/>
                  </a:lnTo>
                  <a:cubicBezTo>
                    <a:pt x="0" y="6280"/>
                    <a:pt x="8" y="6272"/>
                    <a:pt x="16" y="6272"/>
                  </a:cubicBezTo>
                  <a:cubicBezTo>
                    <a:pt x="25" y="6272"/>
                    <a:pt x="32" y="6280"/>
                    <a:pt x="32" y="6288"/>
                  </a:cubicBezTo>
                  <a:close/>
                  <a:moveTo>
                    <a:pt x="32" y="6512"/>
                  </a:moveTo>
                  <a:lnTo>
                    <a:pt x="32" y="6608"/>
                  </a:lnTo>
                  <a:cubicBezTo>
                    <a:pt x="32" y="6617"/>
                    <a:pt x="25" y="6624"/>
                    <a:pt x="16" y="6624"/>
                  </a:cubicBezTo>
                  <a:cubicBezTo>
                    <a:pt x="8" y="6624"/>
                    <a:pt x="0" y="6617"/>
                    <a:pt x="0" y="6608"/>
                  </a:cubicBezTo>
                  <a:lnTo>
                    <a:pt x="0" y="6512"/>
                  </a:lnTo>
                  <a:cubicBezTo>
                    <a:pt x="0" y="6504"/>
                    <a:pt x="8" y="6496"/>
                    <a:pt x="16" y="6496"/>
                  </a:cubicBezTo>
                  <a:cubicBezTo>
                    <a:pt x="25" y="6496"/>
                    <a:pt x="32" y="6504"/>
                    <a:pt x="32" y="6512"/>
                  </a:cubicBezTo>
                  <a:close/>
                  <a:moveTo>
                    <a:pt x="32" y="6736"/>
                  </a:moveTo>
                  <a:lnTo>
                    <a:pt x="32" y="6832"/>
                  </a:lnTo>
                  <a:cubicBezTo>
                    <a:pt x="32" y="6841"/>
                    <a:pt x="25" y="6848"/>
                    <a:pt x="16" y="6848"/>
                  </a:cubicBezTo>
                  <a:cubicBezTo>
                    <a:pt x="8" y="6848"/>
                    <a:pt x="0" y="6841"/>
                    <a:pt x="0" y="6832"/>
                  </a:cubicBezTo>
                  <a:lnTo>
                    <a:pt x="0" y="6736"/>
                  </a:lnTo>
                  <a:cubicBezTo>
                    <a:pt x="0" y="6728"/>
                    <a:pt x="8" y="6720"/>
                    <a:pt x="16" y="6720"/>
                  </a:cubicBezTo>
                  <a:cubicBezTo>
                    <a:pt x="25" y="6720"/>
                    <a:pt x="32" y="6728"/>
                    <a:pt x="32" y="6736"/>
                  </a:cubicBezTo>
                  <a:close/>
                  <a:moveTo>
                    <a:pt x="32" y="6960"/>
                  </a:moveTo>
                  <a:lnTo>
                    <a:pt x="32" y="7056"/>
                  </a:lnTo>
                  <a:cubicBezTo>
                    <a:pt x="32" y="7065"/>
                    <a:pt x="25" y="7072"/>
                    <a:pt x="16" y="7072"/>
                  </a:cubicBezTo>
                  <a:cubicBezTo>
                    <a:pt x="8" y="7072"/>
                    <a:pt x="0" y="7065"/>
                    <a:pt x="0" y="7056"/>
                  </a:cubicBezTo>
                  <a:lnTo>
                    <a:pt x="0" y="6960"/>
                  </a:lnTo>
                  <a:cubicBezTo>
                    <a:pt x="0" y="6952"/>
                    <a:pt x="8" y="6944"/>
                    <a:pt x="16" y="6944"/>
                  </a:cubicBezTo>
                  <a:cubicBezTo>
                    <a:pt x="25" y="6944"/>
                    <a:pt x="32" y="6952"/>
                    <a:pt x="32" y="6960"/>
                  </a:cubicBezTo>
                  <a:close/>
                  <a:moveTo>
                    <a:pt x="32" y="7184"/>
                  </a:moveTo>
                  <a:lnTo>
                    <a:pt x="32" y="7280"/>
                  </a:lnTo>
                  <a:cubicBezTo>
                    <a:pt x="32" y="7289"/>
                    <a:pt x="25" y="7296"/>
                    <a:pt x="16" y="7296"/>
                  </a:cubicBezTo>
                  <a:cubicBezTo>
                    <a:pt x="8" y="7296"/>
                    <a:pt x="0" y="7289"/>
                    <a:pt x="0" y="7280"/>
                  </a:cubicBezTo>
                  <a:lnTo>
                    <a:pt x="0" y="7184"/>
                  </a:lnTo>
                  <a:cubicBezTo>
                    <a:pt x="0" y="7176"/>
                    <a:pt x="8" y="7168"/>
                    <a:pt x="16" y="7168"/>
                  </a:cubicBezTo>
                  <a:cubicBezTo>
                    <a:pt x="25" y="7168"/>
                    <a:pt x="32" y="7176"/>
                    <a:pt x="32" y="7184"/>
                  </a:cubicBezTo>
                  <a:close/>
                  <a:moveTo>
                    <a:pt x="32" y="7408"/>
                  </a:moveTo>
                  <a:lnTo>
                    <a:pt x="32" y="7504"/>
                  </a:lnTo>
                  <a:cubicBezTo>
                    <a:pt x="32" y="7513"/>
                    <a:pt x="25" y="7520"/>
                    <a:pt x="16" y="7520"/>
                  </a:cubicBezTo>
                  <a:cubicBezTo>
                    <a:pt x="8" y="7520"/>
                    <a:pt x="0" y="7513"/>
                    <a:pt x="0" y="7504"/>
                  </a:cubicBezTo>
                  <a:lnTo>
                    <a:pt x="0" y="7408"/>
                  </a:lnTo>
                  <a:cubicBezTo>
                    <a:pt x="0" y="7400"/>
                    <a:pt x="8" y="7392"/>
                    <a:pt x="16" y="7392"/>
                  </a:cubicBezTo>
                  <a:cubicBezTo>
                    <a:pt x="25" y="7392"/>
                    <a:pt x="32" y="7400"/>
                    <a:pt x="32" y="7408"/>
                  </a:cubicBezTo>
                  <a:close/>
                  <a:moveTo>
                    <a:pt x="32" y="7632"/>
                  </a:moveTo>
                  <a:lnTo>
                    <a:pt x="32" y="7728"/>
                  </a:lnTo>
                  <a:cubicBezTo>
                    <a:pt x="32" y="7737"/>
                    <a:pt x="25" y="7744"/>
                    <a:pt x="16" y="7744"/>
                  </a:cubicBezTo>
                  <a:cubicBezTo>
                    <a:pt x="8" y="7744"/>
                    <a:pt x="0" y="7737"/>
                    <a:pt x="0" y="7728"/>
                  </a:cubicBezTo>
                  <a:lnTo>
                    <a:pt x="0" y="7632"/>
                  </a:lnTo>
                  <a:cubicBezTo>
                    <a:pt x="0" y="7624"/>
                    <a:pt x="8" y="7616"/>
                    <a:pt x="16" y="7616"/>
                  </a:cubicBezTo>
                  <a:cubicBezTo>
                    <a:pt x="25" y="7616"/>
                    <a:pt x="32" y="7624"/>
                    <a:pt x="32" y="7632"/>
                  </a:cubicBezTo>
                  <a:close/>
                  <a:moveTo>
                    <a:pt x="32" y="7856"/>
                  </a:moveTo>
                  <a:lnTo>
                    <a:pt x="32" y="7952"/>
                  </a:lnTo>
                  <a:cubicBezTo>
                    <a:pt x="32" y="7961"/>
                    <a:pt x="25" y="7968"/>
                    <a:pt x="16" y="7968"/>
                  </a:cubicBezTo>
                  <a:cubicBezTo>
                    <a:pt x="8" y="7968"/>
                    <a:pt x="0" y="7961"/>
                    <a:pt x="0" y="7952"/>
                  </a:cubicBezTo>
                  <a:lnTo>
                    <a:pt x="0" y="7856"/>
                  </a:lnTo>
                  <a:cubicBezTo>
                    <a:pt x="0" y="7848"/>
                    <a:pt x="8" y="7840"/>
                    <a:pt x="16" y="7840"/>
                  </a:cubicBezTo>
                  <a:cubicBezTo>
                    <a:pt x="25" y="7840"/>
                    <a:pt x="32" y="7848"/>
                    <a:pt x="32" y="7856"/>
                  </a:cubicBezTo>
                  <a:close/>
                  <a:moveTo>
                    <a:pt x="32" y="8080"/>
                  </a:moveTo>
                  <a:lnTo>
                    <a:pt x="32" y="8176"/>
                  </a:lnTo>
                  <a:cubicBezTo>
                    <a:pt x="32" y="8185"/>
                    <a:pt x="25" y="8192"/>
                    <a:pt x="16" y="8192"/>
                  </a:cubicBezTo>
                  <a:cubicBezTo>
                    <a:pt x="8" y="8192"/>
                    <a:pt x="0" y="8185"/>
                    <a:pt x="0" y="8176"/>
                  </a:cubicBezTo>
                  <a:lnTo>
                    <a:pt x="0" y="8080"/>
                  </a:lnTo>
                  <a:cubicBezTo>
                    <a:pt x="0" y="8072"/>
                    <a:pt x="8" y="8064"/>
                    <a:pt x="16" y="8064"/>
                  </a:cubicBezTo>
                  <a:cubicBezTo>
                    <a:pt x="25" y="8064"/>
                    <a:pt x="32" y="8072"/>
                    <a:pt x="32" y="8080"/>
                  </a:cubicBezTo>
                  <a:close/>
                  <a:moveTo>
                    <a:pt x="32" y="8304"/>
                  </a:moveTo>
                  <a:lnTo>
                    <a:pt x="32" y="8400"/>
                  </a:lnTo>
                  <a:cubicBezTo>
                    <a:pt x="32" y="8409"/>
                    <a:pt x="25" y="8416"/>
                    <a:pt x="16" y="8416"/>
                  </a:cubicBezTo>
                  <a:cubicBezTo>
                    <a:pt x="8" y="8416"/>
                    <a:pt x="0" y="8409"/>
                    <a:pt x="0" y="8400"/>
                  </a:cubicBezTo>
                  <a:lnTo>
                    <a:pt x="0" y="8304"/>
                  </a:lnTo>
                  <a:cubicBezTo>
                    <a:pt x="0" y="8296"/>
                    <a:pt x="8" y="8288"/>
                    <a:pt x="16" y="8288"/>
                  </a:cubicBezTo>
                  <a:cubicBezTo>
                    <a:pt x="25" y="8288"/>
                    <a:pt x="32" y="8296"/>
                    <a:pt x="32" y="8304"/>
                  </a:cubicBezTo>
                  <a:close/>
                  <a:moveTo>
                    <a:pt x="32" y="8528"/>
                  </a:moveTo>
                  <a:lnTo>
                    <a:pt x="32" y="8624"/>
                  </a:lnTo>
                  <a:cubicBezTo>
                    <a:pt x="32" y="8633"/>
                    <a:pt x="25" y="8640"/>
                    <a:pt x="16" y="8640"/>
                  </a:cubicBezTo>
                  <a:cubicBezTo>
                    <a:pt x="8" y="8640"/>
                    <a:pt x="0" y="8633"/>
                    <a:pt x="0" y="8624"/>
                  </a:cubicBezTo>
                  <a:lnTo>
                    <a:pt x="0" y="8528"/>
                  </a:lnTo>
                  <a:cubicBezTo>
                    <a:pt x="0" y="8520"/>
                    <a:pt x="8" y="8512"/>
                    <a:pt x="16" y="8512"/>
                  </a:cubicBezTo>
                  <a:cubicBezTo>
                    <a:pt x="25" y="8512"/>
                    <a:pt x="32" y="8520"/>
                    <a:pt x="32" y="8528"/>
                  </a:cubicBezTo>
                  <a:close/>
                  <a:moveTo>
                    <a:pt x="32" y="8752"/>
                  </a:moveTo>
                  <a:lnTo>
                    <a:pt x="32" y="8848"/>
                  </a:lnTo>
                  <a:cubicBezTo>
                    <a:pt x="32" y="8857"/>
                    <a:pt x="25" y="8864"/>
                    <a:pt x="16" y="8864"/>
                  </a:cubicBezTo>
                  <a:cubicBezTo>
                    <a:pt x="8" y="8864"/>
                    <a:pt x="0" y="8857"/>
                    <a:pt x="0" y="8848"/>
                  </a:cubicBezTo>
                  <a:lnTo>
                    <a:pt x="0" y="8752"/>
                  </a:lnTo>
                  <a:cubicBezTo>
                    <a:pt x="0" y="8744"/>
                    <a:pt x="8" y="8736"/>
                    <a:pt x="16" y="8736"/>
                  </a:cubicBezTo>
                  <a:cubicBezTo>
                    <a:pt x="25" y="8736"/>
                    <a:pt x="32" y="8744"/>
                    <a:pt x="32" y="8752"/>
                  </a:cubicBezTo>
                  <a:close/>
                  <a:moveTo>
                    <a:pt x="32" y="8976"/>
                  </a:moveTo>
                  <a:lnTo>
                    <a:pt x="32" y="9072"/>
                  </a:lnTo>
                  <a:cubicBezTo>
                    <a:pt x="32" y="9081"/>
                    <a:pt x="25" y="9088"/>
                    <a:pt x="16" y="9088"/>
                  </a:cubicBezTo>
                  <a:cubicBezTo>
                    <a:pt x="8" y="9088"/>
                    <a:pt x="0" y="9081"/>
                    <a:pt x="0" y="9072"/>
                  </a:cubicBezTo>
                  <a:lnTo>
                    <a:pt x="0" y="8976"/>
                  </a:lnTo>
                  <a:cubicBezTo>
                    <a:pt x="0" y="8968"/>
                    <a:pt x="8" y="8960"/>
                    <a:pt x="16" y="8960"/>
                  </a:cubicBezTo>
                  <a:cubicBezTo>
                    <a:pt x="25" y="8960"/>
                    <a:pt x="32" y="8968"/>
                    <a:pt x="32" y="8976"/>
                  </a:cubicBezTo>
                  <a:close/>
                  <a:moveTo>
                    <a:pt x="32" y="9200"/>
                  </a:moveTo>
                  <a:lnTo>
                    <a:pt x="32" y="9296"/>
                  </a:lnTo>
                  <a:cubicBezTo>
                    <a:pt x="32" y="9305"/>
                    <a:pt x="25" y="9312"/>
                    <a:pt x="16" y="9312"/>
                  </a:cubicBezTo>
                  <a:cubicBezTo>
                    <a:pt x="8" y="9312"/>
                    <a:pt x="0" y="9305"/>
                    <a:pt x="0" y="9296"/>
                  </a:cubicBezTo>
                  <a:lnTo>
                    <a:pt x="0" y="9200"/>
                  </a:lnTo>
                  <a:cubicBezTo>
                    <a:pt x="0" y="9192"/>
                    <a:pt x="8" y="9184"/>
                    <a:pt x="16" y="9184"/>
                  </a:cubicBezTo>
                  <a:cubicBezTo>
                    <a:pt x="25" y="9184"/>
                    <a:pt x="32" y="9192"/>
                    <a:pt x="32" y="9200"/>
                  </a:cubicBezTo>
                  <a:close/>
                  <a:moveTo>
                    <a:pt x="32" y="9424"/>
                  </a:moveTo>
                  <a:lnTo>
                    <a:pt x="32" y="9520"/>
                  </a:lnTo>
                  <a:cubicBezTo>
                    <a:pt x="32" y="9529"/>
                    <a:pt x="25" y="9536"/>
                    <a:pt x="16" y="9536"/>
                  </a:cubicBezTo>
                  <a:cubicBezTo>
                    <a:pt x="8" y="9536"/>
                    <a:pt x="0" y="9529"/>
                    <a:pt x="0" y="9520"/>
                  </a:cubicBezTo>
                  <a:lnTo>
                    <a:pt x="0" y="9424"/>
                  </a:lnTo>
                  <a:cubicBezTo>
                    <a:pt x="0" y="9416"/>
                    <a:pt x="8" y="9408"/>
                    <a:pt x="16" y="9408"/>
                  </a:cubicBezTo>
                  <a:cubicBezTo>
                    <a:pt x="25" y="9408"/>
                    <a:pt x="32" y="9416"/>
                    <a:pt x="32" y="9424"/>
                  </a:cubicBezTo>
                  <a:close/>
                  <a:moveTo>
                    <a:pt x="32" y="9648"/>
                  </a:moveTo>
                  <a:lnTo>
                    <a:pt x="32" y="9744"/>
                  </a:lnTo>
                  <a:cubicBezTo>
                    <a:pt x="32" y="9753"/>
                    <a:pt x="25" y="9760"/>
                    <a:pt x="16" y="9760"/>
                  </a:cubicBezTo>
                  <a:cubicBezTo>
                    <a:pt x="8" y="9760"/>
                    <a:pt x="0" y="9753"/>
                    <a:pt x="0" y="9744"/>
                  </a:cubicBezTo>
                  <a:lnTo>
                    <a:pt x="0" y="9648"/>
                  </a:lnTo>
                  <a:cubicBezTo>
                    <a:pt x="0" y="9640"/>
                    <a:pt x="8" y="9632"/>
                    <a:pt x="16" y="9632"/>
                  </a:cubicBezTo>
                  <a:cubicBezTo>
                    <a:pt x="25" y="9632"/>
                    <a:pt x="32" y="9640"/>
                    <a:pt x="32" y="9648"/>
                  </a:cubicBezTo>
                  <a:close/>
                  <a:moveTo>
                    <a:pt x="32" y="9872"/>
                  </a:moveTo>
                  <a:lnTo>
                    <a:pt x="32" y="9968"/>
                  </a:lnTo>
                  <a:cubicBezTo>
                    <a:pt x="32" y="9977"/>
                    <a:pt x="25" y="9984"/>
                    <a:pt x="16" y="9984"/>
                  </a:cubicBezTo>
                  <a:cubicBezTo>
                    <a:pt x="8" y="9984"/>
                    <a:pt x="0" y="9977"/>
                    <a:pt x="0" y="9968"/>
                  </a:cubicBezTo>
                  <a:lnTo>
                    <a:pt x="0" y="9872"/>
                  </a:lnTo>
                  <a:cubicBezTo>
                    <a:pt x="0" y="9864"/>
                    <a:pt x="8" y="9856"/>
                    <a:pt x="16" y="9856"/>
                  </a:cubicBezTo>
                  <a:cubicBezTo>
                    <a:pt x="25" y="9856"/>
                    <a:pt x="32" y="9864"/>
                    <a:pt x="32" y="9872"/>
                  </a:cubicBezTo>
                  <a:close/>
                  <a:moveTo>
                    <a:pt x="32" y="10096"/>
                  </a:moveTo>
                  <a:lnTo>
                    <a:pt x="32" y="10192"/>
                  </a:lnTo>
                  <a:cubicBezTo>
                    <a:pt x="32" y="10201"/>
                    <a:pt x="25" y="10208"/>
                    <a:pt x="16" y="10208"/>
                  </a:cubicBezTo>
                  <a:cubicBezTo>
                    <a:pt x="8" y="10208"/>
                    <a:pt x="0" y="10201"/>
                    <a:pt x="0" y="10192"/>
                  </a:cubicBezTo>
                  <a:lnTo>
                    <a:pt x="0" y="10096"/>
                  </a:lnTo>
                  <a:cubicBezTo>
                    <a:pt x="0" y="10088"/>
                    <a:pt x="8" y="10080"/>
                    <a:pt x="16" y="10080"/>
                  </a:cubicBezTo>
                  <a:cubicBezTo>
                    <a:pt x="25" y="10080"/>
                    <a:pt x="32" y="10088"/>
                    <a:pt x="32" y="10096"/>
                  </a:cubicBezTo>
                  <a:close/>
                  <a:moveTo>
                    <a:pt x="32" y="10320"/>
                  </a:moveTo>
                  <a:lnTo>
                    <a:pt x="32" y="10416"/>
                  </a:lnTo>
                  <a:cubicBezTo>
                    <a:pt x="32" y="10425"/>
                    <a:pt x="25" y="10432"/>
                    <a:pt x="16" y="10432"/>
                  </a:cubicBezTo>
                  <a:cubicBezTo>
                    <a:pt x="8" y="10432"/>
                    <a:pt x="0" y="10425"/>
                    <a:pt x="0" y="10416"/>
                  </a:cubicBezTo>
                  <a:lnTo>
                    <a:pt x="0" y="10320"/>
                  </a:lnTo>
                  <a:cubicBezTo>
                    <a:pt x="0" y="10312"/>
                    <a:pt x="8" y="10304"/>
                    <a:pt x="16" y="10304"/>
                  </a:cubicBezTo>
                  <a:cubicBezTo>
                    <a:pt x="25" y="10304"/>
                    <a:pt x="32" y="10312"/>
                    <a:pt x="32" y="10320"/>
                  </a:cubicBezTo>
                  <a:close/>
                  <a:moveTo>
                    <a:pt x="32" y="10544"/>
                  </a:moveTo>
                  <a:lnTo>
                    <a:pt x="32" y="10640"/>
                  </a:lnTo>
                  <a:cubicBezTo>
                    <a:pt x="32" y="10649"/>
                    <a:pt x="25" y="10656"/>
                    <a:pt x="16" y="10656"/>
                  </a:cubicBezTo>
                  <a:cubicBezTo>
                    <a:pt x="8" y="10656"/>
                    <a:pt x="0" y="10649"/>
                    <a:pt x="0" y="10640"/>
                  </a:cubicBezTo>
                  <a:lnTo>
                    <a:pt x="0" y="10544"/>
                  </a:lnTo>
                  <a:cubicBezTo>
                    <a:pt x="0" y="10536"/>
                    <a:pt x="8" y="10528"/>
                    <a:pt x="16" y="10528"/>
                  </a:cubicBezTo>
                  <a:cubicBezTo>
                    <a:pt x="25" y="10528"/>
                    <a:pt x="32" y="10536"/>
                    <a:pt x="32" y="10544"/>
                  </a:cubicBezTo>
                  <a:close/>
                  <a:moveTo>
                    <a:pt x="32" y="10768"/>
                  </a:moveTo>
                  <a:lnTo>
                    <a:pt x="32" y="10864"/>
                  </a:lnTo>
                  <a:cubicBezTo>
                    <a:pt x="32" y="10873"/>
                    <a:pt x="25" y="10880"/>
                    <a:pt x="16" y="10880"/>
                  </a:cubicBezTo>
                  <a:cubicBezTo>
                    <a:pt x="8" y="10880"/>
                    <a:pt x="0" y="10873"/>
                    <a:pt x="0" y="10864"/>
                  </a:cubicBezTo>
                  <a:lnTo>
                    <a:pt x="0" y="10768"/>
                  </a:lnTo>
                  <a:cubicBezTo>
                    <a:pt x="0" y="10760"/>
                    <a:pt x="8" y="10752"/>
                    <a:pt x="16" y="10752"/>
                  </a:cubicBezTo>
                  <a:cubicBezTo>
                    <a:pt x="25" y="10752"/>
                    <a:pt x="32" y="10760"/>
                    <a:pt x="32" y="10768"/>
                  </a:cubicBezTo>
                  <a:close/>
                </a:path>
              </a:pathLst>
            </a:custGeom>
            <a:solidFill>
              <a:srgbClr val="605759"/>
            </a:solidFill>
            <a:ln w="0" cap="flat">
              <a:solidFill>
                <a:srgbClr val="605759"/>
              </a:solidFill>
              <a:prstDash val="solid"/>
              <a:round/>
              <a:headEnd/>
              <a:tailEnd/>
            </a:ln>
          </p:spPr>
          <p:txBody>
            <a:bodyPr rot="0" vert="horz" wrap="square" lIns="91440" tIns="45720" rIns="91440" bIns="45720" anchor="t" anchorCtr="0" upright="1">
              <a:noAutofit/>
            </a:bodyPr>
            <a:lstStyle/>
            <a:p>
              <a:endParaRPr lang="nl-BE" sz="2800"/>
            </a:p>
          </p:txBody>
        </p:sp>
        <p:sp>
          <p:nvSpPr>
            <p:cNvPr id="46" name="Freeform 45"/>
            <p:cNvSpPr>
              <a:spLocks noEditPoints="1"/>
            </p:cNvSpPr>
            <p:nvPr/>
          </p:nvSpPr>
          <p:spPr bwMode="auto">
            <a:xfrm>
              <a:off x="5074285" y="3336925"/>
              <a:ext cx="4445" cy="1394460"/>
            </a:xfrm>
            <a:custGeom>
              <a:avLst/>
              <a:gdLst>
                <a:gd name="T0" fmla="*/ 16 w 32"/>
                <a:gd name="T1" fmla="*/ 0 h 10880"/>
                <a:gd name="T2" fmla="*/ 0 w 32"/>
                <a:gd name="T3" fmla="*/ 240 h 10880"/>
                <a:gd name="T4" fmla="*/ 0 w 32"/>
                <a:gd name="T5" fmla="*/ 560 h 10880"/>
                <a:gd name="T6" fmla="*/ 16 w 32"/>
                <a:gd name="T7" fmla="*/ 800 h 10880"/>
                <a:gd name="T8" fmla="*/ 32 w 32"/>
                <a:gd name="T9" fmla="*/ 1008 h 10880"/>
                <a:gd name="T10" fmla="*/ 32 w 32"/>
                <a:gd name="T11" fmla="*/ 1136 h 10880"/>
                <a:gd name="T12" fmla="*/ 32 w 32"/>
                <a:gd name="T13" fmla="*/ 1136 h 10880"/>
                <a:gd name="T14" fmla="*/ 16 w 32"/>
                <a:gd name="T15" fmla="*/ 1344 h 10880"/>
                <a:gd name="T16" fmla="*/ 0 w 32"/>
                <a:gd name="T17" fmla="*/ 1584 h 10880"/>
                <a:gd name="T18" fmla="*/ 0 w 32"/>
                <a:gd name="T19" fmla="*/ 1904 h 10880"/>
                <a:gd name="T20" fmla="*/ 16 w 32"/>
                <a:gd name="T21" fmla="*/ 2144 h 10880"/>
                <a:gd name="T22" fmla="*/ 32 w 32"/>
                <a:gd name="T23" fmla="*/ 2352 h 10880"/>
                <a:gd name="T24" fmla="*/ 32 w 32"/>
                <a:gd name="T25" fmla="*/ 2480 h 10880"/>
                <a:gd name="T26" fmla="*/ 32 w 32"/>
                <a:gd name="T27" fmla="*/ 2480 h 10880"/>
                <a:gd name="T28" fmla="*/ 16 w 32"/>
                <a:gd name="T29" fmla="*/ 2688 h 10880"/>
                <a:gd name="T30" fmla="*/ 0 w 32"/>
                <a:gd name="T31" fmla="*/ 2928 h 10880"/>
                <a:gd name="T32" fmla="*/ 0 w 32"/>
                <a:gd name="T33" fmla="*/ 3248 h 10880"/>
                <a:gd name="T34" fmla="*/ 16 w 32"/>
                <a:gd name="T35" fmla="*/ 3488 h 10880"/>
                <a:gd name="T36" fmla="*/ 32 w 32"/>
                <a:gd name="T37" fmla="*/ 3696 h 10880"/>
                <a:gd name="T38" fmla="*/ 32 w 32"/>
                <a:gd name="T39" fmla="*/ 3824 h 10880"/>
                <a:gd name="T40" fmla="*/ 32 w 32"/>
                <a:gd name="T41" fmla="*/ 3824 h 10880"/>
                <a:gd name="T42" fmla="*/ 16 w 32"/>
                <a:gd name="T43" fmla="*/ 4032 h 10880"/>
                <a:gd name="T44" fmla="*/ 0 w 32"/>
                <a:gd name="T45" fmla="*/ 4272 h 10880"/>
                <a:gd name="T46" fmla="*/ 0 w 32"/>
                <a:gd name="T47" fmla="*/ 4592 h 10880"/>
                <a:gd name="T48" fmla="*/ 16 w 32"/>
                <a:gd name="T49" fmla="*/ 4832 h 10880"/>
                <a:gd name="T50" fmla="*/ 32 w 32"/>
                <a:gd name="T51" fmla="*/ 5040 h 10880"/>
                <a:gd name="T52" fmla="*/ 32 w 32"/>
                <a:gd name="T53" fmla="*/ 5168 h 10880"/>
                <a:gd name="T54" fmla="*/ 32 w 32"/>
                <a:gd name="T55" fmla="*/ 5168 h 10880"/>
                <a:gd name="T56" fmla="*/ 16 w 32"/>
                <a:gd name="T57" fmla="*/ 5376 h 10880"/>
                <a:gd name="T58" fmla="*/ 0 w 32"/>
                <a:gd name="T59" fmla="*/ 5616 h 10880"/>
                <a:gd name="T60" fmla="*/ 0 w 32"/>
                <a:gd name="T61" fmla="*/ 5936 h 10880"/>
                <a:gd name="T62" fmla="*/ 16 w 32"/>
                <a:gd name="T63" fmla="*/ 6176 h 10880"/>
                <a:gd name="T64" fmla="*/ 32 w 32"/>
                <a:gd name="T65" fmla="*/ 6384 h 10880"/>
                <a:gd name="T66" fmla="*/ 32 w 32"/>
                <a:gd name="T67" fmla="*/ 6512 h 10880"/>
                <a:gd name="T68" fmla="*/ 32 w 32"/>
                <a:gd name="T69" fmla="*/ 6512 h 10880"/>
                <a:gd name="T70" fmla="*/ 16 w 32"/>
                <a:gd name="T71" fmla="*/ 6720 h 10880"/>
                <a:gd name="T72" fmla="*/ 0 w 32"/>
                <a:gd name="T73" fmla="*/ 6960 h 10880"/>
                <a:gd name="T74" fmla="*/ 0 w 32"/>
                <a:gd name="T75" fmla="*/ 7280 h 10880"/>
                <a:gd name="T76" fmla="*/ 16 w 32"/>
                <a:gd name="T77" fmla="*/ 7520 h 10880"/>
                <a:gd name="T78" fmla="*/ 32 w 32"/>
                <a:gd name="T79" fmla="*/ 7728 h 10880"/>
                <a:gd name="T80" fmla="*/ 32 w 32"/>
                <a:gd name="T81" fmla="*/ 7856 h 10880"/>
                <a:gd name="T82" fmla="*/ 32 w 32"/>
                <a:gd name="T83" fmla="*/ 7856 h 10880"/>
                <a:gd name="T84" fmla="*/ 16 w 32"/>
                <a:gd name="T85" fmla="*/ 8064 h 10880"/>
                <a:gd name="T86" fmla="*/ 0 w 32"/>
                <a:gd name="T87" fmla="*/ 8304 h 10880"/>
                <a:gd name="T88" fmla="*/ 0 w 32"/>
                <a:gd name="T89" fmla="*/ 8624 h 10880"/>
                <a:gd name="T90" fmla="*/ 16 w 32"/>
                <a:gd name="T91" fmla="*/ 8864 h 10880"/>
                <a:gd name="T92" fmla="*/ 32 w 32"/>
                <a:gd name="T93" fmla="*/ 9072 h 10880"/>
                <a:gd name="T94" fmla="*/ 32 w 32"/>
                <a:gd name="T95" fmla="*/ 9200 h 10880"/>
                <a:gd name="T96" fmla="*/ 32 w 32"/>
                <a:gd name="T97" fmla="*/ 9200 h 10880"/>
                <a:gd name="T98" fmla="*/ 16 w 32"/>
                <a:gd name="T99" fmla="*/ 9408 h 10880"/>
                <a:gd name="T100" fmla="*/ 0 w 32"/>
                <a:gd name="T101" fmla="*/ 9648 h 10880"/>
                <a:gd name="T102" fmla="*/ 0 w 32"/>
                <a:gd name="T103" fmla="*/ 9968 h 10880"/>
                <a:gd name="T104" fmla="*/ 16 w 32"/>
                <a:gd name="T105" fmla="*/ 10208 h 10880"/>
                <a:gd name="T106" fmla="*/ 32 w 32"/>
                <a:gd name="T107" fmla="*/ 10416 h 10880"/>
                <a:gd name="T108" fmla="*/ 32 w 32"/>
                <a:gd name="T109" fmla="*/ 10544 h 10880"/>
                <a:gd name="T110" fmla="*/ 32 w 32"/>
                <a:gd name="T111" fmla="*/ 10544 h 10880"/>
                <a:gd name="T112" fmla="*/ 16 w 32"/>
                <a:gd name="T113" fmla="*/ 10752 h 10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 h="10880">
                  <a:moveTo>
                    <a:pt x="32" y="16"/>
                  </a:moveTo>
                  <a:lnTo>
                    <a:pt x="32" y="112"/>
                  </a:lnTo>
                  <a:cubicBezTo>
                    <a:pt x="32" y="121"/>
                    <a:pt x="25" y="128"/>
                    <a:pt x="16" y="128"/>
                  </a:cubicBezTo>
                  <a:cubicBezTo>
                    <a:pt x="8" y="128"/>
                    <a:pt x="0" y="121"/>
                    <a:pt x="0" y="112"/>
                  </a:cubicBezTo>
                  <a:lnTo>
                    <a:pt x="0" y="16"/>
                  </a:lnTo>
                  <a:cubicBezTo>
                    <a:pt x="0" y="8"/>
                    <a:pt x="8" y="0"/>
                    <a:pt x="16" y="0"/>
                  </a:cubicBezTo>
                  <a:cubicBezTo>
                    <a:pt x="25" y="0"/>
                    <a:pt x="32" y="8"/>
                    <a:pt x="32" y="16"/>
                  </a:cubicBezTo>
                  <a:close/>
                  <a:moveTo>
                    <a:pt x="32" y="240"/>
                  </a:moveTo>
                  <a:lnTo>
                    <a:pt x="32" y="336"/>
                  </a:lnTo>
                  <a:cubicBezTo>
                    <a:pt x="32" y="345"/>
                    <a:pt x="25" y="352"/>
                    <a:pt x="16" y="352"/>
                  </a:cubicBezTo>
                  <a:cubicBezTo>
                    <a:pt x="8" y="352"/>
                    <a:pt x="0" y="345"/>
                    <a:pt x="0" y="336"/>
                  </a:cubicBezTo>
                  <a:lnTo>
                    <a:pt x="0" y="240"/>
                  </a:lnTo>
                  <a:cubicBezTo>
                    <a:pt x="0" y="232"/>
                    <a:pt x="8" y="224"/>
                    <a:pt x="16" y="224"/>
                  </a:cubicBezTo>
                  <a:cubicBezTo>
                    <a:pt x="25" y="224"/>
                    <a:pt x="32" y="232"/>
                    <a:pt x="32" y="240"/>
                  </a:cubicBezTo>
                  <a:close/>
                  <a:moveTo>
                    <a:pt x="32" y="464"/>
                  </a:moveTo>
                  <a:lnTo>
                    <a:pt x="32" y="560"/>
                  </a:lnTo>
                  <a:cubicBezTo>
                    <a:pt x="32" y="569"/>
                    <a:pt x="25" y="576"/>
                    <a:pt x="16" y="576"/>
                  </a:cubicBezTo>
                  <a:cubicBezTo>
                    <a:pt x="8" y="576"/>
                    <a:pt x="0" y="569"/>
                    <a:pt x="0" y="560"/>
                  </a:cubicBezTo>
                  <a:lnTo>
                    <a:pt x="0" y="464"/>
                  </a:lnTo>
                  <a:cubicBezTo>
                    <a:pt x="0" y="456"/>
                    <a:pt x="8" y="448"/>
                    <a:pt x="16" y="448"/>
                  </a:cubicBezTo>
                  <a:cubicBezTo>
                    <a:pt x="25" y="448"/>
                    <a:pt x="32" y="456"/>
                    <a:pt x="32" y="464"/>
                  </a:cubicBezTo>
                  <a:close/>
                  <a:moveTo>
                    <a:pt x="32" y="688"/>
                  </a:moveTo>
                  <a:lnTo>
                    <a:pt x="32" y="784"/>
                  </a:lnTo>
                  <a:cubicBezTo>
                    <a:pt x="32" y="793"/>
                    <a:pt x="25" y="800"/>
                    <a:pt x="16" y="800"/>
                  </a:cubicBezTo>
                  <a:cubicBezTo>
                    <a:pt x="8" y="800"/>
                    <a:pt x="0" y="793"/>
                    <a:pt x="0" y="784"/>
                  </a:cubicBezTo>
                  <a:lnTo>
                    <a:pt x="0" y="688"/>
                  </a:lnTo>
                  <a:cubicBezTo>
                    <a:pt x="0" y="680"/>
                    <a:pt x="8" y="672"/>
                    <a:pt x="16" y="672"/>
                  </a:cubicBezTo>
                  <a:cubicBezTo>
                    <a:pt x="25" y="672"/>
                    <a:pt x="32" y="680"/>
                    <a:pt x="32" y="688"/>
                  </a:cubicBezTo>
                  <a:close/>
                  <a:moveTo>
                    <a:pt x="32" y="912"/>
                  </a:moveTo>
                  <a:lnTo>
                    <a:pt x="32" y="1008"/>
                  </a:lnTo>
                  <a:cubicBezTo>
                    <a:pt x="32" y="1017"/>
                    <a:pt x="25" y="1024"/>
                    <a:pt x="16" y="1024"/>
                  </a:cubicBezTo>
                  <a:cubicBezTo>
                    <a:pt x="8" y="1024"/>
                    <a:pt x="0" y="1017"/>
                    <a:pt x="0" y="1008"/>
                  </a:cubicBezTo>
                  <a:lnTo>
                    <a:pt x="0" y="912"/>
                  </a:lnTo>
                  <a:cubicBezTo>
                    <a:pt x="0" y="904"/>
                    <a:pt x="8" y="896"/>
                    <a:pt x="16" y="896"/>
                  </a:cubicBezTo>
                  <a:cubicBezTo>
                    <a:pt x="25" y="896"/>
                    <a:pt x="32" y="904"/>
                    <a:pt x="32" y="912"/>
                  </a:cubicBezTo>
                  <a:close/>
                  <a:moveTo>
                    <a:pt x="32" y="1136"/>
                  </a:moveTo>
                  <a:lnTo>
                    <a:pt x="32" y="1232"/>
                  </a:lnTo>
                  <a:cubicBezTo>
                    <a:pt x="32" y="1241"/>
                    <a:pt x="25" y="1248"/>
                    <a:pt x="16" y="1248"/>
                  </a:cubicBezTo>
                  <a:cubicBezTo>
                    <a:pt x="8" y="1248"/>
                    <a:pt x="0" y="1241"/>
                    <a:pt x="0" y="1232"/>
                  </a:cubicBezTo>
                  <a:lnTo>
                    <a:pt x="0" y="1136"/>
                  </a:lnTo>
                  <a:cubicBezTo>
                    <a:pt x="0" y="1128"/>
                    <a:pt x="8" y="1120"/>
                    <a:pt x="16" y="1120"/>
                  </a:cubicBezTo>
                  <a:cubicBezTo>
                    <a:pt x="25" y="1120"/>
                    <a:pt x="32" y="1128"/>
                    <a:pt x="32" y="1136"/>
                  </a:cubicBezTo>
                  <a:close/>
                  <a:moveTo>
                    <a:pt x="32" y="1360"/>
                  </a:moveTo>
                  <a:lnTo>
                    <a:pt x="32" y="1456"/>
                  </a:lnTo>
                  <a:cubicBezTo>
                    <a:pt x="32" y="1465"/>
                    <a:pt x="25" y="1472"/>
                    <a:pt x="16" y="1472"/>
                  </a:cubicBezTo>
                  <a:cubicBezTo>
                    <a:pt x="8" y="1472"/>
                    <a:pt x="0" y="1465"/>
                    <a:pt x="0" y="1456"/>
                  </a:cubicBezTo>
                  <a:lnTo>
                    <a:pt x="0" y="1360"/>
                  </a:lnTo>
                  <a:cubicBezTo>
                    <a:pt x="0" y="1352"/>
                    <a:pt x="8" y="1344"/>
                    <a:pt x="16" y="1344"/>
                  </a:cubicBezTo>
                  <a:cubicBezTo>
                    <a:pt x="25" y="1344"/>
                    <a:pt x="32" y="1352"/>
                    <a:pt x="32" y="1360"/>
                  </a:cubicBezTo>
                  <a:close/>
                  <a:moveTo>
                    <a:pt x="32" y="1584"/>
                  </a:moveTo>
                  <a:lnTo>
                    <a:pt x="32" y="1680"/>
                  </a:lnTo>
                  <a:cubicBezTo>
                    <a:pt x="32" y="1689"/>
                    <a:pt x="25" y="1696"/>
                    <a:pt x="16" y="1696"/>
                  </a:cubicBezTo>
                  <a:cubicBezTo>
                    <a:pt x="8" y="1696"/>
                    <a:pt x="0" y="1689"/>
                    <a:pt x="0" y="1680"/>
                  </a:cubicBezTo>
                  <a:lnTo>
                    <a:pt x="0" y="1584"/>
                  </a:lnTo>
                  <a:cubicBezTo>
                    <a:pt x="0" y="1576"/>
                    <a:pt x="8" y="1568"/>
                    <a:pt x="16" y="1568"/>
                  </a:cubicBezTo>
                  <a:cubicBezTo>
                    <a:pt x="25" y="1568"/>
                    <a:pt x="32" y="1576"/>
                    <a:pt x="32" y="1584"/>
                  </a:cubicBezTo>
                  <a:close/>
                  <a:moveTo>
                    <a:pt x="32" y="1808"/>
                  </a:moveTo>
                  <a:lnTo>
                    <a:pt x="32" y="1904"/>
                  </a:lnTo>
                  <a:cubicBezTo>
                    <a:pt x="32" y="1913"/>
                    <a:pt x="25" y="1920"/>
                    <a:pt x="16" y="1920"/>
                  </a:cubicBezTo>
                  <a:cubicBezTo>
                    <a:pt x="8" y="1920"/>
                    <a:pt x="0" y="1913"/>
                    <a:pt x="0" y="1904"/>
                  </a:cubicBezTo>
                  <a:lnTo>
                    <a:pt x="0" y="1808"/>
                  </a:lnTo>
                  <a:cubicBezTo>
                    <a:pt x="0" y="1800"/>
                    <a:pt x="8" y="1792"/>
                    <a:pt x="16" y="1792"/>
                  </a:cubicBezTo>
                  <a:cubicBezTo>
                    <a:pt x="25" y="1792"/>
                    <a:pt x="32" y="1800"/>
                    <a:pt x="32" y="1808"/>
                  </a:cubicBezTo>
                  <a:close/>
                  <a:moveTo>
                    <a:pt x="32" y="2032"/>
                  </a:moveTo>
                  <a:lnTo>
                    <a:pt x="32" y="2128"/>
                  </a:lnTo>
                  <a:cubicBezTo>
                    <a:pt x="32" y="2137"/>
                    <a:pt x="25" y="2144"/>
                    <a:pt x="16" y="2144"/>
                  </a:cubicBezTo>
                  <a:cubicBezTo>
                    <a:pt x="8" y="2144"/>
                    <a:pt x="0" y="2137"/>
                    <a:pt x="0" y="2128"/>
                  </a:cubicBezTo>
                  <a:lnTo>
                    <a:pt x="0" y="2032"/>
                  </a:lnTo>
                  <a:cubicBezTo>
                    <a:pt x="0" y="2024"/>
                    <a:pt x="8" y="2016"/>
                    <a:pt x="16" y="2016"/>
                  </a:cubicBezTo>
                  <a:cubicBezTo>
                    <a:pt x="25" y="2016"/>
                    <a:pt x="32" y="2024"/>
                    <a:pt x="32" y="2032"/>
                  </a:cubicBezTo>
                  <a:close/>
                  <a:moveTo>
                    <a:pt x="32" y="2256"/>
                  </a:moveTo>
                  <a:lnTo>
                    <a:pt x="32" y="2352"/>
                  </a:lnTo>
                  <a:cubicBezTo>
                    <a:pt x="32" y="2361"/>
                    <a:pt x="25" y="2368"/>
                    <a:pt x="16" y="2368"/>
                  </a:cubicBezTo>
                  <a:cubicBezTo>
                    <a:pt x="8" y="2368"/>
                    <a:pt x="0" y="2361"/>
                    <a:pt x="0" y="2352"/>
                  </a:cubicBezTo>
                  <a:lnTo>
                    <a:pt x="0" y="2256"/>
                  </a:lnTo>
                  <a:cubicBezTo>
                    <a:pt x="0" y="2248"/>
                    <a:pt x="8" y="2240"/>
                    <a:pt x="16" y="2240"/>
                  </a:cubicBezTo>
                  <a:cubicBezTo>
                    <a:pt x="25" y="2240"/>
                    <a:pt x="32" y="2248"/>
                    <a:pt x="32" y="2256"/>
                  </a:cubicBezTo>
                  <a:close/>
                  <a:moveTo>
                    <a:pt x="32" y="2480"/>
                  </a:moveTo>
                  <a:lnTo>
                    <a:pt x="32" y="2576"/>
                  </a:lnTo>
                  <a:cubicBezTo>
                    <a:pt x="32" y="2585"/>
                    <a:pt x="25" y="2592"/>
                    <a:pt x="16" y="2592"/>
                  </a:cubicBezTo>
                  <a:cubicBezTo>
                    <a:pt x="8" y="2592"/>
                    <a:pt x="0" y="2585"/>
                    <a:pt x="0" y="2576"/>
                  </a:cubicBezTo>
                  <a:lnTo>
                    <a:pt x="0" y="2480"/>
                  </a:lnTo>
                  <a:cubicBezTo>
                    <a:pt x="0" y="2472"/>
                    <a:pt x="8" y="2464"/>
                    <a:pt x="16" y="2464"/>
                  </a:cubicBezTo>
                  <a:cubicBezTo>
                    <a:pt x="25" y="2464"/>
                    <a:pt x="32" y="2472"/>
                    <a:pt x="32" y="2480"/>
                  </a:cubicBezTo>
                  <a:close/>
                  <a:moveTo>
                    <a:pt x="32" y="2704"/>
                  </a:moveTo>
                  <a:lnTo>
                    <a:pt x="32" y="2800"/>
                  </a:lnTo>
                  <a:cubicBezTo>
                    <a:pt x="32" y="2809"/>
                    <a:pt x="25" y="2816"/>
                    <a:pt x="16" y="2816"/>
                  </a:cubicBezTo>
                  <a:cubicBezTo>
                    <a:pt x="8" y="2816"/>
                    <a:pt x="0" y="2809"/>
                    <a:pt x="0" y="2800"/>
                  </a:cubicBezTo>
                  <a:lnTo>
                    <a:pt x="0" y="2704"/>
                  </a:lnTo>
                  <a:cubicBezTo>
                    <a:pt x="0" y="2696"/>
                    <a:pt x="8" y="2688"/>
                    <a:pt x="16" y="2688"/>
                  </a:cubicBezTo>
                  <a:cubicBezTo>
                    <a:pt x="25" y="2688"/>
                    <a:pt x="32" y="2696"/>
                    <a:pt x="32" y="2704"/>
                  </a:cubicBezTo>
                  <a:close/>
                  <a:moveTo>
                    <a:pt x="32" y="2928"/>
                  </a:moveTo>
                  <a:lnTo>
                    <a:pt x="32" y="3024"/>
                  </a:lnTo>
                  <a:cubicBezTo>
                    <a:pt x="32" y="3033"/>
                    <a:pt x="25" y="3040"/>
                    <a:pt x="16" y="3040"/>
                  </a:cubicBezTo>
                  <a:cubicBezTo>
                    <a:pt x="8" y="3040"/>
                    <a:pt x="0" y="3033"/>
                    <a:pt x="0" y="3024"/>
                  </a:cubicBezTo>
                  <a:lnTo>
                    <a:pt x="0" y="2928"/>
                  </a:lnTo>
                  <a:cubicBezTo>
                    <a:pt x="0" y="2920"/>
                    <a:pt x="8" y="2912"/>
                    <a:pt x="16" y="2912"/>
                  </a:cubicBezTo>
                  <a:cubicBezTo>
                    <a:pt x="25" y="2912"/>
                    <a:pt x="32" y="2920"/>
                    <a:pt x="32" y="2928"/>
                  </a:cubicBezTo>
                  <a:close/>
                  <a:moveTo>
                    <a:pt x="32" y="3152"/>
                  </a:moveTo>
                  <a:lnTo>
                    <a:pt x="32" y="3248"/>
                  </a:lnTo>
                  <a:cubicBezTo>
                    <a:pt x="32" y="3257"/>
                    <a:pt x="25" y="3264"/>
                    <a:pt x="16" y="3264"/>
                  </a:cubicBezTo>
                  <a:cubicBezTo>
                    <a:pt x="8" y="3264"/>
                    <a:pt x="0" y="3257"/>
                    <a:pt x="0" y="3248"/>
                  </a:cubicBezTo>
                  <a:lnTo>
                    <a:pt x="0" y="3152"/>
                  </a:lnTo>
                  <a:cubicBezTo>
                    <a:pt x="0" y="3144"/>
                    <a:pt x="8" y="3136"/>
                    <a:pt x="16" y="3136"/>
                  </a:cubicBezTo>
                  <a:cubicBezTo>
                    <a:pt x="25" y="3136"/>
                    <a:pt x="32" y="3144"/>
                    <a:pt x="32" y="3152"/>
                  </a:cubicBezTo>
                  <a:close/>
                  <a:moveTo>
                    <a:pt x="32" y="3376"/>
                  </a:moveTo>
                  <a:lnTo>
                    <a:pt x="32" y="3472"/>
                  </a:lnTo>
                  <a:cubicBezTo>
                    <a:pt x="32" y="3481"/>
                    <a:pt x="25" y="3488"/>
                    <a:pt x="16" y="3488"/>
                  </a:cubicBezTo>
                  <a:cubicBezTo>
                    <a:pt x="8" y="3488"/>
                    <a:pt x="0" y="3481"/>
                    <a:pt x="0" y="3472"/>
                  </a:cubicBezTo>
                  <a:lnTo>
                    <a:pt x="0" y="3376"/>
                  </a:lnTo>
                  <a:cubicBezTo>
                    <a:pt x="0" y="3368"/>
                    <a:pt x="8" y="3360"/>
                    <a:pt x="16" y="3360"/>
                  </a:cubicBezTo>
                  <a:cubicBezTo>
                    <a:pt x="25" y="3360"/>
                    <a:pt x="32" y="3368"/>
                    <a:pt x="32" y="3376"/>
                  </a:cubicBezTo>
                  <a:close/>
                  <a:moveTo>
                    <a:pt x="32" y="3600"/>
                  </a:moveTo>
                  <a:lnTo>
                    <a:pt x="32" y="3696"/>
                  </a:lnTo>
                  <a:cubicBezTo>
                    <a:pt x="32" y="3705"/>
                    <a:pt x="25" y="3712"/>
                    <a:pt x="16" y="3712"/>
                  </a:cubicBezTo>
                  <a:cubicBezTo>
                    <a:pt x="8" y="3712"/>
                    <a:pt x="0" y="3705"/>
                    <a:pt x="0" y="3696"/>
                  </a:cubicBezTo>
                  <a:lnTo>
                    <a:pt x="0" y="3600"/>
                  </a:lnTo>
                  <a:cubicBezTo>
                    <a:pt x="0" y="3592"/>
                    <a:pt x="8" y="3584"/>
                    <a:pt x="16" y="3584"/>
                  </a:cubicBezTo>
                  <a:cubicBezTo>
                    <a:pt x="25" y="3584"/>
                    <a:pt x="32" y="3592"/>
                    <a:pt x="32" y="3600"/>
                  </a:cubicBezTo>
                  <a:close/>
                  <a:moveTo>
                    <a:pt x="32" y="3824"/>
                  </a:moveTo>
                  <a:lnTo>
                    <a:pt x="32" y="3920"/>
                  </a:lnTo>
                  <a:cubicBezTo>
                    <a:pt x="32" y="3929"/>
                    <a:pt x="25" y="3936"/>
                    <a:pt x="16" y="3936"/>
                  </a:cubicBezTo>
                  <a:cubicBezTo>
                    <a:pt x="8" y="3936"/>
                    <a:pt x="0" y="3929"/>
                    <a:pt x="0" y="3920"/>
                  </a:cubicBezTo>
                  <a:lnTo>
                    <a:pt x="0" y="3824"/>
                  </a:lnTo>
                  <a:cubicBezTo>
                    <a:pt x="0" y="3816"/>
                    <a:pt x="8" y="3808"/>
                    <a:pt x="16" y="3808"/>
                  </a:cubicBezTo>
                  <a:cubicBezTo>
                    <a:pt x="25" y="3808"/>
                    <a:pt x="32" y="3816"/>
                    <a:pt x="32" y="3824"/>
                  </a:cubicBezTo>
                  <a:close/>
                  <a:moveTo>
                    <a:pt x="32" y="4048"/>
                  </a:moveTo>
                  <a:lnTo>
                    <a:pt x="32" y="4144"/>
                  </a:lnTo>
                  <a:cubicBezTo>
                    <a:pt x="32" y="4153"/>
                    <a:pt x="25" y="4160"/>
                    <a:pt x="16" y="4160"/>
                  </a:cubicBezTo>
                  <a:cubicBezTo>
                    <a:pt x="8" y="4160"/>
                    <a:pt x="0" y="4153"/>
                    <a:pt x="0" y="4144"/>
                  </a:cubicBezTo>
                  <a:lnTo>
                    <a:pt x="0" y="4048"/>
                  </a:lnTo>
                  <a:cubicBezTo>
                    <a:pt x="0" y="4040"/>
                    <a:pt x="8" y="4032"/>
                    <a:pt x="16" y="4032"/>
                  </a:cubicBezTo>
                  <a:cubicBezTo>
                    <a:pt x="25" y="4032"/>
                    <a:pt x="32" y="4040"/>
                    <a:pt x="32" y="4048"/>
                  </a:cubicBezTo>
                  <a:close/>
                  <a:moveTo>
                    <a:pt x="32" y="4272"/>
                  </a:moveTo>
                  <a:lnTo>
                    <a:pt x="32" y="4368"/>
                  </a:lnTo>
                  <a:cubicBezTo>
                    <a:pt x="32" y="4377"/>
                    <a:pt x="25" y="4384"/>
                    <a:pt x="16" y="4384"/>
                  </a:cubicBezTo>
                  <a:cubicBezTo>
                    <a:pt x="8" y="4384"/>
                    <a:pt x="0" y="4377"/>
                    <a:pt x="0" y="4368"/>
                  </a:cubicBezTo>
                  <a:lnTo>
                    <a:pt x="0" y="4272"/>
                  </a:lnTo>
                  <a:cubicBezTo>
                    <a:pt x="0" y="4264"/>
                    <a:pt x="8" y="4256"/>
                    <a:pt x="16" y="4256"/>
                  </a:cubicBezTo>
                  <a:cubicBezTo>
                    <a:pt x="25" y="4256"/>
                    <a:pt x="32" y="4264"/>
                    <a:pt x="32" y="4272"/>
                  </a:cubicBezTo>
                  <a:close/>
                  <a:moveTo>
                    <a:pt x="32" y="4496"/>
                  </a:moveTo>
                  <a:lnTo>
                    <a:pt x="32" y="4592"/>
                  </a:lnTo>
                  <a:cubicBezTo>
                    <a:pt x="32" y="4601"/>
                    <a:pt x="25" y="4608"/>
                    <a:pt x="16" y="4608"/>
                  </a:cubicBezTo>
                  <a:cubicBezTo>
                    <a:pt x="8" y="4608"/>
                    <a:pt x="0" y="4601"/>
                    <a:pt x="0" y="4592"/>
                  </a:cubicBezTo>
                  <a:lnTo>
                    <a:pt x="0" y="4496"/>
                  </a:lnTo>
                  <a:cubicBezTo>
                    <a:pt x="0" y="4488"/>
                    <a:pt x="8" y="4480"/>
                    <a:pt x="16" y="4480"/>
                  </a:cubicBezTo>
                  <a:cubicBezTo>
                    <a:pt x="25" y="4480"/>
                    <a:pt x="32" y="4488"/>
                    <a:pt x="32" y="4496"/>
                  </a:cubicBezTo>
                  <a:close/>
                  <a:moveTo>
                    <a:pt x="32" y="4720"/>
                  </a:moveTo>
                  <a:lnTo>
                    <a:pt x="32" y="4816"/>
                  </a:lnTo>
                  <a:cubicBezTo>
                    <a:pt x="32" y="4825"/>
                    <a:pt x="25" y="4832"/>
                    <a:pt x="16" y="4832"/>
                  </a:cubicBezTo>
                  <a:cubicBezTo>
                    <a:pt x="8" y="4832"/>
                    <a:pt x="0" y="4825"/>
                    <a:pt x="0" y="4816"/>
                  </a:cubicBezTo>
                  <a:lnTo>
                    <a:pt x="0" y="4720"/>
                  </a:lnTo>
                  <a:cubicBezTo>
                    <a:pt x="0" y="4712"/>
                    <a:pt x="8" y="4704"/>
                    <a:pt x="16" y="4704"/>
                  </a:cubicBezTo>
                  <a:cubicBezTo>
                    <a:pt x="25" y="4704"/>
                    <a:pt x="32" y="4712"/>
                    <a:pt x="32" y="4720"/>
                  </a:cubicBezTo>
                  <a:close/>
                  <a:moveTo>
                    <a:pt x="32" y="4944"/>
                  </a:moveTo>
                  <a:lnTo>
                    <a:pt x="32" y="5040"/>
                  </a:lnTo>
                  <a:cubicBezTo>
                    <a:pt x="32" y="5049"/>
                    <a:pt x="25" y="5056"/>
                    <a:pt x="16" y="5056"/>
                  </a:cubicBezTo>
                  <a:cubicBezTo>
                    <a:pt x="8" y="5056"/>
                    <a:pt x="0" y="5049"/>
                    <a:pt x="0" y="5040"/>
                  </a:cubicBezTo>
                  <a:lnTo>
                    <a:pt x="0" y="4944"/>
                  </a:lnTo>
                  <a:cubicBezTo>
                    <a:pt x="0" y="4936"/>
                    <a:pt x="8" y="4928"/>
                    <a:pt x="16" y="4928"/>
                  </a:cubicBezTo>
                  <a:cubicBezTo>
                    <a:pt x="25" y="4928"/>
                    <a:pt x="32" y="4936"/>
                    <a:pt x="32" y="4944"/>
                  </a:cubicBezTo>
                  <a:close/>
                  <a:moveTo>
                    <a:pt x="32" y="5168"/>
                  </a:moveTo>
                  <a:lnTo>
                    <a:pt x="32" y="5264"/>
                  </a:lnTo>
                  <a:cubicBezTo>
                    <a:pt x="32" y="5273"/>
                    <a:pt x="25" y="5280"/>
                    <a:pt x="16" y="5280"/>
                  </a:cubicBezTo>
                  <a:cubicBezTo>
                    <a:pt x="8" y="5280"/>
                    <a:pt x="0" y="5273"/>
                    <a:pt x="0" y="5264"/>
                  </a:cubicBezTo>
                  <a:lnTo>
                    <a:pt x="0" y="5168"/>
                  </a:lnTo>
                  <a:cubicBezTo>
                    <a:pt x="0" y="5160"/>
                    <a:pt x="8" y="5152"/>
                    <a:pt x="16" y="5152"/>
                  </a:cubicBezTo>
                  <a:cubicBezTo>
                    <a:pt x="25" y="5152"/>
                    <a:pt x="32" y="5160"/>
                    <a:pt x="32" y="5168"/>
                  </a:cubicBezTo>
                  <a:close/>
                  <a:moveTo>
                    <a:pt x="32" y="5392"/>
                  </a:moveTo>
                  <a:lnTo>
                    <a:pt x="32" y="5488"/>
                  </a:lnTo>
                  <a:cubicBezTo>
                    <a:pt x="32" y="5497"/>
                    <a:pt x="25" y="5504"/>
                    <a:pt x="16" y="5504"/>
                  </a:cubicBezTo>
                  <a:cubicBezTo>
                    <a:pt x="8" y="5504"/>
                    <a:pt x="0" y="5497"/>
                    <a:pt x="0" y="5488"/>
                  </a:cubicBezTo>
                  <a:lnTo>
                    <a:pt x="0" y="5392"/>
                  </a:lnTo>
                  <a:cubicBezTo>
                    <a:pt x="0" y="5384"/>
                    <a:pt x="8" y="5376"/>
                    <a:pt x="16" y="5376"/>
                  </a:cubicBezTo>
                  <a:cubicBezTo>
                    <a:pt x="25" y="5376"/>
                    <a:pt x="32" y="5384"/>
                    <a:pt x="32" y="5392"/>
                  </a:cubicBezTo>
                  <a:close/>
                  <a:moveTo>
                    <a:pt x="32" y="5616"/>
                  </a:moveTo>
                  <a:lnTo>
                    <a:pt x="32" y="5712"/>
                  </a:lnTo>
                  <a:cubicBezTo>
                    <a:pt x="32" y="5721"/>
                    <a:pt x="25" y="5728"/>
                    <a:pt x="16" y="5728"/>
                  </a:cubicBezTo>
                  <a:cubicBezTo>
                    <a:pt x="8" y="5728"/>
                    <a:pt x="0" y="5721"/>
                    <a:pt x="0" y="5712"/>
                  </a:cubicBezTo>
                  <a:lnTo>
                    <a:pt x="0" y="5616"/>
                  </a:lnTo>
                  <a:cubicBezTo>
                    <a:pt x="0" y="5608"/>
                    <a:pt x="8" y="5600"/>
                    <a:pt x="16" y="5600"/>
                  </a:cubicBezTo>
                  <a:cubicBezTo>
                    <a:pt x="25" y="5600"/>
                    <a:pt x="32" y="5608"/>
                    <a:pt x="32" y="5616"/>
                  </a:cubicBezTo>
                  <a:close/>
                  <a:moveTo>
                    <a:pt x="32" y="5840"/>
                  </a:moveTo>
                  <a:lnTo>
                    <a:pt x="32" y="5936"/>
                  </a:lnTo>
                  <a:cubicBezTo>
                    <a:pt x="32" y="5945"/>
                    <a:pt x="25" y="5952"/>
                    <a:pt x="16" y="5952"/>
                  </a:cubicBezTo>
                  <a:cubicBezTo>
                    <a:pt x="8" y="5952"/>
                    <a:pt x="0" y="5945"/>
                    <a:pt x="0" y="5936"/>
                  </a:cubicBezTo>
                  <a:lnTo>
                    <a:pt x="0" y="5840"/>
                  </a:lnTo>
                  <a:cubicBezTo>
                    <a:pt x="0" y="5832"/>
                    <a:pt x="8" y="5824"/>
                    <a:pt x="16" y="5824"/>
                  </a:cubicBezTo>
                  <a:cubicBezTo>
                    <a:pt x="25" y="5824"/>
                    <a:pt x="32" y="5832"/>
                    <a:pt x="32" y="5840"/>
                  </a:cubicBezTo>
                  <a:close/>
                  <a:moveTo>
                    <a:pt x="32" y="6064"/>
                  </a:moveTo>
                  <a:lnTo>
                    <a:pt x="32" y="6160"/>
                  </a:lnTo>
                  <a:cubicBezTo>
                    <a:pt x="32" y="6169"/>
                    <a:pt x="25" y="6176"/>
                    <a:pt x="16" y="6176"/>
                  </a:cubicBezTo>
                  <a:cubicBezTo>
                    <a:pt x="8" y="6176"/>
                    <a:pt x="0" y="6169"/>
                    <a:pt x="0" y="6160"/>
                  </a:cubicBezTo>
                  <a:lnTo>
                    <a:pt x="0" y="6064"/>
                  </a:lnTo>
                  <a:cubicBezTo>
                    <a:pt x="0" y="6056"/>
                    <a:pt x="8" y="6048"/>
                    <a:pt x="16" y="6048"/>
                  </a:cubicBezTo>
                  <a:cubicBezTo>
                    <a:pt x="25" y="6048"/>
                    <a:pt x="32" y="6056"/>
                    <a:pt x="32" y="6064"/>
                  </a:cubicBezTo>
                  <a:close/>
                  <a:moveTo>
                    <a:pt x="32" y="6288"/>
                  </a:moveTo>
                  <a:lnTo>
                    <a:pt x="32" y="6384"/>
                  </a:lnTo>
                  <a:cubicBezTo>
                    <a:pt x="32" y="6393"/>
                    <a:pt x="25" y="6400"/>
                    <a:pt x="16" y="6400"/>
                  </a:cubicBezTo>
                  <a:cubicBezTo>
                    <a:pt x="8" y="6400"/>
                    <a:pt x="0" y="6393"/>
                    <a:pt x="0" y="6384"/>
                  </a:cubicBezTo>
                  <a:lnTo>
                    <a:pt x="0" y="6288"/>
                  </a:lnTo>
                  <a:cubicBezTo>
                    <a:pt x="0" y="6280"/>
                    <a:pt x="8" y="6272"/>
                    <a:pt x="16" y="6272"/>
                  </a:cubicBezTo>
                  <a:cubicBezTo>
                    <a:pt x="25" y="6272"/>
                    <a:pt x="32" y="6280"/>
                    <a:pt x="32" y="6288"/>
                  </a:cubicBezTo>
                  <a:close/>
                  <a:moveTo>
                    <a:pt x="32" y="6512"/>
                  </a:moveTo>
                  <a:lnTo>
                    <a:pt x="32" y="6608"/>
                  </a:lnTo>
                  <a:cubicBezTo>
                    <a:pt x="32" y="6617"/>
                    <a:pt x="25" y="6624"/>
                    <a:pt x="16" y="6624"/>
                  </a:cubicBezTo>
                  <a:cubicBezTo>
                    <a:pt x="8" y="6624"/>
                    <a:pt x="0" y="6617"/>
                    <a:pt x="0" y="6608"/>
                  </a:cubicBezTo>
                  <a:lnTo>
                    <a:pt x="0" y="6512"/>
                  </a:lnTo>
                  <a:cubicBezTo>
                    <a:pt x="0" y="6504"/>
                    <a:pt x="8" y="6496"/>
                    <a:pt x="16" y="6496"/>
                  </a:cubicBezTo>
                  <a:cubicBezTo>
                    <a:pt x="25" y="6496"/>
                    <a:pt x="32" y="6504"/>
                    <a:pt x="32" y="6512"/>
                  </a:cubicBezTo>
                  <a:close/>
                  <a:moveTo>
                    <a:pt x="32" y="6736"/>
                  </a:moveTo>
                  <a:lnTo>
                    <a:pt x="32" y="6832"/>
                  </a:lnTo>
                  <a:cubicBezTo>
                    <a:pt x="32" y="6841"/>
                    <a:pt x="25" y="6848"/>
                    <a:pt x="16" y="6848"/>
                  </a:cubicBezTo>
                  <a:cubicBezTo>
                    <a:pt x="8" y="6848"/>
                    <a:pt x="0" y="6841"/>
                    <a:pt x="0" y="6832"/>
                  </a:cubicBezTo>
                  <a:lnTo>
                    <a:pt x="0" y="6736"/>
                  </a:lnTo>
                  <a:cubicBezTo>
                    <a:pt x="0" y="6728"/>
                    <a:pt x="8" y="6720"/>
                    <a:pt x="16" y="6720"/>
                  </a:cubicBezTo>
                  <a:cubicBezTo>
                    <a:pt x="25" y="6720"/>
                    <a:pt x="32" y="6728"/>
                    <a:pt x="32" y="6736"/>
                  </a:cubicBezTo>
                  <a:close/>
                  <a:moveTo>
                    <a:pt x="32" y="6960"/>
                  </a:moveTo>
                  <a:lnTo>
                    <a:pt x="32" y="7056"/>
                  </a:lnTo>
                  <a:cubicBezTo>
                    <a:pt x="32" y="7065"/>
                    <a:pt x="25" y="7072"/>
                    <a:pt x="16" y="7072"/>
                  </a:cubicBezTo>
                  <a:cubicBezTo>
                    <a:pt x="8" y="7072"/>
                    <a:pt x="0" y="7065"/>
                    <a:pt x="0" y="7056"/>
                  </a:cubicBezTo>
                  <a:lnTo>
                    <a:pt x="0" y="6960"/>
                  </a:lnTo>
                  <a:cubicBezTo>
                    <a:pt x="0" y="6952"/>
                    <a:pt x="8" y="6944"/>
                    <a:pt x="16" y="6944"/>
                  </a:cubicBezTo>
                  <a:cubicBezTo>
                    <a:pt x="25" y="6944"/>
                    <a:pt x="32" y="6952"/>
                    <a:pt x="32" y="6960"/>
                  </a:cubicBezTo>
                  <a:close/>
                  <a:moveTo>
                    <a:pt x="32" y="7184"/>
                  </a:moveTo>
                  <a:lnTo>
                    <a:pt x="32" y="7280"/>
                  </a:lnTo>
                  <a:cubicBezTo>
                    <a:pt x="32" y="7289"/>
                    <a:pt x="25" y="7296"/>
                    <a:pt x="16" y="7296"/>
                  </a:cubicBezTo>
                  <a:cubicBezTo>
                    <a:pt x="8" y="7296"/>
                    <a:pt x="0" y="7289"/>
                    <a:pt x="0" y="7280"/>
                  </a:cubicBezTo>
                  <a:lnTo>
                    <a:pt x="0" y="7184"/>
                  </a:lnTo>
                  <a:cubicBezTo>
                    <a:pt x="0" y="7176"/>
                    <a:pt x="8" y="7168"/>
                    <a:pt x="16" y="7168"/>
                  </a:cubicBezTo>
                  <a:cubicBezTo>
                    <a:pt x="25" y="7168"/>
                    <a:pt x="32" y="7176"/>
                    <a:pt x="32" y="7184"/>
                  </a:cubicBezTo>
                  <a:close/>
                  <a:moveTo>
                    <a:pt x="32" y="7408"/>
                  </a:moveTo>
                  <a:lnTo>
                    <a:pt x="32" y="7504"/>
                  </a:lnTo>
                  <a:cubicBezTo>
                    <a:pt x="32" y="7513"/>
                    <a:pt x="25" y="7520"/>
                    <a:pt x="16" y="7520"/>
                  </a:cubicBezTo>
                  <a:cubicBezTo>
                    <a:pt x="8" y="7520"/>
                    <a:pt x="0" y="7513"/>
                    <a:pt x="0" y="7504"/>
                  </a:cubicBezTo>
                  <a:lnTo>
                    <a:pt x="0" y="7408"/>
                  </a:lnTo>
                  <a:cubicBezTo>
                    <a:pt x="0" y="7400"/>
                    <a:pt x="8" y="7392"/>
                    <a:pt x="16" y="7392"/>
                  </a:cubicBezTo>
                  <a:cubicBezTo>
                    <a:pt x="25" y="7392"/>
                    <a:pt x="32" y="7400"/>
                    <a:pt x="32" y="7408"/>
                  </a:cubicBezTo>
                  <a:close/>
                  <a:moveTo>
                    <a:pt x="32" y="7632"/>
                  </a:moveTo>
                  <a:lnTo>
                    <a:pt x="32" y="7728"/>
                  </a:lnTo>
                  <a:cubicBezTo>
                    <a:pt x="32" y="7737"/>
                    <a:pt x="25" y="7744"/>
                    <a:pt x="16" y="7744"/>
                  </a:cubicBezTo>
                  <a:cubicBezTo>
                    <a:pt x="8" y="7744"/>
                    <a:pt x="0" y="7737"/>
                    <a:pt x="0" y="7728"/>
                  </a:cubicBezTo>
                  <a:lnTo>
                    <a:pt x="0" y="7632"/>
                  </a:lnTo>
                  <a:cubicBezTo>
                    <a:pt x="0" y="7624"/>
                    <a:pt x="8" y="7616"/>
                    <a:pt x="16" y="7616"/>
                  </a:cubicBezTo>
                  <a:cubicBezTo>
                    <a:pt x="25" y="7616"/>
                    <a:pt x="32" y="7624"/>
                    <a:pt x="32" y="7632"/>
                  </a:cubicBezTo>
                  <a:close/>
                  <a:moveTo>
                    <a:pt x="32" y="7856"/>
                  </a:moveTo>
                  <a:lnTo>
                    <a:pt x="32" y="7952"/>
                  </a:lnTo>
                  <a:cubicBezTo>
                    <a:pt x="32" y="7961"/>
                    <a:pt x="25" y="7968"/>
                    <a:pt x="16" y="7968"/>
                  </a:cubicBezTo>
                  <a:cubicBezTo>
                    <a:pt x="8" y="7968"/>
                    <a:pt x="0" y="7961"/>
                    <a:pt x="0" y="7952"/>
                  </a:cubicBezTo>
                  <a:lnTo>
                    <a:pt x="0" y="7856"/>
                  </a:lnTo>
                  <a:cubicBezTo>
                    <a:pt x="0" y="7848"/>
                    <a:pt x="8" y="7840"/>
                    <a:pt x="16" y="7840"/>
                  </a:cubicBezTo>
                  <a:cubicBezTo>
                    <a:pt x="25" y="7840"/>
                    <a:pt x="32" y="7848"/>
                    <a:pt x="32" y="7856"/>
                  </a:cubicBezTo>
                  <a:close/>
                  <a:moveTo>
                    <a:pt x="32" y="8080"/>
                  </a:moveTo>
                  <a:lnTo>
                    <a:pt x="32" y="8176"/>
                  </a:lnTo>
                  <a:cubicBezTo>
                    <a:pt x="32" y="8185"/>
                    <a:pt x="25" y="8192"/>
                    <a:pt x="16" y="8192"/>
                  </a:cubicBezTo>
                  <a:cubicBezTo>
                    <a:pt x="8" y="8192"/>
                    <a:pt x="0" y="8185"/>
                    <a:pt x="0" y="8176"/>
                  </a:cubicBezTo>
                  <a:lnTo>
                    <a:pt x="0" y="8080"/>
                  </a:lnTo>
                  <a:cubicBezTo>
                    <a:pt x="0" y="8072"/>
                    <a:pt x="8" y="8064"/>
                    <a:pt x="16" y="8064"/>
                  </a:cubicBezTo>
                  <a:cubicBezTo>
                    <a:pt x="25" y="8064"/>
                    <a:pt x="32" y="8072"/>
                    <a:pt x="32" y="8080"/>
                  </a:cubicBezTo>
                  <a:close/>
                  <a:moveTo>
                    <a:pt x="32" y="8304"/>
                  </a:moveTo>
                  <a:lnTo>
                    <a:pt x="32" y="8400"/>
                  </a:lnTo>
                  <a:cubicBezTo>
                    <a:pt x="32" y="8409"/>
                    <a:pt x="25" y="8416"/>
                    <a:pt x="16" y="8416"/>
                  </a:cubicBezTo>
                  <a:cubicBezTo>
                    <a:pt x="8" y="8416"/>
                    <a:pt x="0" y="8409"/>
                    <a:pt x="0" y="8400"/>
                  </a:cubicBezTo>
                  <a:lnTo>
                    <a:pt x="0" y="8304"/>
                  </a:lnTo>
                  <a:cubicBezTo>
                    <a:pt x="0" y="8296"/>
                    <a:pt x="8" y="8288"/>
                    <a:pt x="16" y="8288"/>
                  </a:cubicBezTo>
                  <a:cubicBezTo>
                    <a:pt x="25" y="8288"/>
                    <a:pt x="32" y="8296"/>
                    <a:pt x="32" y="8304"/>
                  </a:cubicBezTo>
                  <a:close/>
                  <a:moveTo>
                    <a:pt x="32" y="8528"/>
                  </a:moveTo>
                  <a:lnTo>
                    <a:pt x="32" y="8624"/>
                  </a:lnTo>
                  <a:cubicBezTo>
                    <a:pt x="32" y="8633"/>
                    <a:pt x="25" y="8640"/>
                    <a:pt x="16" y="8640"/>
                  </a:cubicBezTo>
                  <a:cubicBezTo>
                    <a:pt x="8" y="8640"/>
                    <a:pt x="0" y="8633"/>
                    <a:pt x="0" y="8624"/>
                  </a:cubicBezTo>
                  <a:lnTo>
                    <a:pt x="0" y="8528"/>
                  </a:lnTo>
                  <a:cubicBezTo>
                    <a:pt x="0" y="8520"/>
                    <a:pt x="8" y="8512"/>
                    <a:pt x="16" y="8512"/>
                  </a:cubicBezTo>
                  <a:cubicBezTo>
                    <a:pt x="25" y="8512"/>
                    <a:pt x="32" y="8520"/>
                    <a:pt x="32" y="8528"/>
                  </a:cubicBezTo>
                  <a:close/>
                  <a:moveTo>
                    <a:pt x="32" y="8752"/>
                  </a:moveTo>
                  <a:lnTo>
                    <a:pt x="32" y="8848"/>
                  </a:lnTo>
                  <a:cubicBezTo>
                    <a:pt x="32" y="8857"/>
                    <a:pt x="25" y="8864"/>
                    <a:pt x="16" y="8864"/>
                  </a:cubicBezTo>
                  <a:cubicBezTo>
                    <a:pt x="8" y="8864"/>
                    <a:pt x="0" y="8857"/>
                    <a:pt x="0" y="8848"/>
                  </a:cubicBezTo>
                  <a:lnTo>
                    <a:pt x="0" y="8752"/>
                  </a:lnTo>
                  <a:cubicBezTo>
                    <a:pt x="0" y="8744"/>
                    <a:pt x="8" y="8736"/>
                    <a:pt x="16" y="8736"/>
                  </a:cubicBezTo>
                  <a:cubicBezTo>
                    <a:pt x="25" y="8736"/>
                    <a:pt x="32" y="8744"/>
                    <a:pt x="32" y="8752"/>
                  </a:cubicBezTo>
                  <a:close/>
                  <a:moveTo>
                    <a:pt x="32" y="8976"/>
                  </a:moveTo>
                  <a:lnTo>
                    <a:pt x="32" y="9072"/>
                  </a:lnTo>
                  <a:cubicBezTo>
                    <a:pt x="32" y="9081"/>
                    <a:pt x="25" y="9088"/>
                    <a:pt x="16" y="9088"/>
                  </a:cubicBezTo>
                  <a:cubicBezTo>
                    <a:pt x="8" y="9088"/>
                    <a:pt x="0" y="9081"/>
                    <a:pt x="0" y="9072"/>
                  </a:cubicBezTo>
                  <a:lnTo>
                    <a:pt x="0" y="8976"/>
                  </a:lnTo>
                  <a:cubicBezTo>
                    <a:pt x="0" y="8968"/>
                    <a:pt x="8" y="8960"/>
                    <a:pt x="16" y="8960"/>
                  </a:cubicBezTo>
                  <a:cubicBezTo>
                    <a:pt x="25" y="8960"/>
                    <a:pt x="32" y="8968"/>
                    <a:pt x="32" y="8976"/>
                  </a:cubicBezTo>
                  <a:close/>
                  <a:moveTo>
                    <a:pt x="32" y="9200"/>
                  </a:moveTo>
                  <a:lnTo>
                    <a:pt x="32" y="9296"/>
                  </a:lnTo>
                  <a:cubicBezTo>
                    <a:pt x="32" y="9305"/>
                    <a:pt x="25" y="9312"/>
                    <a:pt x="16" y="9312"/>
                  </a:cubicBezTo>
                  <a:cubicBezTo>
                    <a:pt x="8" y="9312"/>
                    <a:pt x="0" y="9305"/>
                    <a:pt x="0" y="9296"/>
                  </a:cubicBezTo>
                  <a:lnTo>
                    <a:pt x="0" y="9200"/>
                  </a:lnTo>
                  <a:cubicBezTo>
                    <a:pt x="0" y="9192"/>
                    <a:pt x="8" y="9184"/>
                    <a:pt x="16" y="9184"/>
                  </a:cubicBezTo>
                  <a:cubicBezTo>
                    <a:pt x="25" y="9184"/>
                    <a:pt x="32" y="9192"/>
                    <a:pt x="32" y="9200"/>
                  </a:cubicBezTo>
                  <a:close/>
                  <a:moveTo>
                    <a:pt x="32" y="9424"/>
                  </a:moveTo>
                  <a:lnTo>
                    <a:pt x="32" y="9520"/>
                  </a:lnTo>
                  <a:cubicBezTo>
                    <a:pt x="32" y="9529"/>
                    <a:pt x="25" y="9536"/>
                    <a:pt x="16" y="9536"/>
                  </a:cubicBezTo>
                  <a:cubicBezTo>
                    <a:pt x="8" y="9536"/>
                    <a:pt x="0" y="9529"/>
                    <a:pt x="0" y="9520"/>
                  </a:cubicBezTo>
                  <a:lnTo>
                    <a:pt x="0" y="9424"/>
                  </a:lnTo>
                  <a:cubicBezTo>
                    <a:pt x="0" y="9416"/>
                    <a:pt x="8" y="9408"/>
                    <a:pt x="16" y="9408"/>
                  </a:cubicBezTo>
                  <a:cubicBezTo>
                    <a:pt x="25" y="9408"/>
                    <a:pt x="32" y="9416"/>
                    <a:pt x="32" y="9424"/>
                  </a:cubicBezTo>
                  <a:close/>
                  <a:moveTo>
                    <a:pt x="32" y="9648"/>
                  </a:moveTo>
                  <a:lnTo>
                    <a:pt x="32" y="9744"/>
                  </a:lnTo>
                  <a:cubicBezTo>
                    <a:pt x="32" y="9753"/>
                    <a:pt x="25" y="9760"/>
                    <a:pt x="16" y="9760"/>
                  </a:cubicBezTo>
                  <a:cubicBezTo>
                    <a:pt x="8" y="9760"/>
                    <a:pt x="0" y="9753"/>
                    <a:pt x="0" y="9744"/>
                  </a:cubicBezTo>
                  <a:lnTo>
                    <a:pt x="0" y="9648"/>
                  </a:lnTo>
                  <a:cubicBezTo>
                    <a:pt x="0" y="9640"/>
                    <a:pt x="8" y="9632"/>
                    <a:pt x="16" y="9632"/>
                  </a:cubicBezTo>
                  <a:cubicBezTo>
                    <a:pt x="25" y="9632"/>
                    <a:pt x="32" y="9640"/>
                    <a:pt x="32" y="9648"/>
                  </a:cubicBezTo>
                  <a:close/>
                  <a:moveTo>
                    <a:pt x="32" y="9872"/>
                  </a:moveTo>
                  <a:lnTo>
                    <a:pt x="32" y="9968"/>
                  </a:lnTo>
                  <a:cubicBezTo>
                    <a:pt x="32" y="9977"/>
                    <a:pt x="25" y="9984"/>
                    <a:pt x="16" y="9984"/>
                  </a:cubicBezTo>
                  <a:cubicBezTo>
                    <a:pt x="8" y="9984"/>
                    <a:pt x="0" y="9977"/>
                    <a:pt x="0" y="9968"/>
                  </a:cubicBezTo>
                  <a:lnTo>
                    <a:pt x="0" y="9872"/>
                  </a:lnTo>
                  <a:cubicBezTo>
                    <a:pt x="0" y="9864"/>
                    <a:pt x="8" y="9856"/>
                    <a:pt x="16" y="9856"/>
                  </a:cubicBezTo>
                  <a:cubicBezTo>
                    <a:pt x="25" y="9856"/>
                    <a:pt x="32" y="9864"/>
                    <a:pt x="32" y="9872"/>
                  </a:cubicBezTo>
                  <a:close/>
                  <a:moveTo>
                    <a:pt x="32" y="10096"/>
                  </a:moveTo>
                  <a:lnTo>
                    <a:pt x="32" y="10192"/>
                  </a:lnTo>
                  <a:cubicBezTo>
                    <a:pt x="32" y="10201"/>
                    <a:pt x="25" y="10208"/>
                    <a:pt x="16" y="10208"/>
                  </a:cubicBezTo>
                  <a:cubicBezTo>
                    <a:pt x="8" y="10208"/>
                    <a:pt x="0" y="10201"/>
                    <a:pt x="0" y="10192"/>
                  </a:cubicBezTo>
                  <a:lnTo>
                    <a:pt x="0" y="10096"/>
                  </a:lnTo>
                  <a:cubicBezTo>
                    <a:pt x="0" y="10088"/>
                    <a:pt x="8" y="10080"/>
                    <a:pt x="16" y="10080"/>
                  </a:cubicBezTo>
                  <a:cubicBezTo>
                    <a:pt x="25" y="10080"/>
                    <a:pt x="32" y="10088"/>
                    <a:pt x="32" y="10096"/>
                  </a:cubicBezTo>
                  <a:close/>
                  <a:moveTo>
                    <a:pt x="32" y="10320"/>
                  </a:moveTo>
                  <a:lnTo>
                    <a:pt x="32" y="10416"/>
                  </a:lnTo>
                  <a:cubicBezTo>
                    <a:pt x="32" y="10425"/>
                    <a:pt x="25" y="10432"/>
                    <a:pt x="16" y="10432"/>
                  </a:cubicBezTo>
                  <a:cubicBezTo>
                    <a:pt x="8" y="10432"/>
                    <a:pt x="0" y="10425"/>
                    <a:pt x="0" y="10416"/>
                  </a:cubicBezTo>
                  <a:lnTo>
                    <a:pt x="0" y="10320"/>
                  </a:lnTo>
                  <a:cubicBezTo>
                    <a:pt x="0" y="10312"/>
                    <a:pt x="8" y="10304"/>
                    <a:pt x="16" y="10304"/>
                  </a:cubicBezTo>
                  <a:cubicBezTo>
                    <a:pt x="25" y="10304"/>
                    <a:pt x="32" y="10312"/>
                    <a:pt x="32" y="10320"/>
                  </a:cubicBezTo>
                  <a:close/>
                  <a:moveTo>
                    <a:pt x="32" y="10544"/>
                  </a:moveTo>
                  <a:lnTo>
                    <a:pt x="32" y="10640"/>
                  </a:lnTo>
                  <a:cubicBezTo>
                    <a:pt x="32" y="10649"/>
                    <a:pt x="25" y="10656"/>
                    <a:pt x="16" y="10656"/>
                  </a:cubicBezTo>
                  <a:cubicBezTo>
                    <a:pt x="8" y="10656"/>
                    <a:pt x="0" y="10649"/>
                    <a:pt x="0" y="10640"/>
                  </a:cubicBezTo>
                  <a:lnTo>
                    <a:pt x="0" y="10544"/>
                  </a:lnTo>
                  <a:cubicBezTo>
                    <a:pt x="0" y="10536"/>
                    <a:pt x="8" y="10528"/>
                    <a:pt x="16" y="10528"/>
                  </a:cubicBezTo>
                  <a:cubicBezTo>
                    <a:pt x="25" y="10528"/>
                    <a:pt x="32" y="10536"/>
                    <a:pt x="32" y="10544"/>
                  </a:cubicBezTo>
                  <a:close/>
                  <a:moveTo>
                    <a:pt x="32" y="10768"/>
                  </a:moveTo>
                  <a:lnTo>
                    <a:pt x="32" y="10864"/>
                  </a:lnTo>
                  <a:cubicBezTo>
                    <a:pt x="32" y="10873"/>
                    <a:pt x="25" y="10880"/>
                    <a:pt x="16" y="10880"/>
                  </a:cubicBezTo>
                  <a:cubicBezTo>
                    <a:pt x="8" y="10880"/>
                    <a:pt x="0" y="10873"/>
                    <a:pt x="0" y="10864"/>
                  </a:cubicBezTo>
                  <a:lnTo>
                    <a:pt x="0" y="10768"/>
                  </a:lnTo>
                  <a:cubicBezTo>
                    <a:pt x="0" y="10760"/>
                    <a:pt x="8" y="10752"/>
                    <a:pt x="16" y="10752"/>
                  </a:cubicBezTo>
                  <a:cubicBezTo>
                    <a:pt x="25" y="10752"/>
                    <a:pt x="32" y="10760"/>
                    <a:pt x="32" y="10768"/>
                  </a:cubicBezTo>
                  <a:close/>
                </a:path>
              </a:pathLst>
            </a:custGeom>
            <a:solidFill>
              <a:srgbClr val="605759"/>
            </a:solidFill>
            <a:ln w="0" cap="flat">
              <a:solidFill>
                <a:srgbClr val="605759"/>
              </a:solidFill>
              <a:prstDash val="solid"/>
              <a:round/>
              <a:headEnd/>
              <a:tailEnd/>
            </a:ln>
          </p:spPr>
          <p:txBody>
            <a:bodyPr rot="0" vert="horz" wrap="square" lIns="91440" tIns="45720" rIns="91440" bIns="45720" anchor="t" anchorCtr="0" upright="1">
              <a:noAutofit/>
            </a:bodyPr>
            <a:lstStyle/>
            <a:p>
              <a:endParaRPr lang="nl-BE" sz="2800"/>
            </a:p>
          </p:txBody>
        </p:sp>
        <p:sp>
          <p:nvSpPr>
            <p:cNvPr id="47" name="Freeform 46"/>
            <p:cNvSpPr>
              <a:spLocks noEditPoints="1"/>
            </p:cNvSpPr>
            <p:nvPr/>
          </p:nvSpPr>
          <p:spPr bwMode="auto">
            <a:xfrm>
              <a:off x="5949950" y="3336925"/>
              <a:ext cx="3810" cy="1394460"/>
            </a:xfrm>
            <a:custGeom>
              <a:avLst/>
              <a:gdLst>
                <a:gd name="T0" fmla="*/ 8 w 16"/>
                <a:gd name="T1" fmla="*/ 0 h 5440"/>
                <a:gd name="T2" fmla="*/ 0 w 16"/>
                <a:gd name="T3" fmla="*/ 120 h 5440"/>
                <a:gd name="T4" fmla="*/ 0 w 16"/>
                <a:gd name="T5" fmla="*/ 280 h 5440"/>
                <a:gd name="T6" fmla="*/ 8 w 16"/>
                <a:gd name="T7" fmla="*/ 400 h 5440"/>
                <a:gd name="T8" fmla="*/ 16 w 16"/>
                <a:gd name="T9" fmla="*/ 504 h 5440"/>
                <a:gd name="T10" fmla="*/ 16 w 16"/>
                <a:gd name="T11" fmla="*/ 568 h 5440"/>
                <a:gd name="T12" fmla="*/ 16 w 16"/>
                <a:gd name="T13" fmla="*/ 568 h 5440"/>
                <a:gd name="T14" fmla="*/ 8 w 16"/>
                <a:gd name="T15" fmla="*/ 672 h 5440"/>
                <a:gd name="T16" fmla="*/ 0 w 16"/>
                <a:gd name="T17" fmla="*/ 792 h 5440"/>
                <a:gd name="T18" fmla="*/ 0 w 16"/>
                <a:gd name="T19" fmla="*/ 952 h 5440"/>
                <a:gd name="T20" fmla="*/ 8 w 16"/>
                <a:gd name="T21" fmla="*/ 1072 h 5440"/>
                <a:gd name="T22" fmla="*/ 16 w 16"/>
                <a:gd name="T23" fmla="*/ 1176 h 5440"/>
                <a:gd name="T24" fmla="*/ 16 w 16"/>
                <a:gd name="T25" fmla="*/ 1240 h 5440"/>
                <a:gd name="T26" fmla="*/ 16 w 16"/>
                <a:gd name="T27" fmla="*/ 1240 h 5440"/>
                <a:gd name="T28" fmla="*/ 8 w 16"/>
                <a:gd name="T29" fmla="*/ 1344 h 5440"/>
                <a:gd name="T30" fmla="*/ 0 w 16"/>
                <a:gd name="T31" fmla="*/ 1464 h 5440"/>
                <a:gd name="T32" fmla="*/ 0 w 16"/>
                <a:gd name="T33" fmla="*/ 1624 h 5440"/>
                <a:gd name="T34" fmla="*/ 8 w 16"/>
                <a:gd name="T35" fmla="*/ 1744 h 5440"/>
                <a:gd name="T36" fmla="*/ 16 w 16"/>
                <a:gd name="T37" fmla="*/ 1848 h 5440"/>
                <a:gd name="T38" fmla="*/ 16 w 16"/>
                <a:gd name="T39" fmla="*/ 1912 h 5440"/>
                <a:gd name="T40" fmla="*/ 16 w 16"/>
                <a:gd name="T41" fmla="*/ 1912 h 5440"/>
                <a:gd name="T42" fmla="*/ 8 w 16"/>
                <a:gd name="T43" fmla="*/ 2016 h 5440"/>
                <a:gd name="T44" fmla="*/ 0 w 16"/>
                <a:gd name="T45" fmla="*/ 2136 h 5440"/>
                <a:gd name="T46" fmla="*/ 0 w 16"/>
                <a:gd name="T47" fmla="*/ 2296 h 5440"/>
                <a:gd name="T48" fmla="*/ 8 w 16"/>
                <a:gd name="T49" fmla="*/ 2416 h 5440"/>
                <a:gd name="T50" fmla="*/ 16 w 16"/>
                <a:gd name="T51" fmla="*/ 2520 h 5440"/>
                <a:gd name="T52" fmla="*/ 16 w 16"/>
                <a:gd name="T53" fmla="*/ 2584 h 5440"/>
                <a:gd name="T54" fmla="*/ 16 w 16"/>
                <a:gd name="T55" fmla="*/ 2584 h 5440"/>
                <a:gd name="T56" fmla="*/ 8 w 16"/>
                <a:gd name="T57" fmla="*/ 2688 h 5440"/>
                <a:gd name="T58" fmla="*/ 0 w 16"/>
                <a:gd name="T59" fmla="*/ 2808 h 5440"/>
                <a:gd name="T60" fmla="*/ 0 w 16"/>
                <a:gd name="T61" fmla="*/ 2968 h 5440"/>
                <a:gd name="T62" fmla="*/ 8 w 16"/>
                <a:gd name="T63" fmla="*/ 3088 h 5440"/>
                <a:gd name="T64" fmla="*/ 16 w 16"/>
                <a:gd name="T65" fmla="*/ 3192 h 5440"/>
                <a:gd name="T66" fmla="*/ 16 w 16"/>
                <a:gd name="T67" fmla="*/ 3256 h 5440"/>
                <a:gd name="T68" fmla="*/ 16 w 16"/>
                <a:gd name="T69" fmla="*/ 3256 h 5440"/>
                <a:gd name="T70" fmla="*/ 8 w 16"/>
                <a:gd name="T71" fmla="*/ 3360 h 5440"/>
                <a:gd name="T72" fmla="*/ 0 w 16"/>
                <a:gd name="T73" fmla="*/ 3480 h 5440"/>
                <a:gd name="T74" fmla="*/ 0 w 16"/>
                <a:gd name="T75" fmla="*/ 3640 h 5440"/>
                <a:gd name="T76" fmla="*/ 8 w 16"/>
                <a:gd name="T77" fmla="*/ 3760 h 5440"/>
                <a:gd name="T78" fmla="*/ 16 w 16"/>
                <a:gd name="T79" fmla="*/ 3864 h 5440"/>
                <a:gd name="T80" fmla="*/ 16 w 16"/>
                <a:gd name="T81" fmla="*/ 3928 h 5440"/>
                <a:gd name="T82" fmla="*/ 16 w 16"/>
                <a:gd name="T83" fmla="*/ 3928 h 5440"/>
                <a:gd name="T84" fmla="*/ 8 w 16"/>
                <a:gd name="T85" fmla="*/ 4032 h 5440"/>
                <a:gd name="T86" fmla="*/ 0 w 16"/>
                <a:gd name="T87" fmla="*/ 4152 h 5440"/>
                <a:gd name="T88" fmla="*/ 0 w 16"/>
                <a:gd name="T89" fmla="*/ 4312 h 5440"/>
                <a:gd name="T90" fmla="*/ 8 w 16"/>
                <a:gd name="T91" fmla="*/ 4432 h 5440"/>
                <a:gd name="T92" fmla="*/ 16 w 16"/>
                <a:gd name="T93" fmla="*/ 4536 h 5440"/>
                <a:gd name="T94" fmla="*/ 16 w 16"/>
                <a:gd name="T95" fmla="*/ 4600 h 5440"/>
                <a:gd name="T96" fmla="*/ 16 w 16"/>
                <a:gd name="T97" fmla="*/ 4600 h 5440"/>
                <a:gd name="T98" fmla="*/ 8 w 16"/>
                <a:gd name="T99" fmla="*/ 4704 h 5440"/>
                <a:gd name="T100" fmla="*/ 0 w 16"/>
                <a:gd name="T101" fmla="*/ 4824 h 5440"/>
                <a:gd name="T102" fmla="*/ 0 w 16"/>
                <a:gd name="T103" fmla="*/ 4984 h 5440"/>
                <a:gd name="T104" fmla="*/ 8 w 16"/>
                <a:gd name="T105" fmla="*/ 5104 h 5440"/>
                <a:gd name="T106" fmla="*/ 16 w 16"/>
                <a:gd name="T107" fmla="*/ 5208 h 5440"/>
                <a:gd name="T108" fmla="*/ 16 w 16"/>
                <a:gd name="T109" fmla="*/ 5272 h 5440"/>
                <a:gd name="T110" fmla="*/ 16 w 16"/>
                <a:gd name="T111" fmla="*/ 5272 h 5440"/>
                <a:gd name="T112" fmla="*/ 8 w 16"/>
                <a:gd name="T113" fmla="*/ 5376 h 5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 h="5440">
                  <a:moveTo>
                    <a:pt x="16" y="8"/>
                  </a:moveTo>
                  <a:lnTo>
                    <a:pt x="16" y="56"/>
                  </a:lnTo>
                  <a:cubicBezTo>
                    <a:pt x="16" y="61"/>
                    <a:pt x="13" y="64"/>
                    <a:pt x="8" y="64"/>
                  </a:cubicBezTo>
                  <a:cubicBezTo>
                    <a:pt x="4" y="64"/>
                    <a:pt x="0" y="61"/>
                    <a:pt x="0" y="56"/>
                  </a:cubicBezTo>
                  <a:lnTo>
                    <a:pt x="0" y="8"/>
                  </a:lnTo>
                  <a:cubicBezTo>
                    <a:pt x="0" y="4"/>
                    <a:pt x="4" y="0"/>
                    <a:pt x="8" y="0"/>
                  </a:cubicBezTo>
                  <a:cubicBezTo>
                    <a:pt x="13" y="0"/>
                    <a:pt x="16" y="4"/>
                    <a:pt x="16" y="8"/>
                  </a:cubicBezTo>
                  <a:close/>
                  <a:moveTo>
                    <a:pt x="16" y="120"/>
                  </a:moveTo>
                  <a:lnTo>
                    <a:pt x="16" y="168"/>
                  </a:lnTo>
                  <a:cubicBezTo>
                    <a:pt x="16" y="173"/>
                    <a:pt x="13" y="176"/>
                    <a:pt x="8" y="176"/>
                  </a:cubicBezTo>
                  <a:cubicBezTo>
                    <a:pt x="4" y="176"/>
                    <a:pt x="0" y="173"/>
                    <a:pt x="0" y="168"/>
                  </a:cubicBezTo>
                  <a:lnTo>
                    <a:pt x="0" y="120"/>
                  </a:lnTo>
                  <a:cubicBezTo>
                    <a:pt x="0" y="116"/>
                    <a:pt x="4" y="112"/>
                    <a:pt x="8" y="112"/>
                  </a:cubicBezTo>
                  <a:cubicBezTo>
                    <a:pt x="13" y="112"/>
                    <a:pt x="16" y="116"/>
                    <a:pt x="16" y="120"/>
                  </a:cubicBezTo>
                  <a:close/>
                  <a:moveTo>
                    <a:pt x="16" y="232"/>
                  </a:moveTo>
                  <a:lnTo>
                    <a:pt x="16" y="280"/>
                  </a:lnTo>
                  <a:cubicBezTo>
                    <a:pt x="16" y="285"/>
                    <a:pt x="13" y="288"/>
                    <a:pt x="8" y="288"/>
                  </a:cubicBezTo>
                  <a:cubicBezTo>
                    <a:pt x="4" y="288"/>
                    <a:pt x="0" y="285"/>
                    <a:pt x="0" y="280"/>
                  </a:cubicBezTo>
                  <a:lnTo>
                    <a:pt x="0" y="232"/>
                  </a:lnTo>
                  <a:cubicBezTo>
                    <a:pt x="0" y="228"/>
                    <a:pt x="4" y="224"/>
                    <a:pt x="8" y="224"/>
                  </a:cubicBezTo>
                  <a:cubicBezTo>
                    <a:pt x="13" y="224"/>
                    <a:pt x="16" y="228"/>
                    <a:pt x="16" y="232"/>
                  </a:cubicBezTo>
                  <a:close/>
                  <a:moveTo>
                    <a:pt x="16" y="344"/>
                  </a:moveTo>
                  <a:lnTo>
                    <a:pt x="16" y="392"/>
                  </a:lnTo>
                  <a:cubicBezTo>
                    <a:pt x="16" y="397"/>
                    <a:pt x="13" y="400"/>
                    <a:pt x="8" y="400"/>
                  </a:cubicBezTo>
                  <a:cubicBezTo>
                    <a:pt x="4" y="400"/>
                    <a:pt x="0" y="397"/>
                    <a:pt x="0" y="392"/>
                  </a:cubicBezTo>
                  <a:lnTo>
                    <a:pt x="0" y="344"/>
                  </a:lnTo>
                  <a:cubicBezTo>
                    <a:pt x="0" y="340"/>
                    <a:pt x="4" y="336"/>
                    <a:pt x="8" y="336"/>
                  </a:cubicBezTo>
                  <a:cubicBezTo>
                    <a:pt x="13" y="336"/>
                    <a:pt x="16" y="340"/>
                    <a:pt x="16" y="344"/>
                  </a:cubicBezTo>
                  <a:close/>
                  <a:moveTo>
                    <a:pt x="16" y="456"/>
                  </a:moveTo>
                  <a:lnTo>
                    <a:pt x="16" y="504"/>
                  </a:lnTo>
                  <a:cubicBezTo>
                    <a:pt x="16" y="509"/>
                    <a:pt x="13" y="512"/>
                    <a:pt x="8" y="512"/>
                  </a:cubicBezTo>
                  <a:cubicBezTo>
                    <a:pt x="4" y="512"/>
                    <a:pt x="0" y="509"/>
                    <a:pt x="0" y="504"/>
                  </a:cubicBezTo>
                  <a:lnTo>
                    <a:pt x="0" y="456"/>
                  </a:lnTo>
                  <a:cubicBezTo>
                    <a:pt x="0" y="452"/>
                    <a:pt x="4" y="448"/>
                    <a:pt x="8" y="448"/>
                  </a:cubicBezTo>
                  <a:cubicBezTo>
                    <a:pt x="13" y="448"/>
                    <a:pt x="16" y="452"/>
                    <a:pt x="16" y="456"/>
                  </a:cubicBezTo>
                  <a:close/>
                  <a:moveTo>
                    <a:pt x="16" y="568"/>
                  </a:moveTo>
                  <a:lnTo>
                    <a:pt x="16" y="616"/>
                  </a:lnTo>
                  <a:cubicBezTo>
                    <a:pt x="16" y="621"/>
                    <a:pt x="13" y="624"/>
                    <a:pt x="8" y="624"/>
                  </a:cubicBezTo>
                  <a:cubicBezTo>
                    <a:pt x="4" y="624"/>
                    <a:pt x="0" y="621"/>
                    <a:pt x="0" y="616"/>
                  </a:cubicBezTo>
                  <a:lnTo>
                    <a:pt x="0" y="568"/>
                  </a:lnTo>
                  <a:cubicBezTo>
                    <a:pt x="0" y="564"/>
                    <a:pt x="4" y="560"/>
                    <a:pt x="8" y="560"/>
                  </a:cubicBezTo>
                  <a:cubicBezTo>
                    <a:pt x="13" y="560"/>
                    <a:pt x="16" y="564"/>
                    <a:pt x="16" y="568"/>
                  </a:cubicBezTo>
                  <a:close/>
                  <a:moveTo>
                    <a:pt x="16" y="680"/>
                  </a:moveTo>
                  <a:lnTo>
                    <a:pt x="16" y="728"/>
                  </a:lnTo>
                  <a:cubicBezTo>
                    <a:pt x="16" y="733"/>
                    <a:pt x="13" y="736"/>
                    <a:pt x="8" y="736"/>
                  </a:cubicBezTo>
                  <a:cubicBezTo>
                    <a:pt x="4" y="736"/>
                    <a:pt x="0" y="733"/>
                    <a:pt x="0" y="728"/>
                  </a:cubicBezTo>
                  <a:lnTo>
                    <a:pt x="0" y="680"/>
                  </a:lnTo>
                  <a:cubicBezTo>
                    <a:pt x="0" y="676"/>
                    <a:pt x="4" y="672"/>
                    <a:pt x="8" y="672"/>
                  </a:cubicBezTo>
                  <a:cubicBezTo>
                    <a:pt x="13" y="672"/>
                    <a:pt x="16" y="676"/>
                    <a:pt x="16" y="680"/>
                  </a:cubicBezTo>
                  <a:close/>
                  <a:moveTo>
                    <a:pt x="16" y="792"/>
                  </a:moveTo>
                  <a:lnTo>
                    <a:pt x="16" y="840"/>
                  </a:lnTo>
                  <a:cubicBezTo>
                    <a:pt x="16" y="845"/>
                    <a:pt x="13" y="848"/>
                    <a:pt x="8" y="848"/>
                  </a:cubicBezTo>
                  <a:cubicBezTo>
                    <a:pt x="4" y="848"/>
                    <a:pt x="0" y="845"/>
                    <a:pt x="0" y="840"/>
                  </a:cubicBezTo>
                  <a:lnTo>
                    <a:pt x="0" y="792"/>
                  </a:lnTo>
                  <a:cubicBezTo>
                    <a:pt x="0" y="788"/>
                    <a:pt x="4" y="784"/>
                    <a:pt x="8" y="784"/>
                  </a:cubicBezTo>
                  <a:cubicBezTo>
                    <a:pt x="13" y="784"/>
                    <a:pt x="16" y="788"/>
                    <a:pt x="16" y="792"/>
                  </a:cubicBezTo>
                  <a:close/>
                  <a:moveTo>
                    <a:pt x="16" y="904"/>
                  </a:moveTo>
                  <a:lnTo>
                    <a:pt x="16" y="952"/>
                  </a:lnTo>
                  <a:cubicBezTo>
                    <a:pt x="16" y="957"/>
                    <a:pt x="13" y="960"/>
                    <a:pt x="8" y="960"/>
                  </a:cubicBezTo>
                  <a:cubicBezTo>
                    <a:pt x="4" y="960"/>
                    <a:pt x="0" y="957"/>
                    <a:pt x="0" y="952"/>
                  </a:cubicBezTo>
                  <a:lnTo>
                    <a:pt x="0" y="904"/>
                  </a:lnTo>
                  <a:cubicBezTo>
                    <a:pt x="0" y="900"/>
                    <a:pt x="4" y="896"/>
                    <a:pt x="8" y="896"/>
                  </a:cubicBezTo>
                  <a:cubicBezTo>
                    <a:pt x="13" y="896"/>
                    <a:pt x="16" y="900"/>
                    <a:pt x="16" y="904"/>
                  </a:cubicBezTo>
                  <a:close/>
                  <a:moveTo>
                    <a:pt x="16" y="1016"/>
                  </a:moveTo>
                  <a:lnTo>
                    <a:pt x="16" y="1064"/>
                  </a:lnTo>
                  <a:cubicBezTo>
                    <a:pt x="16" y="1069"/>
                    <a:pt x="13" y="1072"/>
                    <a:pt x="8" y="1072"/>
                  </a:cubicBezTo>
                  <a:cubicBezTo>
                    <a:pt x="4" y="1072"/>
                    <a:pt x="0" y="1069"/>
                    <a:pt x="0" y="1064"/>
                  </a:cubicBezTo>
                  <a:lnTo>
                    <a:pt x="0" y="1016"/>
                  </a:lnTo>
                  <a:cubicBezTo>
                    <a:pt x="0" y="1012"/>
                    <a:pt x="4" y="1008"/>
                    <a:pt x="8" y="1008"/>
                  </a:cubicBezTo>
                  <a:cubicBezTo>
                    <a:pt x="13" y="1008"/>
                    <a:pt x="16" y="1012"/>
                    <a:pt x="16" y="1016"/>
                  </a:cubicBezTo>
                  <a:close/>
                  <a:moveTo>
                    <a:pt x="16" y="1128"/>
                  </a:moveTo>
                  <a:lnTo>
                    <a:pt x="16" y="1176"/>
                  </a:lnTo>
                  <a:cubicBezTo>
                    <a:pt x="16" y="1181"/>
                    <a:pt x="13" y="1184"/>
                    <a:pt x="8" y="1184"/>
                  </a:cubicBezTo>
                  <a:cubicBezTo>
                    <a:pt x="4" y="1184"/>
                    <a:pt x="0" y="1181"/>
                    <a:pt x="0" y="1176"/>
                  </a:cubicBezTo>
                  <a:lnTo>
                    <a:pt x="0" y="1128"/>
                  </a:lnTo>
                  <a:cubicBezTo>
                    <a:pt x="0" y="1124"/>
                    <a:pt x="4" y="1120"/>
                    <a:pt x="8" y="1120"/>
                  </a:cubicBezTo>
                  <a:cubicBezTo>
                    <a:pt x="13" y="1120"/>
                    <a:pt x="16" y="1124"/>
                    <a:pt x="16" y="1128"/>
                  </a:cubicBezTo>
                  <a:close/>
                  <a:moveTo>
                    <a:pt x="16" y="1240"/>
                  </a:moveTo>
                  <a:lnTo>
                    <a:pt x="16" y="1288"/>
                  </a:lnTo>
                  <a:cubicBezTo>
                    <a:pt x="16" y="1293"/>
                    <a:pt x="13" y="1296"/>
                    <a:pt x="8" y="1296"/>
                  </a:cubicBezTo>
                  <a:cubicBezTo>
                    <a:pt x="4" y="1296"/>
                    <a:pt x="0" y="1293"/>
                    <a:pt x="0" y="1288"/>
                  </a:cubicBezTo>
                  <a:lnTo>
                    <a:pt x="0" y="1240"/>
                  </a:lnTo>
                  <a:cubicBezTo>
                    <a:pt x="0" y="1236"/>
                    <a:pt x="4" y="1232"/>
                    <a:pt x="8" y="1232"/>
                  </a:cubicBezTo>
                  <a:cubicBezTo>
                    <a:pt x="13" y="1232"/>
                    <a:pt x="16" y="1236"/>
                    <a:pt x="16" y="1240"/>
                  </a:cubicBezTo>
                  <a:close/>
                  <a:moveTo>
                    <a:pt x="16" y="1352"/>
                  </a:moveTo>
                  <a:lnTo>
                    <a:pt x="16" y="1400"/>
                  </a:lnTo>
                  <a:cubicBezTo>
                    <a:pt x="16" y="1405"/>
                    <a:pt x="13" y="1408"/>
                    <a:pt x="8" y="1408"/>
                  </a:cubicBezTo>
                  <a:cubicBezTo>
                    <a:pt x="4" y="1408"/>
                    <a:pt x="0" y="1405"/>
                    <a:pt x="0" y="1400"/>
                  </a:cubicBezTo>
                  <a:lnTo>
                    <a:pt x="0" y="1352"/>
                  </a:lnTo>
                  <a:cubicBezTo>
                    <a:pt x="0" y="1348"/>
                    <a:pt x="4" y="1344"/>
                    <a:pt x="8" y="1344"/>
                  </a:cubicBezTo>
                  <a:cubicBezTo>
                    <a:pt x="13" y="1344"/>
                    <a:pt x="16" y="1348"/>
                    <a:pt x="16" y="1352"/>
                  </a:cubicBezTo>
                  <a:close/>
                  <a:moveTo>
                    <a:pt x="16" y="1464"/>
                  </a:moveTo>
                  <a:lnTo>
                    <a:pt x="16" y="1512"/>
                  </a:lnTo>
                  <a:cubicBezTo>
                    <a:pt x="16" y="1517"/>
                    <a:pt x="13" y="1520"/>
                    <a:pt x="8" y="1520"/>
                  </a:cubicBezTo>
                  <a:cubicBezTo>
                    <a:pt x="4" y="1520"/>
                    <a:pt x="0" y="1517"/>
                    <a:pt x="0" y="1512"/>
                  </a:cubicBezTo>
                  <a:lnTo>
                    <a:pt x="0" y="1464"/>
                  </a:lnTo>
                  <a:cubicBezTo>
                    <a:pt x="0" y="1460"/>
                    <a:pt x="4" y="1456"/>
                    <a:pt x="8" y="1456"/>
                  </a:cubicBezTo>
                  <a:cubicBezTo>
                    <a:pt x="13" y="1456"/>
                    <a:pt x="16" y="1460"/>
                    <a:pt x="16" y="1464"/>
                  </a:cubicBezTo>
                  <a:close/>
                  <a:moveTo>
                    <a:pt x="16" y="1576"/>
                  </a:moveTo>
                  <a:lnTo>
                    <a:pt x="16" y="1624"/>
                  </a:lnTo>
                  <a:cubicBezTo>
                    <a:pt x="16" y="1629"/>
                    <a:pt x="13" y="1632"/>
                    <a:pt x="8" y="1632"/>
                  </a:cubicBezTo>
                  <a:cubicBezTo>
                    <a:pt x="4" y="1632"/>
                    <a:pt x="0" y="1629"/>
                    <a:pt x="0" y="1624"/>
                  </a:cubicBezTo>
                  <a:lnTo>
                    <a:pt x="0" y="1576"/>
                  </a:lnTo>
                  <a:cubicBezTo>
                    <a:pt x="0" y="1572"/>
                    <a:pt x="4" y="1568"/>
                    <a:pt x="8" y="1568"/>
                  </a:cubicBezTo>
                  <a:cubicBezTo>
                    <a:pt x="13" y="1568"/>
                    <a:pt x="16" y="1572"/>
                    <a:pt x="16" y="1576"/>
                  </a:cubicBezTo>
                  <a:close/>
                  <a:moveTo>
                    <a:pt x="16" y="1688"/>
                  </a:moveTo>
                  <a:lnTo>
                    <a:pt x="16" y="1736"/>
                  </a:lnTo>
                  <a:cubicBezTo>
                    <a:pt x="16" y="1741"/>
                    <a:pt x="13" y="1744"/>
                    <a:pt x="8" y="1744"/>
                  </a:cubicBezTo>
                  <a:cubicBezTo>
                    <a:pt x="4" y="1744"/>
                    <a:pt x="0" y="1741"/>
                    <a:pt x="0" y="1736"/>
                  </a:cubicBezTo>
                  <a:lnTo>
                    <a:pt x="0" y="1688"/>
                  </a:lnTo>
                  <a:cubicBezTo>
                    <a:pt x="0" y="1684"/>
                    <a:pt x="4" y="1680"/>
                    <a:pt x="8" y="1680"/>
                  </a:cubicBezTo>
                  <a:cubicBezTo>
                    <a:pt x="13" y="1680"/>
                    <a:pt x="16" y="1684"/>
                    <a:pt x="16" y="1688"/>
                  </a:cubicBezTo>
                  <a:close/>
                  <a:moveTo>
                    <a:pt x="16" y="1800"/>
                  </a:moveTo>
                  <a:lnTo>
                    <a:pt x="16" y="1848"/>
                  </a:lnTo>
                  <a:cubicBezTo>
                    <a:pt x="16" y="1853"/>
                    <a:pt x="13" y="1856"/>
                    <a:pt x="8" y="1856"/>
                  </a:cubicBezTo>
                  <a:cubicBezTo>
                    <a:pt x="4" y="1856"/>
                    <a:pt x="0" y="1853"/>
                    <a:pt x="0" y="1848"/>
                  </a:cubicBezTo>
                  <a:lnTo>
                    <a:pt x="0" y="1800"/>
                  </a:lnTo>
                  <a:cubicBezTo>
                    <a:pt x="0" y="1796"/>
                    <a:pt x="4" y="1792"/>
                    <a:pt x="8" y="1792"/>
                  </a:cubicBezTo>
                  <a:cubicBezTo>
                    <a:pt x="13" y="1792"/>
                    <a:pt x="16" y="1796"/>
                    <a:pt x="16" y="1800"/>
                  </a:cubicBezTo>
                  <a:close/>
                  <a:moveTo>
                    <a:pt x="16" y="1912"/>
                  </a:moveTo>
                  <a:lnTo>
                    <a:pt x="16" y="1960"/>
                  </a:lnTo>
                  <a:cubicBezTo>
                    <a:pt x="16" y="1965"/>
                    <a:pt x="13" y="1968"/>
                    <a:pt x="8" y="1968"/>
                  </a:cubicBezTo>
                  <a:cubicBezTo>
                    <a:pt x="4" y="1968"/>
                    <a:pt x="0" y="1965"/>
                    <a:pt x="0" y="1960"/>
                  </a:cubicBezTo>
                  <a:lnTo>
                    <a:pt x="0" y="1912"/>
                  </a:lnTo>
                  <a:cubicBezTo>
                    <a:pt x="0" y="1908"/>
                    <a:pt x="4" y="1904"/>
                    <a:pt x="8" y="1904"/>
                  </a:cubicBezTo>
                  <a:cubicBezTo>
                    <a:pt x="13" y="1904"/>
                    <a:pt x="16" y="1908"/>
                    <a:pt x="16" y="1912"/>
                  </a:cubicBezTo>
                  <a:close/>
                  <a:moveTo>
                    <a:pt x="16" y="2024"/>
                  </a:moveTo>
                  <a:lnTo>
                    <a:pt x="16" y="2072"/>
                  </a:lnTo>
                  <a:cubicBezTo>
                    <a:pt x="16" y="2077"/>
                    <a:pt x="13" y="2080"/>
                    <a:pt x="8" y="2080"/>
                  </a:cubicBezTo>
                  <a:cubicBezTo>
                    <a:pt x="4" y="2080"/>
                    <a:pt x="0" y="2077"/>
                    <a:pt x="0" y="2072"/>
                  </a:cubicBezTo>
                  <a:lnTo>
                    <a:pt x="0" y="2024"/>
                  </a:lnTo>
                  <a:cubicBezTo>
                    <a:pt x="0" y="2020"/>
                    <a:pt x="4" y="2016"/>
                    <a:pt x="8" y="2016"/>
                  </a:cubicBezTo>
                  <a:cubicBezTo>
                    <a:pt x="13" y="2016"/>
                    <a:pt x="16" y="2020"/>
                    <a:pt x="16" y="2024"/>
                  </a:cubicBezTo>
                  <a:close/>
                  <a:moveTo>
                    <a:pt x="16" y="2136"/>
                  </a:moveTo>
                  <a:lnTo>
                    <a:pt x="16" y="2184"/>
                  </a:lnTo>
                  <a:cubicBezTo>
                    <a:pt x="16" y="2189"/>
                    <a:pt x="13" y="2192"/>
                    <a:pt x="8" y="2192"/>
                  </a:cubicBezTo>
                  <a:cubicBezTo>
                    <a:pt x="4" y="2192"/>
                    <a:pt x="0" y="2189"/>
                    <a:pt x="0" y="2184"/>
                  </a:cubicBezTo>
                  <a:lnTo>
                    <a:pt x="0" y="2136"/>
                  </a:lnTo>
                  <a:cubicBezTo>
                    <a:pt x="0" y="2132"/>
                    <a:pt x="4" y="2128"/>
                    <a:pt x="8" y="2128"/>
                  </a:cubicBezTo>
                  <a:cubicBezTo>
                    <a:pt x="13" y="2128"/>
                    <a:pt x="16" y="2132"/>
                    <a:pt x="16" y="2136"/>
                  </a:cubicBezTo>
                  <a:close/>
                  <a:moveTo>
                    <a:pt x="16" y="2248"/>
                  </a:moveTo>
                  <a:lnTo>
                    <a:pt x="16" y="2296"/>
                  </a:lnTo>
                  <a:cubicBezTo>
                    <a:pt x="16" y="2301"/>
                    <a:pt x="13" y="2304"/>
                    <a:pt x="8" y="2304"/>
                  </a:cubicBezTo>
                  <a:cubicBezTo>
                    <a:pt x="4" y="2304"/>
                    <a:pt x="0" y="2301"/>
                    <a:pt x="0" y="2296"/>
                  </a:cubicBezTo>
                  <a:lnTo>
                    <a:pt x="0" y="2248"/>
                  </a:lnTo>
                  <a:cubicBezTo>
                    <a:pt x="0" y="2244"/>
                    <a:pt x="4" y="2240"/>
                    <a:pt x="8" y="2240"/>
                  </a:cubicBezTo>
                  <a:cubicBezTo>
                    <a:pt x="13" y="2240"/>
                    <a:pt x="16" y="2244"/>
                    <a:pt x="16" y="2248"/>
                  </a:cubicBezTo>
                  <a:close/>
                  <a:moveTo>
                    <a:pt x="16" y="2360"/>
                  </a:moveTo>
                  <a:lnTo>
                    <a:pt x="16" y="2408"/>
                  </a:lnTo>
                  <a:cubicBezTo>
                    <a:pt x="16" y="2413"/>
                    <a:pt x="13" y="2416"/>
                    <a:pt x="8" y="2416"/>
                  </a:cubicBezTo>
                  <a:cubicBezTo>
                    <a:pt x="4" y="2416"/>
                    <a:pt x="0" y="2413"/>
                    <a:pt x="0" y="2408"/>
                  </a:cubicBezTo>
                  <a:lnTo>
                    <a:pt x="0" y="2360"/>
                  </a:lnTo>
                  <a:cubicBezTo>
                    <a:pt x="0" y="2356"/>
                    <a:pt x="4" y="2352"/>
                    <a:pt x="8" y="2352"/>
                  </a:cubicBezTo>
                  <a:cubicBezTo>
                    <a:pt x="13" y="2352"/>
                    <a:pt x="16" y="2356"/>
                    <a:pt x="16" y="2360"/>
                  </a:cubicBezTo>
                  <a:close/>
                  <a:moveTo>
                    <a:pt x="16" y="2472"/>
                  </a:moveTo>
                  <a:lnTo>
                    <a:pt x="16" y="2520"/>
                  </a:lnTo>
                  <a:cubicBezTo>
                    <a:pt x="16" y="2525"/>
                    <a:pt x="13" y="2528"/>
                    <a:pt x="8" y="2528"/>
                  </a:cubicBezTo>
                  <a:cubicBezTo>
                    <a:pt x="4" y="2528"/>
                    <a:pt x="0" y="2525"/>
                    <a:pt x="0" y="2520"/>
                  </a:cubicBezTo>
                  <a:lnTo>
                    <a:pt x="0" y="2472"/>
                  </a:lnTo>
                  <a:cubicBezTo>
                    <a:pt x="0" y="2468"/>
                    <a:pt x="4" y="2464"/>
                    <a:pt x="8" y="2464"/>
                  </a:cubicBezTo>
                  <a:cubicBezTo>
                    <a:pt x="13" y="2464"/>
                    <a:pt x="16" y="2468"/>
                    <a:pt x="16" y="2472"/>
                  </a:cubicBezTo>
                  <a:close/>
                  <a:moveTo>
                    <a:pt x="16" y="2584"/>
                  </a:moveTo>
                  <a:lnTo>
                    <a:pt x="16" y="2632"/>
                  </a:lnTo>
                  <a:cubicBezTo>
                    <a:pt x="16" y="2637"/>
                    <a:pt x="13" y="2640"/>
                    <a:pt x="8" y="2640"/>
                  </a:cubicBezTo>
                  <a:cubicBezTo>
                    <a:pt x="4" y="2640"/>
                    <a:pt x="0" y="2637"/>
                    <a:pt x="0" y="2632"/>
                  </a:cubicBezTo>
                  <a:lnTo>
                    <a:pt x="0" y="2584"/>
                  </a:lnTo>
                  <a:cubicBezTo>
                    <a:pt x="0" y="2580"/>
                    <a:pt x="4" y="2576"/>
                    <a:pt x="8" y="2576"/>
                  </a:cubicBezTo>
                  <a:cubicBezTo>
                    <a:pt x="13" y="2576"/>
                    <a:pt x="16" y="2580"/>
                    <a:pt x="16" y="2584"/>
                  </a:cubicBezTo>
                  <a:close/>
                  <a:moveTo>
                    <a:pt x="16" y="2696"/>
                  </a:moveTo>
                  <a:lnTo>
                    <a:pt x="16" y="2744"/>
                  </a:lnTo>
                  <a:cubicBezTo>
                    <a:pt x="16" y="2749"/>
                    <a:pt x="13" y="2752"/>
                    <a:pt x="8" y="2752"/>
                  </a:cubicBezTo>
                  <a:cubicBezTo>
                    <a:pt x="4" y="2752"/>
                    <a:pt x="0" y="2749"/>
                    <a:pt x="0" y="2744"/>
                  </a:cubicBezTo>
                  <a:lnTo>
                    <a:pt x="0" y="2696"/>
                  </a:lnTo>
                  <a:cubicBezTo>
                    <a:pt x="0" y="2692"/>
                    <a:pt x="4" y="2688"/>
                    <a:pt x="8" y="2688"/>
                  </a:cubicBezTo>
                  <a:cubicBezTo>
                    <a:pt x="13" y="2688"/>
                    <a:pt x="16" y="2692"/>
                    <a:pt x="16" y="2696"/>
                  </a:cubicBezTo>
                  <a:close/>
                  <a:moveTo>
                    <a:pt x="16" y="2808"/>
                  </a:moveTo>
                  <a:lnTo>
                    <a:pt x="16" y="2856"/>
                  </a:lnTo>
                  <a:cubicBezTo>
                    <a:pt x="16" y="2861"/>
                    <a:pt x="13" y="2864"/>
                    <a:pt x="8" y="2864"/>
                  </a:cubicBezTo>
                  <a:cubicBezTo>
                    <a:pt x="4" y="2864"/>
                    <a:pt x="0" y="2861"/>
                    <a:pt x="0" y="2856"/>
                  </a:cubicBezTo>
                  <a:lnTo>
                    <a:pt x="0" y="2808"/>
                  </a:lnTo>
                  <a:cubicBezTo>
                    <a:pt x="0" y="2804"/>
                    <a:pt x="4" y="2800"/>
                    <a:pt x="8" y="2800"/>
                  </a:cubicBezTo>
                  <a:cubicBezTo>
                    <a:pt x="13" y="2800"/>
                    <a:pt x="16" y="2804"/>
                    <a:pt x="16" y="2808"/>
                  </a:cubicBezTo>
                  <a:close/>
                  <a:moveTo>
                    <a:pt x="16" y="2920"/>
                  </a:moveTo>
                  <a:lnTo>
                    <a:pt x="16" y="2968"/>
                  </a:lnTo>
                  <a:cubicBezTo>
                    <a:pt x="16" y="2973"/>
                    <a:pt x="13" y="2976"/>
                    <a:pt x="8" y="2976"/>
                  </a:cubicBezTo>
                  <a:cubicBezTo>
                    <a:pt x="4" y="2976"/>
                    <a:pt x="0" y="2973"/>
                    <a:pt x="0" y="2968"/>
                  </a:cubicBezTo>
                  <a:lnTo>
                    <a:pt x="0" y="2920"/>
                  </a:lnTo>
                  <a:cubicBezTo>
                    <a:pt x="0" y="2916"/>
                    <a:pt x="4" y="2912"/>
                    <a:pt x="8" y="2912"/>
                  </a:cubicBezTo>
                  <a:cubicBezTo>
                    <a:pt x="13" y="2912"/>
                    <a:pt x="16" y="2916"/>
                    <a:pt x="16" y="2920"/>
                  </a:cubicBezTo>
                  <a:close/>
                  <a:moveTo>
                    <a:pt x="16" y="3032"/>
                  </a:moveTo>
                  <a:lnTo>
                    <a:pt x="16" y="3080"/>
                  </a:lnTo>
                  <a:cubicBezTo>
                    <a:pt x="16" y="3085"/>
                    <a:pt x="13" y="3088"/>
                    <a:pt x="8" y="3088"/>
                  </a:cubicBezTo>
                  <a:cubicBezTo>
                    <a:pt x="4" y="3088"/>
                    <a:pt x="0" y="3085"/>
                    <a:pt x="0" y="3080"/>
                  </a:cubicBezTo>
                  <a:lnTo>
                    <a:pt x="0" y="3032"/>
                  </a:lnTo>
                  <a:cubicBezTo>
                    <a:pt x="0" y="3028"/>
                    <a:pt x="4" y="3024"/>
                    <a:pt x="8" y="3024"/>
                  </a:cubicBezTo>
                  <a:cubicBezTo>
                    <a:pt x="13" y="3024"/>
                    <a:pt x="16" y="3028"/>
                    <a:pt x="16" y="3032"/>
                  </a:cubicBezTo>
                  <a:close/>
                  <a:moveTo>
                    <a:pt x="16" y="3144"/>
                  </a:moveTo>
                  <a:lnTo>
                    <a:pt x="16" y="3192"/>
                  </a:lnTo>
                  <a:cubicBezTo>
                    <a:pt x="16" y="3197"/>
                    <a:pt x="13" y="3200"/>
                    <a:pt x="8" y="3200"/>
                  </a:cubicBezTo>
                  <a:cubicBezTo>
                    <a:pt x="4" y="3200"/>
                    <a:pt x="0" y="3197"/>
                    <a:pt x="0" y="3192"/>
                  </a:cubicBezTo>
                  <a:lnTo>
                    <a:pt x="0" y="3144"/>
                  </a:lnTo>
                  <a:cubicBezTo>
                    <a:pt x="0" y="3140"/>
                    <a:pt x="4" y="3136"/>
                    <a:pt x="8" y="3136"/>
                  </a:cubicBezTo>
                  <a:cubicBezTo>
                    <a:pt x="13" y="3136"/>
                    <a:pt x="16" y="3140"/>
                    <a:pt x="16" y="3144"/>
                  </a:cubicBezTo>
                  <a:close/>
                  <a:moveTo>
                    <a:pt x="16" y="3256"/>
                  </a:moveTo>
                  <a:lnTo>
                    <a:pt x="16" y="3304"/>
                  </a:lnTo>
                  <a:cubicBezTo>
                    <a:pt x="16" y="3309"/>
                    <a:pt x="13" y="3312"/>
                    <a:pt x="8" y="3312"/>
                  </a:cubicBezTo>
                  <a:cubicBezTo>
                    <a:pt x="4" y="3312"/>
                    <a:pt x="0" y="3309"/>
                    <a:pt x="0" y="3304"/>
                  </a:cubicBezTo>
                  <a:lnTo>
                    <a:pt x="0" y="3256"/>
                  </a:lnTo>
                  <a:cubicBezTo>
                    <a:pt x="0" y="3252"/>
                    <a:pt x="4" y="3248"/>
                    <a:pt x="8" y="3248"/>
                  </a:cubicBezTo>
                  <a:cubicBezTo>
                    <a:pt x="13" y="3248"/>
                    <a:pt x="16" y="3252"/>
                    <a:pt x="16" y="3256"/>
                  </a:cubicBezTo>
                  <a:close/>
                  <a:moveTo>
                    <a:pt x="16" y="3368"/>
                  </a:moveTo>
                  <a:lnTo>
                    <a:pt x="16" y="3416"/>
                  </a:lnTo>
                  <a:cubicBezTo>
                    <a:pt x="16" y="3421"/>
                    <a:pt x="13" y="3424"/>
                    <a:pt x="8" y="3424"/>
                  </a:cubicBezTo>
                  <a:cubicBezTo>
                    <a:pt x="4" y="3424"/>
                    <a:pt x="0" y="3421"/>
                    <a:pt x="0" y="3416"/>
                  </a:cubicBezTo>
                  <a:lnTo>
                    <a:pt x="0" y="3368"/>
                  </a:lnTo>
                  <a:cubicBezTo>
                    <a:pt x="0" y="3364"/>
                    <a:pt x="4" y="3360"/>
                    <a:pt x="8" y="3360"/>
                  </a:cubicBezTo>
                  <a:cubicBezTo>
                    <a:pt x="13" y="3360"/>
                    <a:pt x="16" y="3364"/>
                    <a:pt x="16" y="3368"/>
                  </a:cubicBezTo>
                  <a:close/>
                  <a:moveTo>
                    <a:pt x="16" y="3480"/>
                  </a:moveTo>
                  <a:lnTo>
                    <a:pt x="16" y="3528"/>
                  </a:lnTo>
                  <a:cubicBezTo>
                    <a:pt x="16" y="3533"/>
                    <a:pt x="13" y="3536"/>
                    <a:pt x="8" y="3536"/>
                  </a:cubicBezTo>
                  <a:cubicBezTo>
                    <a:pt x="4" y="3536"/>
                    <a:pt x="0" y="3533"/>
                    <a:pt x="0" y="3528"/>
                  </a:cubicBezTo>
                  <a:lnTo>
                    <a:pt x="0" y="3480"/>
                  </a:lnTo>
                  <a:cubicBezTo>
                    <a:pt x="0" y="3476"/>
                    <a:pt x="4" y="3472"/>
                    <a:pt x="8" y="3472"/>
                  </a:cubicBezTo>
                  <a:cubicBezTo>
                    <a:pt x="13" y="3472"/>
                    <a:pt x="16" y="3476"/>
                    <a:pt x="16" y="3480"/>
                  </a:cubicBezTo>
                  <a:close/>
                  <a:moveTo>
                    <a:pt x="16" y="3592"/>
                  </a:moveTo>
                  <a:lnTo>
                    <a:pt x="16" y="3640"/>
                  </a:lnTo>
                  <a:cubicBezTo>
                    <a:pt x="16" y="3645"/>
                    <a:pt x="13" y="3648"/>
                    <a:pt x="8" y="3648"/>
                  </a:cubicBezTo>
                  <a:cubicBezTo>
                    <a:pt x="4" y="3648"/>
                    <a:pt x="0" y="3645"/>
                    <a:pt x="0" y="3640"/>
                  </a:cubicBezTo>
                  <a:lnTo>
                    <a:pt x="0" y="3592"/>
                  </a:lnTo>
                  <a:cubicBezTo>
                    <a:pt x="0" y="3588"/>
                    <a:pt x="4" y="3584"/>
                    <a:pt x="8" y="3584"/>
                  </a:cubicBezTo>
                  <a:cubicBezTo>
                    <a:pt x="13" y="3584"/>
                    <a:pt x="16" y="3588"/>
                    <a:pt x="16" y="3592"/>
                  </a:cubicBezTo>
                  <a:close/>
                  <a:moveTo>
                    <a:pt x="16" y="3704"/>
                  </a:moveTo>
                  <a:lnTo>
                    <a:pt x="16" y="3752"/>
                  </a:lnTo>
                  <a:cubicBezTo>
                    <a:pt x="16" y="3757"/>
                    <a:pt x="13" y="3760"/>
                    <a:pt x="8" y="3760"/>
                  </a:cubicBezTo>
                  <a:cubicBezTo>
                    <a:pt x="4" y="3760"/>
                    <a:pt x="0" y="3757"/>
                    <a:pt x="0" y="3752"/>
                  </a:cubicBezTo>
                  <a:lnTo>
                    <a:pt x="0" y="3704"/>
                  </a:lnTo>
                  <a:cubicBezTo>
                    <a:pt x="0" y="3700"/>
                    <a:pt x="4" y="3696"/>
                    <a:pt x="8" y="3696"/>
                  </a:cubicBezTo>
                  <a:cubicBezTo>
                    <a:pt x="13" y="3696"/>
                    <a:pt x="16" y="3700"/>
                    <a:pt x="16" y="3704"/>
                  </a:cubicBezTo>
                  <a:close/>
                  <a:moveTo>
                    <a:pt x="16" y="3816"/>
                  </a:moveTo>
                  <a:lnTo>
                    <a:pt x="16" y="3864"/>
                  </a:lnTo>
                  <a:cubicBezTo>
                    <a:pt x="16" y="3869"/>
                    <a:pt x="13" y="3872"/>
                    <a:pt x="8" y="3872"/>
                  </a:cubicBezTo>
                  <a:cubicBezTo>
                    <a:pt x="4" y="3872"/>
                    <a:pt x="0" y="3869"/>
                    <a:pt x="0" y="3864"/>
                  </a:cubicBezTo>
                  <a:lnTo>
                    <a:pt x="0" y="3816"/>
                  </a:lnTo>
                  <a:cubicBezTo>
                    <a:pt x="0" y="3812"/>
                    <a:pt x="4" y="3808"/>
                    <a:pt x="8" y="3808"/>
                  </a:cubicBezTo>
                  <a:cubicBezTo>
                    <a:pt x="13" y="3808"/>
                    <a:pt x="16" y="3812"/>
                    <a:pt x="16" y="3816"/>
                  </a:cubicBezTo>
                  <a:close/>
                  <a:moveTo>
                    <a:pt x="16" y="3928"/>
                  </a:moveTo>
                  <a:lnTo>
                    <a:pt x="16" y="3976"/>
                  </a:lnTo>
                  <a:cubicBezTo>
                    <a:pt x="16" y="3981"/>
                    <a:pt x="13" y="3984"/>
                    <a:pt x="8" y="3984"/>
                  </a:cubicBezTo>
                  <a:cubicBezTo>
                    <a:pt x="4" y="3984"/>
                    <a:pt x="0" y="3981"/>
                    <a:pt x="0" y="3976"/>
                  </a:cubicBezTo>
                  <a:lnTo>
                    <a:pt x="0" y="3928"/>
                  </a:lnTo>
                  <a:cubicBezTo>
                    <a:pt x="0" y="3924"/>
                    <a:pt x="4" y="3920"/>
                    <a:pt x="8" y="3920"/>
                  </a:cubicBezTo>
                  <a:cubicBezTo>
                    <a:pt x="13" y="3920"/>
                    <a:pt x="16" y="3924"/>
                    <a:pt x="16" y="3928"/>
                  </a:cubicBezTo>
                  <a:close/>
                  <a:moveTo>
                    <a:pt x="16" y="4040"/>
                  </a:moveTo>
                  <a:lnTo>
                    <a:pt x="16" y="4088"/>
                  </a:lnTo>
                  <a:cubicBezTo>
                    <a:pt x="16" y="4093"/>
                    <a:pt x="13" y="4096"/>
                    <a:pt x="8" y="4096"/>
                  </a:cubicBezTo>
                  <a:cubicBezTo>
                    <a:pt x="4" y="4096"/>
                    <a:pt x="0" y="4093"/>
                    <a:pt x="0" y="4088"/>
                  </a:cubicBezTo>
                  <a:lnTo>
                    <a:pt x="0" y="4040"/>
                  </a:lnTo>
                  <a:cubicBezTo>
                    <a:pt x="0" y="4036"/>
                    <a:pt x="4" y="4032"/>
                    <a:pt x="8" y="4032"/>
                  </a:cubicBezTo>
                  <a:cubicBezTo>
                    <a:pt x="13" y="4032"/>
                    <a:pt x="16" y="4036"/>
                    <a:pt x="16" y="4040"/>
                  </a:cubicBezTo>
                  <a:close/>
                  <a:moveTo>
                    <a:pt x="16" y="4152"/>
                  </a:moveTo>
                  <a:lnTo>
                    <a:pt x="16" y="4200"/>
                  </a:lnTo>
                  <a:cubicBezTo>
                    <a:pt x="16" y="4205"/>
                    <a:pt x="13" y="4208"/>
                    <a:pt x="8" y="4208"/>
                  </a:cubicBezTo>
                  <a:cubicBezTo>
                    <a:pt x="4" y="4208"/>
                    <a:pt x="0" y="4205"/>
                    <a:pt x="0" y="4200"/>
                  </a:cubicBezTo>
                  <a:lnTo>
                    <a:pt x="0" y="4152"/>
                  </a:lnTo>
                  <a:cubicBezTo>
                    <a:pt x="0" y="4148"/>
                    <a:pt x="4" y="4144"/>
                    <a:pt x="8" y="4144"/>
                  </a:cubicBezTo>
                  <a:cubicBezTo>
                    <a:pt x="13" y="4144"/>
                    <a:pt x="16" y="4148"/>
                    <a:pt x="16" y="4152"/>
                  </a:cubicBezTo>
                  <a:close/>
                  <a:moveTo>
                    <a:pt x="16" y="4264"/>
                  </a:moveTo>
                  <a:lnTo>
                    <a:pt x="16" y="4312"/>
                  </a:lnTo>
                  <a:cubicBezTo>
                    <a:pt x="16" y="4317"/>
                    <a:pt x="13" y="4320"/>
                    <a:pt x="8" y="4320"/>
                  </a:cubicBezTo>
                  <a:cubicBezTo>
                    <a:pt x="4" y="4320"/>
                    <a:pt x="0" y="4317"/>
                    <a:pt x="0" y="4312"/>
                  </a:cubicBezTo>
                  <a:lnTo>
                    <a:pt x="0" y="4264"/>
                  </a:lnTo>
                  <a:cubicBezTo>
                    <a:pt x="0" y="4260"/>
                    <a:pt x="4" y="4256"/>
                    <a:pt x="8" y="4256"/>
                  </a:cubicBezTo>
                  <a:cubicBezTo>
                    <a:pt x="13" y="4256"/>
                    <a:pt x="16" y="4260"/>
                    <a:pt x="16" y="4264"/>
                  </a:cubicBezTo>
                  <a:close/>
                  <a:moveTo>
                    <a:pt x="16" y="4376"/>
                  </a:moveTo>
                  <a:lnTo>
                    <a:pt x="16" y="4424"/>
                  </a:lnTo>
                  <a:cubicBezTo>
                    <a:pt x="16" y="4429"/>
                    <a:pt x="13" y="4432"/>
                    <a:pt x="8" y="4432"/>
                  </a:cubicBezTo>
                  <a:cubicBezTo>
                    <a:pt x="4" y="4432"/>
                    <a:pt x="0" y="4429"/>
                    <a:pt x="0" y="4424"/>
                  </a:cubicBezTo>
                  <a:lnTo>
                    <a:pt x="0" y="4376"/>
                  </a:lnTo>
                  <a:cubicBezTo>
                    <a:pt x="0" y="4372"/>
                    <a:pt x="4" y="4368"/>
                    <a:pt x="8" y="4368"/>
                  </a:cubicBezTo>
                  <a:cubicBezTo>
                    <a:pt x="13" y="4368"/>
                    <a:pt x="16" y="4372"/>
                    <a:pt x="16" y="4376"/>
                  </a:cubicBezTo>
                  <a:close/>
                  <a:moveTo>
                    <a:pt x="16" y="4488"/>
                  </a:moveTo>
                  <a:lnTo>
                    <a:pt x="16" y="4536"/>
                  </a:lnTo>
                  <a:cubicBezTo>
                    <a:pt x="16" y="4541"/>
                    <a:pt x="13" y="4544"/>
                    <a:pt x="8" y="4544"/>
                  </a:cubicBezTo>
                  <a:cubicBezTo>
                    <a:pt x="4" y="4544"/>
                    <a:pt x="0" y="4541"/>
                    <a:pt x="0" y="4536"/>
                  </a:cubicBezTo>
                  <a:lnTo>
                    <a:pt x="0" y="4488"/>
                  </a:lnTo>
                  <a:cubicBezTo>
                    <a:pt x="0" y="4484"/>
                    <a:pt x="4" y="4480"/>
                    <a:pt x="8" y="4480"/>
                  </a:cubicBezTo>
                  <a:cubicBezTo>
                    <a:pt x="13" y="4480"/>
                    <a:pt x="16" y="4484"/>
                    <a:pt x="16" y="4488"/>
                  </a:cubicBezTo>
                  <a:close/>
                  <a:moveTo>
                    <a:pt x="16" y="4600"/>
                  </a:moveTo>
                  <a:lnTo>
                    <a:pt x="16" y="4648"/>
                  </a:lnTo>
                  <a:cubicBezTo>
                    <a:pt x="16" y="4653"/>
                    <a:pt x="13" y="4656"/>
                    <a:pt x="8" y="4656"/>
                  </a:cubicBezTo>
                  <a:cubicBezTo>
                    <a:pt x="4" y="4656"/>
                    <a:pt x="0" y="4653"/>
                    <a:pt x="0" y="4648"/>
                  </a:cubicBezTo>
                  <a:lnTo>
                    <a:pt x="0" y="4600"/>
                  </a:lnTo>
                  <a:cubicBezTo>
                    <a:pt x="0" y="4596"/>
                    <a:pt x="4" y="4592"/>
                    <a:pt x="8" y="4592"/>
                  </a:cubicBezTo>
                  <a:cubicBezTo>
                    <a:pt x="13" y="4592"/>
                    <a:pt x="16" y="4596"/>
                    <a:pt x="16" y="4600"/>
                  </a:cubicBezTo>
                  <a:close/>
                  <a:moveTo>
                    <a:pt x="16" y="4712"/>
                  </a:moveTo>
                  <a:lnTo>
                    <a:pt x="16" y="4760"/>
                  </a:lnTo>
                  <a:cubicBezTo>
                    <a:pt x="16" y="4765"/>
                    <a:pt x="13" y="4768"/>
                    <a:pt x="8" y="4768"/>
                  </a:cubicBezTo>
                  <a:cubicBezTo>
                    <a:pt x="4" y="4768"/>
                    <a:pt x="0" y="4765"/>
                    <a:pt x="0" y="4760"/>
                  </a:cubicBezTo>
                  <a:lnTo>
                    <a:pt x="0" y="4712"/>
                  </a:lnTo>
                  <a:cubicBezTo>
                    <a:pt x="0" y="4708"/>
                    <a:pt x="4" y="4704"/>
                    <a:pt x="8" y="4704"/>
                  </a:cubicBezTo>
                  <a:cubicBezTo>
                    <a:pt x="13" y="4704"/>
                    <a:pt x="16" y="4708"/>
                    <a:pt x="16" y="4712"/>
                  </a:cubicBezTo>
                  <a:close/>
                  <a:moveTo>
                    <a:pt x="16" y="4824"/>
                  </a:moveTo>
                  <a:lnTo>
                    <a:pt x="16" y="4872"/>
                  </a:lnTo>
                  <a:cubicBezTo>
                    <a:pt x="16" y="4877"/>
                    <a:pt x="13" y="4880"/>
                    <a:pt x="8" y="4880"/>
                  </a:cubicBezTo>
                  <a:cubicBezTo>
                    <a:pt x="4" y="4880"/>
                    <a:pt x="0" y="4877"/>
                    <a:pt x="0" y="4872"/>
                  </a:cubicBezTo>
                  <a:lnTo>
                    <a:pt x="0" y="4824"/>
                  </a:lnTo>
                  <a:cubicBezTo>
                    <a:pt x="0" y="4820"/>
                    <a:pt x="4" y="4816"/>
                    <a:pt x="8" y="4816"/>
                  </a:cubicBezTo>
                  <a:cubicBezTo>
                    <a:pt x="13" y="4816"/>
                    <a:pt x="16" y="4820"/>
                    <a:pt x="16" y="4824"/>
                  </a:cubicBezTo>
                  <a:close/>
                  <a:moveTo>
                    <a:pt x="16" y="4936"/>
                  </a:moveTo>
                  <a:lnTo>
                    <a:pt x="16" y="4984"/>
                  </a:lnTo>
                  <a:cubicBezTo>
                    <a:pt x="16" y="4989"/>
                    <a:pt x="13" y="4992"/>
                    <a:pt x="8" y="4992"/>
                  </a:cubicBezTo>
                  <a:cubicBezTo>
                    <a:pt x="4" y="4992"/>
                    <a:pt x="0" y="4989"/>
                    <a:pt x="0" y="4984"/>
                  </a:cubicBezTo>
                  <a:lnTo>
                    <a:pt x="0" y="4936"/>
                  </a:lnTo>
                  <a:cubicBezTo>
                    <a:pt x="0" y="4932"/>
                    <a:pt x="4" y="4928"/>
                    <a:pt x="8" y="4928"/>
                  </a:cubicBezTo>
                  <a:cubicBezTo>
                    <a:pt x="13" y="4928"/>
                    <a:pt x="16" y="4932"/>
                    <a:pt x="16" y="4936"/>
                  </a:cubicBezTo>
                  <a:close/>
                  <a:moveTo>
                    <a:pt x="16" y="5048"/>
                  </a:moveTo>
                  <a:lnTo>
                    <a:pt x="16" y="5096"/>
                  </a:lnTo>
                  <a:cubicBezTo>
                    <a:pt x="16" y="5101"/>
                    <a:pt x="13" y="5104"/>
                    <a:pt x="8" y="5104"/>
                  </a:cubicBezTo>
                  <a:cubicBezTo>
                    <a:pt x="4" y="5104"/>
                    <a:pt x="0" y="5101"/>
                    <a:pt x="0" y="5096"/>
                  </a:cubicBezTo>
                  <a:lnTo>
                    <a:pt x="0" y="5048"/>
                  </a:lnTo>
                  <a:cubicBezTo>
                    <a:pt x="0" y="5044"/>
                    <a:pt x="4" y="5040"/>
                    <a:pt x="8" y="5040"/>
                  </a:cubicBezTo>
                  <a:cubicBezTo>
                    <a:pt x="13" y="5040"/>
                    <a:pt x="16" y="5044"/>
                    <a:pt x="16" y="5048"/>
                  </a:cubicBezTo>
                  <a:close/>
                  <a:moveTo>
                    <a:pt x="16" y="5160"/>
                  </a:moveTo>
                  <a:lnTo>
                    <a:pt x="16" y="5208"/>
                  </a:lnTo>
                  <a:cubicBezTo>
                    <a:pt x="16" y="5213"/>
                    <a:pt x="13" y="5216"/>
                    <a:pt x="8" y="5216"/>
                  </a:cubicBezTo>
                  <a:cubicBezTo>
                    <a:pt x="4" y="5216"/>
                    <a:pt x="0" y="5213"/>
                    <a:pt x="0" y="5208"/>
                  </a:cubicBezTo>
                  <a:lnTo>
                    <a:pt x="0" y="5160"/>
                  </a:lnTo>
                  <a:cubicBezTo>
                    <a:pt x="0" y="5156"/>
                    <a:pt x="4" y="5152"/>
                    <a:pt x="8" y="5152"/>
                  </a:cubicBezTo>
                  <a:cubicBezTo>
                    <a:pt x="13" y="5152"/>
                    <a:pt x="16" y="5156"/>
                    <a:pt x="16" y="5160"/>
                  </a:cubicBezTo>
                  <a:close/>
                  <a:moveTo>
                    <a:pt x="16" y="5272"/>
                  </a:moveTo>
                  <a:lnTo>
                    <a:pt x="16" y="5320"/>
                  </a:lnTo>
                  <a:cubicBezTo>
                    <a:pt x="16" y="5325"/>
                    <a:pt x="13" y="5328"/>
                    <a:pt x="8" y="5328"/>
                  </a:cubicBezTo>
                  <a:cubicBezTo>
                    <a:pt x="4" y="5328"/>
                    <a:pt x="0" y="5325"/>
                    <a:pt x="0" y="5320"/>
                  </a:cubicBezTo>
                  <a:lnTo>
                    <a:pt x="0" y="5272"/>
                  </a:lnTo>
                  <a:cubicBezTo>
                    <a:pt x="0" y="5268"/>
                    <a:pt x="4" y="5264"/>
                    <a:pt x="8" y="5264"/>
                  </a:cubicBezTo>
                  <a:cubicBezTo>
                    <a:pt x="13" y="5264"/>
                    <a:pt x="16" y="5268"/>
                    <a:pt x="16" y="5272"/>
                  </a:cubicBezTo>
                  <a:close/>
                  <a:moveTo>
                    <a:pt x="16" y="5384"/>
                  </a:moveTo>
                  <a:lnTo>
                    <a:pt x="16" y="5432"/>
                  </a:lnTo>
                  <a:cubicBezTo>
                    <a:pt x="16" y="5437"/>
                    <a:pt x="13" y="5440"/>
                    <a:pt x="8" y="5440"/>
                  </a:cubicBezTo>
                  <a:cubicBezTo>
                    <a:pt x="4" y="5440"/>
                    <a:pt x="0" y="5437"/>
                    <a:pt x="0" y="5432"/>
                  </a:cubicBezTo>
                  <a:lnTo>
                    <a:pt x="0" y="5384"/>
                  </a:lnTo>
                  <a:cubicBezTo>
                    <a:pt x="0" y="5380"/>
                    <a:pt x="4" y="5376"/>
                    <a:pt x="8" y="5376"/>
                  </a:cubicBezTo>
                  <a:cubicBezTo>
                    <a:pt x="13" y="5376"/>
                    <a:pt x="16" y="5380"/>
                    <a:pt x="16" y="5384"/>
                  </a:cubicBezTo>
                  <a:close/>
                </a:path>
              </a:pathLst>
            </a:custGeom>
            <a:solidFill>
              <a:srgbClr val="605759"/>
            </a:solidFill>
            <a:ln w="0" cap="flat">
              <a:solidFill>
                <a:srgbClr val="605759"/>
              </a:solidFill>
              <a:prstDash val="solid"/>
              <a:round/>
              <a:headEnd/>
              <a:tailEnd/>
            </a:ln>
          </p:spPr>
          <p:txBody>
            <a:bodyPr rot="0" vert="horz" wrap="square" lIns="91440" tIns="45720" rIns="91440" bIns="45720" anchor="t" anchorCtr="0" upright="1">
              <a:noAutofit/>
            </a:bodyPr>
            <a:lstStyle/>
            <a:p>
              <a:endParaRPr lang="nl-BE" sz="2800"/>
            </a:p>
          </p:txBody>
        </p:sp>
        <p:sp>
          <p:nvSpPr>
            <p:cNvPr id="48" name="Freeform 47"/>
            <p:cNvSpPr>
              <a:spLocks noEditPoints="1"/>
            </p:cNvSpPr>
            <p:nvPr/>
          </p:nvSpPr>
          <p:spPr bwMode="auto">
            <a:xfrm>
              <a:off x="6631940" y="3336925"/>
              <a:ext cx="3810" cy="1394460"/>
            </a:xfrm>
            <a:custGeom>
              <a:avLst/>
              <a:gdLst>
                <a:gd name="T0" fmla="*/ 8 w 16"/>
                <a:gd name="T1" fmla="*/ 0 h 5440"/>
                <a:gd name="T2" fmla="*/ 0 w 16"/>
                <a:gd name="T3" fmla="*/ 120 h 5440"/>
                <a:gd name="T4" fmla="*/ 0 w 16"/>
                <a:gd name="T5" fmla="*/ 280 h 5440"/>
                <a:gd name="T6" fmla="*/ 8 w 16"/>
                <a:gd name="T7" fmla="*/ 400 h 5440"/>
                <a:gd name="T8" fmla="*/ 16 w 16"/>
                <a:gd name="T9" fmla="*/ 504 h 5440"/>
                <a:gd name="T10" fmla="*/ 16 w 16"/>
                <a:gd name="T11" fmla="*/ 568 h 5440"/>
                <a:gd name="T12" fmla="*/ 16 w 16"/>
                <a:gd name="T13" fmla="*/ 568 h 5440"/>
                <a:gd name="T14" fmla="*/ 8 w 16"/>
                <a:gd name="T15" fmla="*/ 672 h 5440"/>
                <a:gd name="T16" fmla="*/ 0 w 16"/>
                <a:gd name="T17" fmla="*/ 792 h 5440"/>
                <a:gd name="T18" fmla="*/ 0 w 16"/>
                <a:gd name="T19" fmla="*/ 952 h 5440"/>
                <a:gd name="T20" fmla="*/ 8 w 16"/>
                <a:gd name="T21" fmla="*/ 1072 h 5440"/>
                <a:gd name="T22" fmla="*/ 16 w 16"/>
                <a:gd name="T23" fmla="*/ 1176 h 5440"/>
                <a:gd name="T24" fmla="*/ 16 w 16"/>
                <a:gd name="T25" fmla="*/ 1240 h 5440"/>
                <a:gd name="T26" fmla="*/ 16 w 16"/>
                <a:gd name="T27" fmla="*/ 1240 h 5440"/>
                <a:gd name="T28" fmla="*/ 8 w 16"/>
                <a:gd name="T29" fmla="*/ 1344 h 5440"/>
                <a:gd name="T30" fmla="*/ 0 w 16"/>
                <a:gd name="T31" fmla="*/ 1464 h 5440"/>
                <a:gd name="T32" fmla="*/ 0 w 16"/>
                <a:gd name="T33" fmla="*/ 1624 h 5440"/>
                <a:gd name="T34" fmla="*/ 8 w 16"/>
                <a:gd name="T35" fmla="*/ 1744 h 5440"/>
                <a:gd name="T36" fmla="*/ 16 w 16"/>
                <a:gd name="T37" fmla="*/ 1848 h 5440"/>
                <a:gd name="T38" fmla="*/ 16 w 16"/>
                <a:gd name="T39" fmla="*/ 1912 h 5440"/>
                <a:gd name="T40" fmla="*/ 16 w 16"/>
                <a:gd name="T41" fmla="*/ 1912 h 5440"/>
                <a:gd name="T42" fmla="*/ 8 w 16"/>
                <a:gd name="T43" fmla="*/ 2016 h 5440"/>
                <a:gd name="T44" fmla="*/ 0 w 16"/>
                <a:gd name="T45" fmla="*/ 2136 h 5440"/>
                <a:gd name="T46" fmla="*/ 0 w 16"/>
                <a:gd name="T47" fmla="*/ 2296 h 5440"/>
                <a:gd name="T48" fmla="*/ 8 w 16"/>
                <a:gd name="T49" fmla="*/ 2416 h 5440"/>
                <a:gd name="T50" fmla="*/ 16 w 16"/>
                <a:gd name="T51" fmla="*/ 2520 h 5440"/>
                <a:gd name="T52" fmla="*/ 16 w 16"/>
                <a:gd name="T53" fmla="*/ 2584 h 5440"/>
                <a:gd name="T54" fmla="*/ 16 w 16"/>
                <a:gd name="T55" fmla="*/ 2584 h 5440"/>
                <a:gd name="T56" fmla="*/ 8 w 16"/>
                <a:gd name="T57" fmla="*/ 2688 h 5440"/>
                <a:gd name="T58" fmla="*/ 0 w 16"/>
                <a:gd name="T59" fmla="*/ 2808 h 5440"/>
                <a:gd name="T60" fmla="*/ 0 w 16"/>
                <a:gd name="T61" fmla="*/ 2968 h 5440"/>
                <a:gd name="T62" fmla="*/ 8 w 16"/>
                <a:gd name="T63" fmla="*/ 3088 h 5440"/>
                <a:gd name="T64" fmla="*/ 16 w 16"/>
                <a:gd name="T65" fmla="*/ 3192 h 5440"/>
                <a:gd name="T66" fmla="*/ 16 w 16"/>
                <a:gd name="T67" fmla="*/ 3256 h 5440"/>
                <a:gd name="T68" fmla="*/ 16 w 16"/>
                <a:gd name="T69" fmla="*/ 3256 h 5440"/>
                <a:gd name="T70" fmla="*/ 8 w 16"/>
                <a:gd name="T71" fmla="*/ 3360 h 5440"/>
                <a:gd name="T72" fmla="*/ 0 w 16"/>
                <a:gd name="T73" fmla="*/ 3480 h 5440"/>
                <a:gd name="T74" fmla="*/ 0 w 16"/>
                <a:gd name="T75" fmla="*/ 3640 h 5440"/>
                <a:gd name="T76" fmla="*/ 8 w 16"/>
                <a:gd name="T77" fmla="*/ 3760 h 5440"/>
                <a:gd name="T78" fmla="*/ 16 w 16"/>
                <a:gd name="T79" fmla="*/ 3864 h 5440"/>
                <a:gd name="T80" fmla="*/ 16 w 16"/>
                <a:gd name="T81" fmla="*/ 3928 h 5440"/>
                <a:gd name="T82" fmla="*/ 16 w 16"/>
                <a:gd name="T83" fmla="*/ 3928 h 5440"/>
                <a:gd name="T84" fmla="*/ 8 w 16"/>
                <a:gd name="T85" fmla="*/ 4032 h 5440"/>
                <a:gd name="T86" fmla="*/ 0 w 16"/>
                <a:gd name="T87" fmla="*/ 4152 h 5440"/>
                <a:gd name="T88" fmla="*/ 0 w 16"/>
                <a:gd name="T89" fmla="*/ 4312 h 5440"/>
                <a:gd name="T90" fmla="*/ 8 w 16"/>
                <a:gd name="T91" fmla="*/ 4432 h 5440"/>
                <a:gd name="T92" fmla="*/ 16 w 16"/>
                <a:gd name="T93" fmla="*/ 4536 h 5440"/>
                <a:gd name="T94" fmla="*/ 16 w 16"/>
                <a:gd name="T95" fmla="*/ 4600 h 5440"/>
                <a:gd name="T96" fmla="*/ 16 w 16"/>
                <a:gd name="T97" fmla="*/ 4600 h 5440"/>
                <a:gd name="T98" fmla="*/ 8 w 16"/>
                <a:gd name="T99" fmla="*/ 4704 h 5440"/>
                <a:gd name="T100" fmla="*/ 0 w 16"/>
                <a:gd name="T101" fmla="*/ 4824 h 5440"/>
                <a:gd name="T102" fmla="*/ 0 w 16"/>
                <a:gd name="T103" fmla="*/ 4984 h 5440"/>
                <a:gd name="T104" fmla="*/ 8 w 16"/>
                <a:gd name="T105" fmla="*/ 5104 h 5440"/>
                <a:gd name="T106" fmla="*/ 16 w 16"/>
                <a:gd name="T107" fmla="*/ 5208 h 5440"/>
                <a:gd name="T108" fmla="*/ 16 w 16"/>
                <a:gd name="T109" fmla="*/ 5272 h 5440"/>
                <a:gd name="T110" fmla="*/ 16 w 16"/>
                <a:gd name="T111" fmla="*/ 5272 h 5440"/>
                <a:gd name="T112" fmla="*/ 8 w 16"/>
                <a:gd name="T113" fmla="*/ 5376 h 5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 h="5440">
                  <a:moveTo>
                    <a:pt x="16" y="8"/>
                  </a:moveTo>
                  <a:lnTo>
                    <a:pt x="16" y="56"/>
                  </a:lnTo>
                  <a:cubicBezTo>
                    <a:pt x="16" y="61"/>
                    <a:pt x="13" y="64"/>
                    <a:pt x="8" y="64"/>
                  </a:cubicBezTo>
                  <a:cubicBezTo>
                    <a:pt x="4" y="64"/>
                    <a:pt x="0" y="61"/>
                    <a:pt x="0" y="56"/>
                  </a:cubicBezTo>
                  <a:lnTo>
                    <a:pt x="0" y="8"/>
                  </a:lnTo>
                  <a:cubicBezTo>
                    <a:pt x="0" y="4"/>
                    <a:pt x="4" y="0"/>
                    <a:pt x="8" y="0"/>
                  </a:cubicBezTo>
                  <a:cubicBezTo>
                    <a:pt x="13" y="0"/>
                    <a:pt x="16" y="4"/>
                    <a:pt x="16" y="8"/>
                  </a:cubicBezTo>
                  <a:close/>
                  <a:moveTo>
                    <a:pt x="16" y="120"/>
                  </a:moveTo>
                  <a:lnTo>
                    <a:pt x="16" y="168"/>
                  </a:lnTo>
                  <a:cubicBezTo>
                    <a:pt x="16" y="173"/>
                    <a:pt x="13" y="176"/>
                    <a:pt x="8" y="176"/>
                  </a:cubicBezTo>
                  <a:cubicBezTo>
                    <a:pt x="4" y="176"/>
                    <a:pt x="0" y="173"/>
                    <a:pt x="0" y="168"/>
                  </a:cubicBezTo>
                  <a:lnTo>
                    <a:pt x="0" y="120"/>
                  </a:lnTo>
                  <a:cubicBezTo>
                    <a:pt x="0" y="116"/>
                    <a:pt x="4" y="112"/>
                    <a:pt x="8" y="112"/>
                  </a:cubicBezTo>
                  <a:cubicBezTo>
                    <a:pt x="13" y="112"/>
                    <a:pt x="16" y="116"/>
                    <a:pt x="16" y="120"/>
                  </a:cubicBezTo>
                  <a:close/>
                  <a:moveTo>
                    <a:pt x="16" y="232"/>
                  </a:moveTo>
                  <a:lnTo>
                    <a:pt x="16" y="280"/>
                  </a:lnTo>
                  <a:cubicBezTo>
                    <a:pt x="16" y="285"/>
                    <a:pt x="13" y="288"/>
                    <a:pt x="8" y="288"/>
                  </a:cubicBezTo>
                  <a:cubicBezTo>
                    <a:pt x="4" y="288"/>
                    <a:pt x="0" y="285"/>
                    <a:pt x="0" y="280"/>
                  </a:cubicBezTo>
                  <a:lnTo>
                    <a:pt x="0" y="232"/>
                  </a:lnTo>
                  <a:cubicBezTo>
                    <a:pt x="0" y="228"/>
                    <a:pt x="4" y="224"/>
                    <a:pt x="8" y="224"/>
                  </a:cubicBezTo>
                  <a:cubicBezTo>
                    <a:pt x="13" y="224"/>
                    <a:pt x="16" y="228"/>
                    <a:pt x="16" y="232"/>
                  </a:cubicBezTo>
                  <a:close/>
                  <a:moveTo>
                    <a:pt x="16" y="344"/>
                  </a:moveTo>
                  <a:lnTo>
                    <a:pt x="16" y="392"/>
                  </a:lnTo>
                  <a:cubicBezTo>
                    <a:pt x="16" y="397"/>
                    <a:pt x="13" y="400"/>
                    <a:pt x="8" y="400"/>
                  </a:cubicBezTo>
                  <a:cubicBezTo>
                    <a:pt x="4" y="400"/>
                    <a:pt x="0" y="397"/>
                    <a:pt x="0" y="392"/>
                  </a:cubicBezTo>
                  <a:lnTo>
                    <a:pt x="0" y="344"/>
                  </a:lnTo>
                  <a:cubicBezTo>
                    <a:pt x="0" y="340"/>
                    <a:pt x="4" y="336"/>
                    <a:pt x="8" y="336"/>
                  </a:cubicBezTo>
                  <a:cubicBezTo>
                    <a:pt x="13" y="336"/>
                    <a:pt x="16" y="340"/>
                    <a:pt x="16" y="344"/>
                  </a:cubicBezTo>
                  <a:close/>
                  <a:moveTo>
                    <a:pt x="16" y="456"/>
                  </a:moveTo>
                  <a:lnTo>
                    <a:pt x="16" y="504"/>
                  </a:lnTo>
                  <a:cubicBezTo>
                    <a:pt x="16" y="509"/>
                    <a:pt x="13" y="512"/>
                    <a:pt x="8" y="512"/>
                  </a:cubicBezTo>
                  <a:cubicBezTo>
                    <a:pt x="4" y="512"/>
                    <a:pt x="0" y="509"/>
                    <a:pt x="0" y="504"/>
                  </a:cubicBezTo>
                  <a:lnTo>
                    <a:pt x="0" y="456"/>
                  </a:lnTo>
                  <a:cubicBezTo>
                    <a:pt x="0" y="452"/>
                    <a:pt x="4" y="448"/>
                    <a:pt x="8" y="448"/>
                  </a:cubicBezTo>
                  <a:cubicBezTo>
                    <a:pt x="13" y="448"/>
                    <a:pt x="16" y="452"/>
                    <a:pt x="16" y="456"/>
                  </a:cubicBezTo>
                  <a:close/>
                  <a:moveTo>
                    <a:pt x="16" y="568"/>
                  </a:moveTo>
                  <a:lnTo>
                    <a:pt x="16" y="616"/>
                  </a:lnTo>
                  <a:cubicBezTo>
                    <a:pt x="16" y="621"/>
                    <a:pt x="13" y="624"/>
                    <a:pt x="8" y="624"/>
                  </a:cubicBezTo>
                  <a:cubicBezTo>
                    <a:pt x="4" y="624"/>
                    <a:pt x="0" y="621"/>
                    <a:pt x="0" y="616"/>
                  </a:cubicBezTo>
                  <a:lnTo>
                    <a:pt x="0" y="568"/>
                  </a:lnTo>
                  <a:cubicBezTo>
                    <a:pt x="0" y="564"/>
                    <a:pt x="4" y="560"/>
                    <a:pt x="8" y="560"/>
                  </a:cubicBezTo>
                  <a:cubicBezTo>
                    <a:pt x="13" y="560"/>
                    <a:pt x="16" y="564"/>
                    <a:pt x="16" y="568"/>
                  </a:cubicBezTo>
                  <a:close/>
                  <a:moveTo>
                    <a:pt x="16" y="680"/>
                  </a:moveTo>
                  <a:lnTo>
                    <a:pt x="16" y="728"/>
                  </a:lnTo>
                  <a:cubicBezTo>
                    <a:pt x="16" y="733"/>
                    <a:pt x="13" y="736"/>
                    <a:pt x="8" y="736"/>
                  </a:cubicBezTo>
                  <a:cubicBezTo>
                    <a:pt x="4" y="736"/>
                    <a:pt x="0" y="733"/>
                    <a:pt x="0" y="728"/>
                  </a:cubicBezTo>
                  <a:lnTo>
                    <a:pt x="0" y="680"/>
                  </a:lnTo>
                  <a:cubicBezTo>
                    <a:pt x="0" y="676"/>
                    <a:pt x="4" y="672"/>
                    <a:pt x="8" y="672"/>
                  </a:cubicBezTo>
                  <a:cubicBezTo>
                    <a:pt x="13" y="672"/>
                    <a:pt x="16" y="676"/>
                    <a:pt x="16" y="680"/>
                  </a:cubicBezTo>
                  <a:close/>
                  <a:moveTo>
                    <a:pt x="16" y="792"/>
                  </a:moveTo>
                  <a:lnTo>
                    <a:pt x="16" y="840"/>
                  </a:lnTo>
                  <a:cubicBezTo>
                    <a:pt x="16" y="845"/>
                    <a:pt x="13" y="848"/>
                    <a:pt x="8" y="848"/>
                  </a:cubicBezTo>
                  <a:cubicBezTo>
                    <a:pt x="4" y="848"/>
                    <a:pt x="0" y="845"/>
                    <a:pt x="0" y="840"/>
                  </a:cubicBezTo>
                  <a:lnTo>
                    <a:pt x="0" y="792"/>
                  </a:lnTo>
                  <a:cubicBezTo>
                    <a:pt x="0" y="788"/>
                    <a:pt x="4" y="784"/>
                    <a:pt x="8" y="784"/>
                  </a:cubicBezTo>
                  <a:cubicBezTo>
                    <a:pt x="13" y="784"/>
                    <a:pt x="16" y="788"/>
                    <a:pt x="16" y="792"/>
                  </a:cubicBezTo>
                  <a:close/>
                  <a:moveTo>
                    <a:pt x="16" y="904"/>
                  </a:moveTo>
                  <a:lnTo>
                    <a:pt x="16" y="952"/>
                  </a:lnTo>
                  <a:cubicBezTo>
                    <a:pt x="16" y="957"/>
                    <a:pt x="13" y="960"/>
                    <a:pt x="8" y="960"/>
                  </a:cubicBezTo>
                  <a:cubicBezTo>
                    <a:pt x="4" y="960"/>
                    <a:pt x="0" y="957"/>
                    <a:pt x="0" y="952"/>
                  </a:cubicBezTo>
                  <a:lnTo>
                    <a:pt x="0" y="904"/>
                  </a:lnTo>
                  <a:cubicBezTo>
                    <a:pt x="0" y="900"/>
                    <a:pt x="4" y="896"/>
                    <a:pt x="8" y="896"/>
                  </a:cubicBezTo>
                  <a:cubicBezTo>
                    <a:pt x="13" y="896"/>
                    <a:pt x="16" y="900"/>
                    <a:pt x="16" y="904"/>
                  </a:cubicBezTo>
                  <a:close/>
                  <a:moveTo>
                    <a:pt x="16" y="1016"/>
                  </a:moveTo>
                  <a:lnTo>
                    <a:pt x="16" y="1064"/>
                  </a:lnTo>
                  <a:cubicBezTo>
                    <a:pt x="16" y="1069"/>
                    <a:pt x="13" y="1072"/>
                    <a:pt x="8" y="1072"/>
                  </a:cubicBezTo>
                  <a:cubicBezTo>
                    <a:pt x="4" y="1072"/>
                    <a:pt x="0" y="1069"/>
                    <a:pt x="0" y="1064"/>
                  </a:cubicBezTo>
                  <a:lnTo>
                    <a:pt x="0" y="1016"/>
                  </a:lnTo>
                  <a:cubicBezTo>
                    <a:pt x="0" y="1012"/>
                    <a:pt x="4" y="1008"/>
                    <a:pt x="8" y="1008"/>
                  </a:cubicBezTo>
                  <a:cubicBezTo>
                    <a:pt x="13" y="1008"/>
                    <a:pt x="16" y="1012"/>
                    <a:pt x="16" y="1016"/>
                  </a:cubicBezTo>
                  <a:close/>
                  <a:moveTo>
                    <a:pt x="16" y="1128"/>
                  </a:moveTo>
                  <a:lnTo>
                    <a:pt x="16" y="1176"/>
                  </a:lnTo>
                  <a:cubicBezTo>
                    <a:pt x="16" y="1181"/>
                    <a:pt x="13" y="1184"/>
                    <a:pt x="8" y="1184"/>
                  </a:cubicBezTo>
                  <a:cubicBezTo>
                    <a:pt x="4" y="1184"/>
                    <a:pt x="0" y="1181"/>
                    <a:pt x="0" y="1176"/>
                  </a:cubicBezTo>
                  <a:lnTo>
                    <a:pt x="0" y="1128"/>
                  </a:lnTo>
                  <a:cubicBezTo>
                    <a:pt x="0" y="1124"/>
                    <a:pt x="4" y="1120"/>
                    <a:pt x="8" y="1120"/>
                  </a:cubicBezTo>
                  <a:cubicBezTo>
                    <a:pt x="13" y="1120"/>
                    <a:pt x="16" y="1124"/>
                    <a:pt x="16" y="1128"/>
                  </a:cubicBezTo>
                  <a:close/>
                  <a:moveTo>
                    <a:pt x="16" y="1240"/>
                  </a:moveTo>
                  <a:lnTo>
                    <a:pt x="16" y="1288"/>
                  </a:lnTo>
                  <a:cubicBezTo>
                    <a:pt x="16" y="1293"/>
                    <a:pt x="13" y="1296"/>
                    <a:pt x="8" y="1296"/>
                  </a:cubicBezTo>
                  <a:cubicBezTo>
                    <a:pt x="4" y="1296"/>
                    <a:pt x="0" y="1293"/>
                    <a:pt x="0" y="1288"/>
                  </a:cubicBezTo>
                  <a:lnTo>
                    <a:pt x="0" y="1240"/>
                  </a:lnTo>
                  <a:cubicBezTo>
                    <a:pt x="0" y="1236"/>
                    <a:pt x="4" y="1232"/>
                    <a:pt x="8" y="1232"/>
                  </a:cubicBezTo>
                  <a:cubicBezTo>
                    <a:pt x="13" y="1232"/>
                    <a:pt x="16" y="1236"/>
                    <a:pt x="16" y="1240"/>
                  </a:cubicBezTo>
                  <a:close/>
                  <a:moveTo>
                    <a:pt x="16" y="1352"/>
                  </a:moveTo>
                  <a:lnTo>
                    <a:pt x="16" y="1400"/>
                  </a:lnTo>
                  <a:cubicBezTo>
                    <a:pt x="16" y="1405"/>
                    <a:pt x="13" y="1408"/>
                    <a:pt x="8" y="1408"/>
                  </a:cubicBezTo>
                  <a:cubicBezTo>
                    <a:pt x="4" y="1408"/>
                    <a:pt x="0" y="1405"/>
                    <a:pt x="0" y="1400"/>
                  </a:cubicBezTo>
                  <a:lnTo>
                    <a:pt x="0" y="1352"/>
                  </a:lnTo>
                  <a:cubicBezTo>
                    <a:pt x="0" y="1348"/>
                    <a:pt x="4" y="1344"/>
                    <a:pt x="8" y="1344"/>
                  </a:cubicBezTo>
                  <a:cubicBezTo>
                    <a:pt x="13" y="1344"/>
                    <a:pt x="16" y="1348"/>
                    <a:pt x="16" y="1352"/>
                  </a:cubicBezTo>
                  <a:close/>
                  <a:moveTo>
                    <a:pt x="16" y="1464"/>
                  </a:moveTo>
                  <a:lnTo>
                    <a:pt x="16" y="1512"/>
                  </a:lnTo>
                  <a:cubicBezTo>
                    <a:pt x="16" y="1517"/>
                    <a:pt x="13" y="1520"/>
                    <a:pt x="8" y="1520"/>
                  </a:cubicBezTo>
                  <a:cubicBezTo>
                    <a:pt x="4" y="1520"/>
                    <a:pt x="0" y="1517"/>
                    <a:pt x="0" y="1512"/>
                  </a:cubicBezTo>
                  <a:lnTo>
                    <a:pt x="0" y="1464"/>
                  </a:lnTo>
                  <a:cubicBezTo>
                    <a:pt x="0" y="1460"/>
                    <a:pt x="4" y="1456"/>
                    <a:pt x="8" y="1456"/>
                  </a:cubicBezTo>
                  <a:cubicBezTo>
                    <a:pt x="13" y="1456"/>
                    <a:pt x="16" y="1460"/>
                    <a:pt x="16" y="1464"/>
                  </a:cubicBezTo>
                  <a:close/>
                  <a:moveTo>
                    <a:pt x="16" y="1576"/>
                  </a:moveTo>
                  <a:lnTo>
                    <a:pt x="16" y="1624"/>
                  </a:lnTo>
                  <a:cubicBezTo>
                    <a:pt x="16" y="1629"/>
                    <a:pt x="13" y="1632"/>
                    <a:pt x="8" y="1632"/>
                  </a:cubicBezTo>
                  <a:cubicBezTo>
                    <a:pt x="4" y="1632"/>
                    <a:pt x="0" y="1629"/>
                    <a:pt x="0" y="1624"/>
                  </a:cubicBezTo>
                  <a:lnTo>
                    <a:pt x="0" y="1576"/>
                  </a:lnTo>
                  <a:cubicBezTo>
                    <a:pt x="0" y="1572"/>
                    <a:pt x="4" y="1568"/>
                    <a:pt x="8" y="1568"/>
                  </a:cubicBezTo>
                  <a:cubicBezTo>
                    <a:pt x="13" y="1568"/>
                    <a:pt x="16" y="1572"/>
                    <a:pt x="16" y="1576"/>
                  </a:cubicBezTo>
                  <a:close/>
                  <a:moveTo>
                    <a:pt x="16" y="1688"/>
                  </a:moveTo>
                  <a:lnTo>
                    <a:pt x="16" y="1736"/>
                  </a:lnTo>
                  <a:cubicBezTo>
                    <a:pt x="16" y="1741"/>
                    <a:pt x="13" y="1744"/>
                    <a:pt x="8" y="1744"/>
                  </a:cubicBezTo>
                  <a:cubicBezTo>
                    <a:pt x="4" y="1744"/>
                    <a:pt x="0" y="1741"/>
                    <a:pt x="0" y="1736"/>
                  </a:cubicBezTo>
                  <a:lnTo>
                    <a:pt x="0" y="1688"/>
                  </a:lnTo>
                  <a:cubicBezTo>
                    <a:pt x="0" y="1684"/>
                    <a:pt x="4" y="1680"/>
                    <a:pt x="8" y="1680"/>
                  </a:cubicBezTo>
                  <a:cubicBezTo>
                    <a:pt x="13" y="1680"/>
                    <a:pt x="16" y="1684"/>
                    <a:pt x="16" y="1688"/>
                  </a:cubicBezTo>
                  <a:close/>
                  <a:moveTo>
                    <a:pt x="16" y="1800"/>
                  </a:moveTo>
                  <a:lnTo>
                    <a:pt x="16" y="1848"/>
                  </a:lnTo>
                  <a:cubicBezTo>
                    <a:pt x="16" y="1853"/>
                    <a:pt x="13" y="1856"/>
                    <a:pt x="8" y="1856"/>
                  </a:cubicBezTo>
                  <a:cubicBezTo>
                    <a:pt x="4" y="1856"/>
                    <a:pt x="0" y="1853"/>
                    <a:pt x="0" y="1848"/>
                  </a:cubicBezTo>
                  <a:lnTo>
                    <a:pt x="0" y="1800"/>
                  </a:lnTo>
                  <a:cubicBezTo>
                    <a:pt x="0" y="1796"/>
                    <a:pt x="4" y="1792"/>
                    <a:pt x="8" y="1792"/>
                  </a:cubicBezTo>
                  <a:cubicBezTo>
                    <a:pt x="13" y="1792"/>
                    <a:pt x="16" y="1796"/>
                    <a:pt x="16" y="1800"/>
                  </a:cubicBezTo>
                  <a:close/>
                  <a:moveTo>
                    <a:pt x="16" y="1912"/>
                  </a:moveTo>
                  <a:lnTo>
                    <a:pt x="16" y="1960"/>
                  </a:lnTo>
                  <a:cubicBezTo>
                    <a:pt x="16" y="1965"/>
                    <a:pt x="13" y="1968"/>
                    <a:pt x="8" y="1968"/>
                  </a:cubicBezTo>
                  <a:cubicBezTo>
                    <a:pt x="4" y="1968"/>
                    <a:pt x="0" y="1965"/>
                    <a:pt x="0" y="1960"/>
                  </a:cubicBezTo>
                  <a:lnTo>
                    <a:pt x="0" y="1912"/>
                  </a:lnTo>
                  <a:cubicBezTo>
                    <a:pt x="0" y="1908"/>
                    <a:pt x="4" y="1904"/>
                    <a:pt x="8" y="1904"/>
                  </a:cubicBezTo>
                  <a:cubicBezTo>
                    <a:pt x="13" y="1904"/>
                    <a:pt x="16" y="1908"/>
                    <a:pt x="16" y="1912"/>
                  </a:cubicBezTo>
                  <a:close/>
                  <a:moveTo>
                    <a:pt x="16" y="2024"/>
                  </a:moveTo>
                  <a:lnTo>
                    <a:pt x="16" y="2072"/>
                  </a:lnTo>
                  <a:cubicBezTo>
                    <a:pt x="16" y="2077"/>
                    <a:pt x="13" y="2080"/>
                    <a:pt x="8" y="2080"/>
                  </a:cubicBezTo>
                  <a:cubicBezTo>
                    <a:pt x="4" y="2080"/>
                    <a:pt x="0" y="2077"/>
                    <a:pt x="0" y="2072"/>
                  </a:cubicBezTo>
                  <a:lnTo>
                    <a:pt x="0" y="2024"/>
                  </a:lnTo>
                  <a:cubicBezTo>
                    <a:pt x="0" y="2020"/>
                    <a:pt x="4" y="2016"/>
                    <a:pt x="8" y="2016"/>
                  </a:cubicBezTo>
                  <a:cubicBezTo>
                    <a:pt x="13" y="2016"/>
                    <a:pt x="16" y="2020"/>
                    <a:pt x="16" y="2024"/>
                  </a:cubicBezTo>
                  <a:close/>
                  <a:moveTo>
                    <a:pt x="16" y="2136"/>
                  </a:moveTo>
                  <a:lnTo>
                    <a:pt x="16" y="2184"/>
                  </a:lnTo>
                  <a:cubicBezTo>
                    <a:pt x="16" y="2189"/>
                    <a:pt x="13" y="2192"/>
                    <a:pt x="8" y="2192"/>
                  </a:cubicBezTo>
                  <a:cubicBezTo>
                    <a:pt x="4" y="2192"/>
                    <a:pt x="0" y="2189"/>
                    <a:pt x="0" y="2184"/>
                  </a:cubicBezTo>
                  <a:lnTo>
                    <a:pt x="0" y="2136"/>
                  </a:lnTo>
                  <a:cubicBezTo>
                    <a:pt x="0" y="2132"/>
                    <a:pt x="4" y="2128"/>
                    <a:pt x="8" y="2128"/>
                  </a:cubicBezTo>
                  <a:cubicBezTo>
                    <a:pt x="13" y="2128"/>
                    <a:pt x="16" y="2132"/>
                    <a:pt x="16" y="2136"/>
                  </a:cubicBezTo>
                  <a:close/>
                  <a:moveTo>
                    <a:pt x="16" y="2248"/>
                  </a:moveTo>
                  <a:lnTo>
                    <a:pt x="16" y="2296"/>
                  </a:lnTo>
                  <a:cubicBezTo>
                    <a:pt x="16" y="2301"/>
                    <a:pt x="13" y="2304"/>
                    <a:pt x="8" y="2304"/>
                  </a:cubicBezTo>
                  <a:cubicBezTo>
                    <a:pt x="4" y="2304"/>
                    <a:pt x="0" y="2301"/>
                    <a:pt x="0" y="2296"/>
                  </a:cubicBezTo>
                  <a:lnTo>
                    <a:pt x="0" y="2248"/>
                  </a:lnTo>
                  <a:cubicBezTo>
                    <a:pt x="0" y="2244"/>
                    <a:pt x="4" y="2240"/>
                    <a:pt x="8" y="2240"/>
                  </a:cubicBezTo>
                  <a:cubicBezTo>
                    <a:pt x="13" y="2240"/>
                    <a:pt x="16" y="2244"/>
                    <a:pt x="16" y="2248"/>
                  </a:cubicBezTo>
                  <a:close/>
                  <a:moveTo>
                    <a:pt x="16" y="2360"/>
                  </a:moveTo>
                  <a:lnTo>
                    <a:pt x="16" y="2408"/>
                  </a:lnTo>
                  <a:cubicBezTo>
                    <a:pt x="16" y="2413"/>
                    <a:pt x="13" y="2416"/>
                    <a:pt x="8" y="2416"/>
                  </a:cubicBezTo>
                  <a:cubicBezTo>
                    <a:pt x="4" y="2416"/>
                    <a:pt x="0" y="2413"/>
                    <a:pt x="0" y="2408"/>
                  </a:cubicBezTo>
                  <a:lnTo>
                    <a:pt x="0" y="2360"/>
                  </a:lnTo>
                  <a:cubicBezTo>
                    <a:pt x="0" y="2356"/>
                    <a:pt x="4" y="2352"/>
                    <a:pt x="8" y="2352"/>
                  </a:cubicBezTo>
                  <a:cubicBezTo>
                    <a:pt x="13" y="2352"/>
                    <a:pt x="16" y="2356"/>
                    <a:pt x="16" y="2360"/>
                  </a:cubicBezTo>
                  <a:close/>
                  <a:moveTo>
                    <a:pt x="16" y="2472"/>
                  </a:moveTo>
                  <a:lnTo>
                    <a:pt x="16" y="2520"/>
                  </a:lnTo>
                  <a:cubicBezTo>
                    <a:pt x="16" y="2525"/>
                    <a:pt x="13" y="2528"/>
                    <a:pt x="8" y="2528"/>
                  </a:cubicBezTo>
                  <a:cubicBezTo>
                    <a:pt x="4" y="2528"/>
                    <a:pt x="0" y="2525"/>
                    <a:pt x="0" y="2520"/>
                  </a:cubicBezTo>
                  <a:lnTo>
                    <a:pt x="0" y="2472"/>
                  </a:lnTo>
                  <a:cubicBezTo>
                    <a:pt x="0" y="2468"/>
                    <a:pt x="4" y="2464"/>
                    <a:pt x="8" y="2464"/>
                  </a:cubicBezTo>
                  <a:cubicBezTo>
                    <a:pt x="13" y="2464"/>
                    <a:pt x="16" y="2468"/>
                    <a:pt x="16" y="2472"/>
                  </a:cubicBezTo>
                  <a:close/>
                  <a:moveTo>
                    <a:pt x="16" y="2584"/>
                  </a:moveTo>
                  <a:lnTo>
                    <a:pt x="16" y="2632"/>
                  </a:lnTo>
                  <a:cubicBezTo>
                    <a:pt x="16" y="2637"/>
                    <a:pt x="13" y="2640"/>
                    <a:pt x="8" y="2640"/>
                  </a:cubicBezTo>
                  <a:cubicBezTo>
                    <a:pt x="4" y="2640"/>
                    <a:pt x="0" y="2637"/>
                    <a:pt x="0" y="2632"/>
                  </a:cubicBezTo>
                  <a:lnTo>
                    <a:pt x="0" y="2584"/>
                  </a:lnTo>
                  <a:cubicBezTo>
                    <a:pt x="0" y="2580"/>
                    <a:pt x="4" y="2576"/>
                    <a:pt x="8" y="2576"/>
                  </a:cubicBezTo>
                  <a:cubicBezTo>
                    <a:pt x="13" y="2576"/>
                    <a:pt x="16" y="2580"/>
                    <a:pt x="16" y="2584"/>
                  </a:cubicBezTo>
                  <a:close/>
                  <a:moveTo>
                    <a:pt x="16" y="2696"/>
                  </a:moveTo>
                  <a:lnTo>
                    <a:pt x="16" y="2744"/>
                  </a:lnTo>
                  <a:cubicBezTo>
                    <a:pt x="16" y="2749"/>
                    <a:pt x="13" y="2752"/>
                    <a:pt x="8" y="2752"/>
                  </a:cubicBezTo>
                  <a:cubicBezTo>
                    <a:pt x="4" y="2752"/>
                    <a:pt x="0" y="2749"/>
                    <a:pt x="0" y="2744"/>
                  </a:cubicBezTo>
                  <a:lnTo>
                    <a:pt x="0" y="2696"/>
                  </a:lnTo>
                  <a:cubicBezTo>
                    <a:pt x="0" y="2692"/>
                    <a:pt x="4" y="2688"/>
                    <a:pt x="8" y="2688"/>
                  </a:cubicBezTo>
                  <a:cubicBezTo>
                    <a:pt x="13" y="2688"/>
                    <a:pt x="16" y="2692"/>
                    <a:pt x="16" y="2696"/>
                  </a:cubicBezTo>
                  <a:close/>
                  <a:moveTo>
                    <a:pt x="16" y="2808"/>
                  </a:moveTo>
                  <a:lnTo>
                    <a:pt x="16" y="2856"/>
                  </a:lnTo>
                  <a:cubicBezTo>
                    <a:pt x="16" y="2861"/>
                    <a:pt x="13" y="2864"/>
                    <a:pt x="8" y="2864"/>
                  </a:cubicBezTo>
                  <a:cubicBezTo>
                    <a:pt x="4" y="2864"/>
                    <a:pt x="0" y="2861"/>
                    <a:pt x="0" y="2856"/>
                  </a:cubicBezTo>
                  <a:lnTo>
                    <a:pt x="0" y="2808"/>
                  </a:lnTo>
                  <a:cubicBezTo>
                    <a:pt x="0" y="2804"/>
                    <a:pt x="4" y="2800"/>
                    <a:pt x="8" y="2800"/>
                  </a:cubicBezTo>
                  <a:cubicBezTo>
                    <a:pt x="13" y="2800"/>
                    <a:pt x="16" y="2804"/>
                    <a:pt x="16" y="2808"/>
                  </a:cubicBezTo>
                  <a:close/>
                  <a:moveTo>
                    <a:pt x="16" y="2920"/>
                  </a:moveTo>
                  <a:lnTo>
                    <a:pt x="16" y="2968"/>
                  </a:lnTo>
                  <a:cubicBezTo>
                    <a:pt x="16" y="2973"/>
                    <a:pt x="13" y="2976"/>
                    <a:pt x="8" y="2976"/>
                  </a:cubicBezTo>
                  <a:cubicBezTo>
                    <a:pt x="4" y="2976"/>
                    <a:pt x="0" y="2973"/>
                    <a:pt x="0" y="2968"/>
                  </a:cubicBezTo>
                  <a:lnTo>
                    <a:pt x="0" y="2920"/>
                  </a:lnTo>
                  <a:cubicBezTo>
                    <a:pt x="0" y="2916"/>
                    <a:pt x="4" y="2912"/>
                    <a:pt x="8" y="2912"/>
                  </a:cubicBezTo>
                  <a:cubicBezTo>
                    <a:pt x="13" y="2912"/>
                    <a:pt x="16" y="2916"/>
                    <a:pt x="16" y="2920"/>
                  </a:cubicBezTo>
                  <a:close/>
                  <a:moveTo>
                    <a:pt x="16" y="3032"/>
                  </a:moveTo>
                  <a:lnTo>
                    <a:pt x="16" y="3080"/>
                  </a:lnTo>
                  <a:cubicBezTo>
                    <a:pt x="16" y="3085"/>
                    <a:pt x="13" y="3088"/>
                    <a:pt x="8" y="3088"/>
                  </a:cubicBezTo>
                  <a:cubicBezTo>
                    <a:pt x="4" y="3088"/>
                    <a:pt x="0" y="3085"/>
                    <a:pt x="0" y="3080"/>
                  </a:cubicBezTo>
                  <a:lnTo>
                    <a:pt x="0" y="3032"/>
                  </a:lnTo>
                  <a:cubicBezTo>
                    <a:pt x="0" y="3028"/>
                    <a:pt x="4" y="3024"/>
                    <a:pt x="8" y="3024"/>
                  </a:cubicBezTo>
                  <a:cubicBezTo>
                    <a:pt x="13" y="3024"/>
                    <a:pt x="16" y="3028"/>
                    <a:pt x="16" y="3032"/>
                  </a:cubicBezTo>
                  <a:close/>
                  <a:moveTo>
                    <a:pt x="16" y="3144"/>
                  </a:moveTo>
                  <a:lnTo>
                    <a:pt x="16" y="3192"/>
                  </a:lnTo>
                  <a:cubicBezTo>
                    <a:pt x="16" y="3197"/>
                    <a:pt x="13" y="3200"/>
                    <a:pt x="8" y="3200"/>
                  </a:cubicBezTo>
                  <a:cubicBezTo>
                    <a:pt x="4" y="3200"/>
                    <a:pt x="0" y="3197"/>
                    <a:pt x="0" y="3192"/>
                  </a:cubicBezTo>
                  <a:lnTo>
                    <a:pt x="0" y="3144"/>
                  </a:lnTo>
                  <a:cubicBezTo>
                    <a:pt x="0" y="3140"/>
                    <a:pt x="4" y="3136"/>
                    <a:pt x="8" y="3136"/>
                  </a:cubicBezTo>
                  <a:cubicBezTo>
                    <a:pt x="13" y="3136"/>
                    <a:pt x="16" y="3140"/>
                    <a:pt x="16" y="3144"/>
                  </a:cubicBezTo>
                  <a:close/>
                  <a:moveTo>
                    <a:pt x="16" y="3256"/>
                  </a:moveTo>
                  <a:lnTo>
                    <a:pt x="16" y="3304"/>
                  </a:lnTo>
                  <a:cubicBezTo>
                    <a:pt x="16" y="3309"/>
                    <a:pt x="13" y="3312"/>
                    <a:pt x="8" y="3312"/>
                  </a:cubicBezTo>
                  <a:cubicBezTo>
                    <a:pt x="4" y="3312"/>
                    <a:pt x="0" y="3309"/>
                    <a:pt x="0" y="3304"/>
                  </a:cubicBezTo>
                  <a:lnTo>
                    <a:pt x="0" y="3256"/>
                  </a:lnTo>
                  <a:cubicBezTo>
                    <a:pt x="0" y="3252"/>
                    <a:pt x="4" y="3248"/>
                    <a:pt x="8" y="3248"/>
                  </a:cubicBezTo>
                  <a:cubicBezTo>
                    <a:pt x="13" y="3248"/>
                    <a:pt x="16" y="3252"/>
                    <a:pt x="16" y="3256"/>
                  </a:cubicBezTo>
                  <a:close/>
                  <a:moveTo>
                    <a:pt x="16" y="3368"/>
                  </a:moveTo>
                  <a:lnTo>
                    <a:pt x="16" y="3416"/>
                  </a:lnTo>
                  <a:cubicBezTo>
                    <a:pt x="16" y="3421"/>
                    <a:pt x="13" y="3424"/>
                    <a:pt x="8" y="3424"/>
                  </a:cubicBezTo>
                  <a:cubicBezTo>
                    <a:pt x="4" y="3424"/>
                    <a:pt x="0" y="3421"/>
                    <a:pt x="0" y="3416"/>
                  </a:cubicBezTo>
                  <a:lnTo>
                    <a:pt x="0" y="3368"/>
                  </a:lnTo>
                  <a:cubicBezTo>
                    <a:pt x="0" y="3364"/>
                    <a:pt x="4" y="3360"/>
                    <a:pt x="8" y="3360"/>
                  </a:cubicBezTo>
                  <a:cubicBezTo>
                    <a:pt x="13" y="3360"/>
                    <a:pt x="16" y="3364"/>
                    <a:pt x="16" y="3368"/>
                  </a:cubicBezTo>
                  <a:close/>
                  <a:moveTo>
                    <a:pt x="16" y="3480"/>
                  </a:moveTo>
                  <a:lnTo>
                    <a:pt x="16" y="3528"/>
                  </a:lnTo>
                  <a:cubicBezTo>
                    <a:pt x="16" y="3533"/>
                    <a:pt x="13" y="3536"/>
                    <a:pt x="8" y="3536"/>
                  </a:cubicBezTo>
                  <a:cubicBezTo>
                    <a:pt x="4" y="3536"/>
                    <a:pt x="0" y="3533"/>
                    <a:pt x="0" y="3528"/>
                  </a:cubicBezTo>
                  <a:lnTo>
                    <a:pt x="0" y="3480"/>
                  </a:lnTo>
                  <a:cubicBezTo>
                    <a:pt x="0" y="3476"/>
                    <a:pt x="4" y="3472"/>
                    <a:pt x="8" y="3472"/>
                  </a:cubicBezTo>
                  <a:cubicBezTo>
                    <a:pt x="13" y="3472"/>
                    <a:pt x="16" y="3476"/>
                    <a:pt x="16" y="3480"/>
                  </a:cubicBezTo>
                  <a:close/>
                  <a:moveTo>
                    <a:pt x="16" y="3592"/>
                  </a:moveTo>
                  <a:lnTo>
                    <a:pt x="16" y="3640"/>
                  </a:lnTo>
                  <a:cubicBezTo>
                    <a:pt x="16" y="3645"/>
                    <a:pt x="13" y="3648"/>
                    <a:pt x="8" y="3648"/>
                  </a:cubicBezTo>
                  <a:cubicBezTo>
                    <a:pt x="4" y="3648"/>
                    <a:pt x="0" y="3645"/>
                    <a:pt x="0" y="3640"/>
                  </a:cubicBezTo>
                  <a:lnTo>
                    <a:pt x="0" y="3592"/>
                  </a:lnTo>
                  <a:cubicBezTo>
                    <a:pt x="0" y="3588"/>
                    <a:pt x="4" y="3584"/>
                    <a:pt x="8" y="3584"/>
                  </a:cubicBezTo>
                  <a:cubicBezTo>
                    <a:pt x="13" y="3584"/>
                    <a:pt x="16" y="3588"/>
                    <a:pt x="16" y="3592"/>
                  </a:cubicBezTo>
                  <a:close/>
                  <a:moveTo>
                    <a:pt x="16" y="3704"/>
                  </a:moveTo>
                  <a:lnTo>
                    <a:pt x="16" y="3752"/>
                  </a:lnTo>
                  <a:cubicBezTo>
                    <a:pt x="16" y="3757"/>
                    <a:pt x="13" y="3760"/>
                    <a:pt x="8" y="3760"/>
                  </a:cubicBezTo>
                  <a:cubicBezTo>
                    <a:pt x="4" y="3760"/>
                    <a:pt x="0" y="3757"/>
                    <a:pt x="0" y="3752"/>
                  </a:cubicBezTo>
                  <a:lnTo>
                    <a:pt x="0" y="3704"/>
                  </a:lnTo>
                  <a:cubicBezTo>
                    <a:pt x="0" y="3700"/>
                    <a:pt x="4" y="3696"/>
                    <a:pt x="8" y="3696"/>
                  </a:cubicBezTo>
                  <a:cubicBezTo>
                    <a:pt x="13" y="3696"/>
                    <a:pt x="16" y="3700"/>
                    <a:pt x="16" y="3704"/>
                  </a:cubicBezTo>
                  <a:close/>
                  <a:moveTo>
                    <a:pt x="16" y="3816"/>
                  </a:moveTo>
                  <a:lnTo>
                    <a:pt x="16" y="3864"/>
                  </a:lnTo>
                  <a:cubicBezTo>
                    <a:pt x="16" y="3869"/>
                    <a:pt x="13" y="3872"/>
                    <a:pt x="8" y="3872"/>
                  </a:cubicBezTo>
                  <a:cubicBezTo>
                    <a:pt x="4" y="3872"/>
                    <a:pt x="0" y="3869"/>
                    <a:pt x="0" y="3864"/>
                  </a:cubicBezTo>
                  <a:lnTo>
                    <a:pt x="0" y="3816"/>
                  </a:lnTo>
                  <a:cubicBezTo>
                    <a:pt x="0" y="3812"/>
                    <a:pt x="4" y="3808"/>
                    <a:pt x="8" y="3808"/>
                  </a:cubicBezTo>
                  <a:cubicBezTo>
                    <a:pt x="13" y="3808"/>
                    <a:pt x="16" y="3812"/>
                    <a:pt x="16" y="3816"/>
                  </a:cubicBezTo>
                  <a:close/>
                  <a:moveTo>
                    <a:pt x="16" y="3928"/>
                  </a:moveTo>
                  <a:lnTo>
                    <a:pt x="16" y="3976"/>
                  </a:lnTo>
                  <a:cubicBezTo>
                    <a:pt x="16" y="3981"/>
                    <a:pt x="13" y="3984"/>
                    <a:pt x="8" y="3984"/>
                  </a:cubicBezTo>
                  <a:cubicBezTo>
                    <a:pt x="4" y="3984"/>
                    <a:pt x="0" y="3981"/>
                    <a:pt x="0" y="3976"/>
                  </a:cubicBezTo>
                  <a:lnTo>
                    <a:pt x="0" y="3928"/>
                  </a:lnTo>
                  <a:cubicBezTo>
                    <a:pt x="0" y="3924"/>
                    <a:pt x="4" y="3920"/>
                    <a:pt x="8" y="3920"/>
                  </a:cubicBezTo>
                  <a:cubicBezTo>
                    <a:pt x="13" y="3920"/>
                    <a:pt x="16" y="3924"/>
                    <a:pt x="16" y="3928"/>
                  </a:cubicBezTo>
                  <a:close/>
                  <a:moveTo>
                    <a:pt x="16" y="4040"/>
                  </a:moveTo>
                  <a:lnTo>
                    <a:pt x="16" y="4088"/>
                  </a:lnTo>
                  <a:cubicBezTo>
                    <a:pt x="16" y="4093"/>
                    <a:pt x="13" y="4096"/>
                    <a:pt x="8" y="4096"/>
                  </a:cubicBezTo>
                  <a:cubicBezTo>
                    <a:pt x="4" y="4096"/>
                    <a:pt x="0" y="4093"/>
                    <a:pt x="0" y="4088"/>
                  </a:cubicBezTo>
                  <a:lnTo>
                    <a:pt x="0" y="4040"/>
                  </a:lnTo>
                  <a:cubicBezTo>
                    <a:pt x="0" y="4036"/>
                    <a:pt x="4" y="4032"/>
                    <a:pt x="8" y="4032"/>
                  </a:cubicBezTo>
                  <a:cubicBezTo>
                    <a:pt x="13" y="4032"/>
                    <a:pt x="16" y="4036"/>
                    <a:pt x="16" y="4040"/>
                  </a:cubicBezTo>
                  <a:close/>
                  <a:moveTo>
                    <a:pt x="16" y="4152"/>
                  </a:moveTo>
                  <a:lnTo>
                    <a:pt x="16" y="4200"/>
                  </a:lnTo>
                  <a:cubicBezTo>
                    <a:pt x="16" y="4205"/>
                    <a:pt x="13" y="4208"/>
                    <a:pt x="8" y="4208"/>
                  </a:cubicBezTo>
                  <a:cubicBezTo>
                    <a:pt x="4" y="4208"/>
                    <a:pt x="0" y="4205"/>
                    <a:pt x="0" y="4200"/>
                  </a:cubicBezTo>
                  <a:lnTo>
                    <a:pt x="0" y="4152"/>
                  </a:lnTo>
                  <a:cubicBezTo>
                    <a:pt x="0" y="4148"/>
                    <a:pt x="4" y="4144"/>
                    <a:pt x="8" y="4144"/>
                  </a:cubicBezTo>
                  <a:cubicBezTo>
                    <a:pt x="13" y="4144"/>
                    <a:pt x="16" y="4148"/>
                    <a:pt x="16" y="4152"/>
                  </a:cubicBezTo>
                  <a:close/>
                  <a:moveTo>
                    <a:pt x="16" y="4264"/>
                  </a:moveTo>
                  <a:lnTo>
                    <a:pt x="16" y="4312"/>
                  </a:lnTo>
                  <a:cubicBezTo>
                    <a:pt x="16" y="4317"/>
                    <a:pt x="13" y="4320"/>
                    <a:pt x="8" y="4320"/>
                  </a:cubicBezTo>
                  <a:cubicBezTo>
                    <a:pt x="4" y="4320"/>
                    <a:pt x="0" y="4317"/>
                    <a:pt x="0" y="4312"/>
                  </a:cubicBezTo>
                  <a:lnTo>
                    <a:pt x="0" y="4264"/>
                  </a:lnTo>
                  <a:cubicBezTo>
                    <a:pt x="0" y="4260"/>
                    <a:pt x="4" y="4256"/>
                    <a:pt x="8" y="4256"/>
                  </a:cubicBezTo>
                  <a:cubicBezTo>
                    <a:pt x="13" y="4256"/>
                    <a:pt x="16" y="4260"/>
                    <a:pt x="16" y="4264"/>
                  </a:cubicBezTo>
                  <a:close/>
                  <a:moveTo>
                    <a:pt x="16" y="4376"/>
                  </a:moveTo>
                  <a:lnTo>
                    <a:pt x="16" y="4424"/>
                  </a:lnTo>
                  <a:cubicBezTo>
                    <a:pt x="16" y="4429"/>
                    <a:pt x="13" y="4432"/>
                    <a:pt x="8" y="4432"/>
                  </a:cubicBezTo>
                  <a:cubicBezTo>
                    <a:pt x="4" y="4432"/>
                    <a:pt x="0" y="4429"/>
                    <a:pt x="0" y="4424"/>
                  </a:cubicBezTo>
                  <a:lnTo>
                    <a:pt x="0" y="4376"/>
                  </a:lnTo>
                  <a:cubicBezTo>
                    <a:pt x="0" y="4372"/>
                    <a:pt x="4" y="4368"/>
                    <a:pt x="8" y="4368"/>
                  </a:cubicBezTo>
                  <a:cubicBezTo>
                    <a:pt x="13" y="4368"/>
                    <a:pt x="16" y="4372"/>
                    <a:pt x="16" y="4376"/>
                  </a:cubicBezTo>
                  <a:close/>
                  <a:moveTo>
                    <a:pt x="16" y="4488"/>
                  </a:moveTo>
                  <a:lnTo>
                    <a:pt x="16" y="4536"/>
                  </a:lnTo>
                  <a:cubicBezTo>
                    <a:pt x="16" y="4541"/>
                    <a:pt x="13" y="4544"/>
                    <a:pt x="8" y="4544"/>
                  </a:cubicBezTo>
                  <a:cubicBezTo>
                    <a:pt x="4" y="4544"/>
                    <a:pt x="0" y="4541"/>
                    <a:pt x="0" y="4536"/>
                  </a:cubicBezTo>
                  <a:lnTo>
                    <a:pt x="0" y="4488"/>
                  </a:lnTo>
                  <a:cubicBezTo>
                    <a:pt x="0" y="4484"/>
                    <a:pt x="4" y="4480"/>
                    <a:pt x="8" y="4480"/>
                  </a:cubicBezTo>
                  <a:cubicBezTo>
                    <a:pt x="13" y="4480"/>
                    <a:pt x="16" y="4484"/>
                    <a:pt x="16" y="4488"/>
                  </a:cubicBezTo>
                  <a:close/>
                  <a:moveTo>
                    <a:pt x="16" y="4600"/>
                  </a:moveTo>
                  <a:lnTo>
                    <a:pt x="16" y="4648"/>
                  </a:lnTo>
                  <a:cubicBezTo>
                    <a:pt x="16" y="4653"/>
                    <a:pt x="13" y="4656"/>
                    <a:pt x="8" y="4656"/>
                  </a:cubicBezTo>
                  <a:cubicBezTo>
                    <a:pt x="4" y="4656"/>
                    <a:pt x="0" y="4653"/>
                    <a:pt x="0" y="4648"/>
                  </a:cubicBezTo>
                  <a:lnTo>
                    <a:pt x="0" y="4600"/>
                  </a:lnTo>
                  <a:cubicBezTo>
                    <a:pt x="0" y="4596"/>
                    <a:pt x="4" y="4592"/>
                    <a:pt x="8" y="4592"/>
                  </a:cubicBezTo>
                  <a:cubicBezTo>
                    <a:pt x="13" y="4592"/>
                    <a:pt x="16" y="4596"/>
                    <a:pt x="16" y="4600"/>
                  </a:cubicBezTo>
                  <a:close/>
                  <a:moveTo>
                    <a:pt x="16" y="4712"/>
                  </a:moveTo>
                  <a:lnTo>
                    <a:pt x="16" y="4760"/>
                  </a:lnTo>
                  <a:cubicBezTo>
                    <a:pt x="16" y="4765"/>
                    <a:pt x="13" y="4768"/>
                    <a:pt x="8" y="4768"/>
                  </a:cubicBezTo>
                  <a:cubicBezTo>
                    <a:pt x="4" y="4768"/>
                    <a:pt x="0" y="4765"/>
                    <a:pt x="0" y="4760"/>
                  </a:cubicBezTo>
                  <a:lnTo>
                    <a:pt x="0" y="4712"/>
                  </a:lnTo>
                  <a:cubicBezTo>
                    <a:pt x="0" y="4708"/>
                    <a:pt x="4" y="4704"/>
                    <a:pt x="8" y="4704"/>
                  </a:cubicBezTo>
                  <a:cubicBezTo>
                    <a:pt x="13" y="4704"/>
                    <a:pt x="16" y="4708"/>
                    <a:pt x="16" y="4712"/>
                  </a:cubicBezTo>
                  <a:close/>
                  <a:moveTo>
                    <a:pt x="16" y="4824"/>
                  </a:moveTo>
                  <a:lnTo>
                    <a:pt x="16" y="4872"/>
                  </a:lnTo>
                  <a:cubicBezTo>
                    <a:pt x="16" y="4877"/>
                    <a:pt x="13" y="4880"/>
                    <a:pt x="8" y="4880"/>
                  </a:cubicBezTo>
                  <a:cubicBezTo>
                    <a:pt x="4" y="4880"/>
                    <a:pt x="0" y="4877"/>
                    <a:pt x="0" y="4872"/>
                  </a:cubicBezTo>
                  <a:lnTo>
                    <a:pt x="0" y="4824"/>
                  </a:lnTo>
                  <a:cubicBezTo>
                    <a:pt x="0" y="4820"/>
                    <a:pt x="4" y="4816"/>
                    <a:pt x="8" y="4816"/>
                  </a:cubicBezTo>
                  <a:cubicBezTo>
                    <a:pt x="13" y="4816"/>
                    <a:pt x="16" y="4820"/>
                    <a:pt x="16" y="4824"/>
                  </a:cubicBezTo>
                  <a:close/>
                  <a:moveTo>
                    <a:pt x="16" y="4936"/>
                  </a:moveTo>
                  <a:lnTo>
                    <a:pt x="16" y="4984"/>
                  </a:lnTo>
                  <a:cubicBezTo>
                    <a:pt x="16" y="4989"/>
                    <a:pt x="13" y="4992"/>
                    <a:pt x="8" y="4992"/>
                  </a:cubicBezTo>
                  <a:cubicBezTo>
                    <a:pt x="4" y="4992"/>
                    <a:pt x="0" y="4989"/>
                    <a:pt x="0" y="4984"/>
                  </a:cubicBezTo>
                  <a:lnTo>
                    <a:pt x="0" y="4936"/>
                  </a:lnTo>
                  <a:cubicBezTo>
                    <a:pt x="0" y="4932"/>
                    <a:pt x="4" y="4928"/>
                    <a:pt x="8" y="4928"/>
                  </a:cubicBezTo>
                  <a:cubicBezTo>
                    <a:pt x="13" y="4928"/>
                    <a:pt x="16" y="4932"/>
                    <a:pt x="16" y="4936"/>
                  </a:cubicBezTo>
                  <a:close/>
                  <a:moveTo>
                    <a:pt x="16" y="5048"/>
                  </a:moveTo>
                  <a:lnTo>
                    <a:pt x="16" y="5096"/>
                  </a:lnTo>
                  <a:cubicBezTo>
                    <a:pt x="16" y="5101"/>
                    <a:pt x="13" y="5104"/>
                    <a:pt x="8" y="5104"/>
                  </a:cubicBezTo>
                  <a:cubicBezTo>
                    <a:pt x="4" y="5104"/>
                    <a:pt x="0" y="5101"/>
                    <a:pt x="0" y="5096"/>
                  </a:cubicBezTo>
                  <a:lnTo>
                    <a:pt x="0" y="5048"/>
                  </a:lnTo>
                  <a:cubicBezTo>
                    <a:pt x="0" y="5044"/>
                    <a:pt x="4" y="5040"/>
                    <a:pt x="8" y="5040"/>
                  </a:cubicBezTo>
                  <a:cubicBezTo>
                    <a:pt x="13" y="5040"/>
                    <a:pt x="16" y="5044"/>
                    <a:pt x="16" y="5048"/>
                  </a:cubicBezTo>
                  <a:close/>
                  <a:moveTo>
                    <a:pt x="16" y="5160"/>
                  </a:moveTo>
                  <a:lnTo>
                    <a:pt x="16" y="5208"/>
                  </a:lnTo>
                  <a:cubicBezTo>
                    <a:pt x="16" y="5213"/>
                    <a:pt x="13" y="5216"/>
                    <a:pt x="8" y="5216"/>
                  </a:cubicBezTo>
                  <a:cubicBezTo>
                    <a:pt x="4" y="5216"/>
                    <a:pt x="0" y="5213"/>
                    <a:pt x="0" y="5208"/>
                  </a:cubicBezTo>
                  <a:lnTo>
                    <a:pt x="0" y="5160"/>
                  </a:lnTo>
                  <a:cubicBezTo>
                    <a:pt x="0" y="5156"/>
                    <a:pt x="4" y="5152"/>
                    <a:pt x="8" y="5152"/>
                  </a:cubicBezTo>
                  <a:cubicBezTo>
                    <a:pt x="13" y="5152"/>
                    <a:pt x="16" y="5156"/>
                    <a:pt x="16" y="5160"/>
                  </a:cubicBezTo>
                  <a:close/>
                  <a:moveTo>
                    <a:pt x="16" y="5272"/>
                  </a:moveTo>
                  <a:lnTo>
                    <a:pt x="16" y="5320"/>
                  </a:lnTo>
                  <a:cubicBezTo>
                    <a:pt x="16" y="5325"/>
                    <a:pt x="13" y="5328"/>
                    <a:pt x="8" y="5328"/>
                  </a:cubicBezTo>
                  <a:cubicBezTo>
                    <a:pt x="4" y="5328"/>
                    <a:pt x="0" y="5325"/>
                    <a:pt x="0" y="5320"/>
                  </a:cubicBezTo>
                  <a:lnTo>
                    <a:pt x="0" y="5272"/>
                  </a:lnTo>
                  <a:cubicBezTo>
                    <a:pt x="0" y="5268"/>
                    <a:pt x="4" y="5264"/>
                    <a:pt x="8" y="5264"/>
                  </a:cubicBezTo>
                  <a:cubicBezTo>
                    <a:pt x="13" y="5264"/>
                    <a:pt x="16" y="5268"/>
                    <a:pt x="16" y="5272"/>
                  </a:cubicBezTo>
                  <a:close/>
                  <a:moveTo>
                    <a:pt x="16" y="5384"/>
                  </a:moveTo>
                  <a:lnTo>
                    <a:pt x="16" y="5432"/>
                  </a:lnTo>
                  <a:cubicBezTo>
                    <a:pt x="16" y="5437"/>
                    <a:pt x="13" y="5440"/>
                    <a:pt x="8" y="5440"/>
                  </a:cubicBezTo>
                  <a:cubicBezTo>
                    <a:pt x="4" y="5440"/>
                    <a:pt x="0" y="5437"/>
                    <a:pt x="0" y="5432"/>
                  </a:cubicBezTo>
                  <a:lnTo>
                    <a:pt x="0" y="5384"/>
                  </a:lnTo>
                  <a:cubicBezTo>
                    <a:pt x="0" y="5380"/>
                    <a:pt x="4" y="5376"/>
                    <a:pt x="8" y="5376"/>
                  </a:cubicBezTo>
                  <a:cubicBezTo>
                    <a:pt x="13" y="5376"/>
                    <a:pt x="16" y="5380"/>
                    <a:pt x="16" y="5384"/>
                  </a:cubicBezTo>
                  <a:close/>
                </a:path>
              </a:pathLst>
            </a:custGeom>
            <a:solidFill>
              <a:srgbClr val="605759"/>
            </a:solidFill>
            <a:ln w="0" cap="flat">
              <a:solidFill>
                <a:srgbClr val="605759"/>
              </a:solidFill>
              <a:prstDash val="solid"/>
              <a:round/>
              <a:headEnd/>
              <a:tailEnd/>
            </a:ln>
          </p:spPr>
          <p:txBody>
            <a:bodyPr rot="0" vert="horz" wrap="square" lIns="91440" tIns="45720" rIns="91440" bIns="45720" anchor="t" anchorCtr="0" upright="1">
              <a:noAutofit/>
            </a:bodyPr>
            <a:lstStyle/>
            <a:p>
              <a:endParaRPr lang="nl-BE" sz="2800"/>
            </a:p>
          </p:txBody>
        </p:sp>
      </p:grpSp>
      <p:sp>
        <p:nvSpPr>
          <p:cNvPr id="49" name="Freeform 48"/>
          <p:cNvSpPr>
            <a:spLocks noEditPoints="1"/>
          </p:cNvSpPr>
          <p:nvPr/>
        </p:nvSpPr>
        <p:spPr bwMode="auto">
          <a:xfrm>
            <a:off x="9619052" y="2210801"/>
            <a:ext cx="762404" cy="470438"/>
          </a:xfrm>
          <a:custGeom>
            <a:avLst/>
            <a:gdLst>
              <a:gd name="T0" fmla="*/ 0 w 2172"/>
              <a:gd name="T1" fmla="*/ 12 h 1348"/>
              <a:gd name="T2" fmla="*/ 12 w 2172"/>
              <a:gd name="T3" fmla="*/ 0 h 1348"/>
              <a:gd name="T4" fmla="*/ 2160 w 2172"/>
              <a:gd name="T5" fmla="*/ 0 h 1348"/>
              <a:gd name="T6" fmla="*/ 2172 w 2172"/>
              <a:gd name="T7" fmla="*/ 12 h 1348"/>
              <a:gd name="T8" fmla="*/ 2172 w 2172"/>
              <a:gd name="T9" fmla="*/ 1336 h 1348"/>
              <a:gd name="T10" fmla="*/ 2160 w 2172"/>
              <a:gd name="T11" fmla="*/ 1348 h 1348"/>
              <a:gd name="T12" fmla="*/ 12 w 2172"/>
              <a:gd name="T13" fmla="*/ 1348 h 1348"/>
              <a:gd name="T14" fmla="*/ 0 w 2172"/>
              <a:gd name="T15" fmla="*/ 1336 h 1348"/>
              <a:gd name="T16" fmla="*/ 0 w 2172"/>
              <a:gd name="T17" fmla="*/ 12 h 1348"/>
              <a:gd name="T18" fmla="*/ 15 w 2172"/>
              <a:gd name="T19" fmla="*/ 1334 h 1348"/>
              <a:gd name="T20" fmla="*/ 2158 w 2172"/>
              <a:gd name="T21" fmla="*/ 1334 h 1348"/>
              <a:gd name="T22" fmla="*/ 2158 w 2172"/>
              <a:gd name="T23" fmla="*/ 15 h 1348"/>
              <a:gd name="T24" fmla="*/ 15 w 2172"/>
              <a:gd name="T25" fmla="*/ 15 h 1348"/>
              <a:gd name="T26" fmla="*/ 15 w 2172"/>
              <a:gd name="T27" fmla="*/ 1334 h 1348"/>
              <a:gd name="T28" fmla="*/ 20 w 2172"/>
              <a:gd name="T29" fmla="*/ 20 h 1348"/>
              <a:gd name="T30" fmla="*/ 2153 w 2172"/>
              <a:gd name="T31" fmla="*/ 20 h 1348"/>
              <a:gd name="T32" fmla="*/ 2153 w 2172"/>
              <a:gd name="T33" fmla="*/ 1329 h 1348"/>
              <a:gd name="T34" fmla="*/ 20 w 2172"/>
              <a:gd name="T35" fmla="*/ 1329 h 1348"/>
              <a:gd name="T36" fmla="*/ 20 w 2172"/>
              <a:gd name="T37" fmla="*/ 20 h 1348"/>
              <a:gd name="T38" fmla="*/ 24 w 2172"/>
              <a:gd name="T39" fmla="*/ 1324 h 1348"/>
              <a:gd name="T40" fmla="*/ 2148 w 2172"/>
              <a:gd name="T41" fmla="*/ 1324 h 1348"/>
              <a:gd name="T42" fmla="*/ 2148 w 2172"/>
              <a:gd name="T43" fmla="*/ 24 h 1348"/>
              <a:gd name="T44" fmla="*/ 24 w 2172"/>
              <a:gd name="T45" fmla="*/ 24 h 1348"/>
              <a:gd name="T46" fmla="*/ 24 w 2172"/>
              <a:gd name="T47" fmla="*/ 1324 h 1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72" h="1348">
                <a:moveTo>
                  <a:pt x="0" y="12"/>
                </a:moveTo>
                <a:cubicBezTo>
                  <a:pt x="0" y="6"/>
                  <a:pt x="6" y="0"/>
                  <a:pt x="12" y="0"/>
                </a:cubicBezTo>
                <a:lnTo>
                  <a:pt x="2160" y="0"/>
                </a:lnTo>
                <a:cubicBezTo>
                  <a:pt x="2167" y="0"/>
                  <a:pt x="2172" y="6"/>
                  <a:pt x="2172" y="12"/>
                </a:cubicBezTo>
                <a:lnTo>
                  <a:pt x="2172" y="1336"/>
                </a:lnTo>
                <a:cubicBezTo>
                  <a:pt x="2172" y="1343"/>
                  <a:pt x="2167" y="1348"/>
                  <a:pt x="2160" y="1348"/>
                </a:cubicBezTo>
                <a:lnTo>
                  <a:pt x="12" y="1348"/>
                </a:lnTo>
                <a:cubicBezTo>
                  <a:pt x="6" y="1348"/>
                  <a:pt x="0" y="1343"/>
                  <a:pt x="0" y="1336"/>
                </a:cubicBezTo>
                <a:lnTo>
                  <a:pt x="0" y="12"/>
                </a:lnTo>
                <a:close/>
                <a:moveTo>
                  <a:pt x="15" y="1334"/>
                </a:moveTo>
                <a:lnTo>
                  <a:pt x="2158" y="1334"/>
                </a:lnTo>
                <a:lnTo>
                  <a:pt x="2158" y="15"/>
                </a:lnTo>
                <a:lnTo>
                  <a:pt x="15" y="15"/>
                </a:lnTo>
                <a:lnTo>
                  <a:pt x="15" y="1334"/>
                </a:lnTo>
                <a:close/>
                <a:moveTo>
                  <a:pt x="20" y="20"/>
                </a:moveTo>
                <a:lnTo>
                  <a:pt x="2153" y="20"/>
                </a:lnTo>
                <a:lnTo>
                  <a:pt x="2153" y="1329"/>
                </a:lnTo>
                <a:lnTo>
                  <a:pt x="20" y="1329"/>
                </a:lnTo>
                <a:lnTo>
                  <a:pt x="20" y="20"/>
                </a:lnTo>
                <a:close/>
                <a:moveTo>
                  <a:pt x="24" y="1324"/>
                </a:moveTo>
                <a:lnTo>
                  <a:pt x="2148" y="1324"/>
                </a:lnTo>
                <a:lnTo>
                  <a:pt x="2148" y="24"/>
                </a:lnTo>
                <a:lnTo>
                  <a:pt x="24" y="24"/>
                </a:lnTo>
                <a:lnTo>
                  <a:pt x="24" y="1324"/>
                </a:lnTo>
                <a:close/>
              </a:path>
            </a:pathLst>
          </a:custGeom>
          <a:solidFill>
            <a:srgbClr val="BFBFBF"/>
          </a:solidFill>
          <a:ln w="0" cap="flat">
            <a:solidFill>
              <a:srgbClr val="BFBFBF"/>
            </a:solidFill>
            <a:prstDash val="solid"/>
            <a:round/>
            <a:headEnd/>
            <a:tailEnd/>
          </a:ln>
        </p:spPr>
        <p:txBody>
          <a:bodyPr rot="0" vert="horz" wrap="square" lIns="91440" tIns="45720" rIns="91440" bIns="45720" anchor="t" anchorCtr="0" upright="1">
            <a:noAutofit/>
          </a:bodyPr>
          <a:lstStyle/>
          <a:p>
            <a:endParaRPr lang="nl-BE" sz="2800"/>
          </a:p>
        </p:txBody>
      </p:sp>
      <p:sp>
        <p:nvSpPr>
          <p:cNvPr id="50" name="Freeform 49"/>
          <p:cNvSpPr>
            <a:spLocks noEditPoints="1"/>
          </p:cNvSpPr>
          <p:nvPr/>
        </p:nvSpPr>
        <p:spPr bwMode="auto">
          <a:xfrm>
            <a:off x="9493428" y="2298304"/>
            <a:ext cx="134287" cy="651509"/>
          </a:xfrm>
          <a:custGeom>
            <a:avLst/>
            <a:gdLst>
              <a:gd name="T0" fmla="*/ 191 w 385"/>
              <a:gd name="T1" fmla="*/ 24 h 1865"/>
              <a:gd name="T2" fmla="*/ 24 w 385"/>
              <a:gd name="T3" fmla="*/ 24 h 1865"/>
              <a:gd name="T4" fmla="*/ 24 w 385"/>
              <a:gd name="T5" fmla="*/ 1085 h 1865"/>
              <a:gd name="T6" fmla="*/ 385 w 385"/>
              <a:gd name="T7" fmla="*/ 1854 h 1865"/>
              <a:gd name="T8" fmla="*/ 372 w 385"/>
              <a:gd name="T9" fmla="*/ 1861 h 1865"/>
              <a:gd name="T10" fmla="*/ 10 w 385"/>
              <a:gd name="T11" fmla="*/ 1088 h 1865"/>
              <a:gd name="T12" fmla="*/ 10 w 385"/>
              <a:gd name="T13" fmla="*/ 1087 h 1865"/>
              <a:gd name="T14" fmla="*/ 10 w 385"/>
              <a:gd name="T15" fmla="*/ 12 h 1865"/>
              <a:gd name="T16" fmla="*/ 12 w 385"/>
              <a:gd name="T17" fmla="*/ 9 h 1865"/>
              <a:gd name="T18" fmla="*/ 191 w 385"/>
              <a:gd name="T19" fmla="*/ 9 h 1865"/>
              <a:gd name="T20" fmla="*/ 191 w 385"/>
              <a:gd name="T21" fmla="*/ 24 h 1865"/>
              <a:gd name="T22" fmla="*/ 191 w 385"/>
              <a:gd name="T23" fmla="*/ 5 h 1865"/>
              <a:gd name="T24" fmla="*/ 12 w 385"/>
              <a:gd name="T25" fmla="*/ 5 h 1865"/>
              <a:gd name="T26" fmla="*/ 5 w 385"/>
              <a:gd name="T27" fmla="*/ 12 h 1865"/>
              <a:gd name="T28" fmla="*/ 5 w 385"/>
              <a:gd name="T29" fmla="*/ 1087 h 1865"/>
              <a:gd name="T30" fmla="*/ 6 w 385"/>
              <a:gd name="T31" fmla="*/ 1091 h 1865"/>
              <a:gd name="T32" fmla="*/ 368 w 385"/>
              <a:gd name="T33" fmla="*/ 1863 h 1865"/>
              <a:gd name="T34" fmla="*/ 364 w 385"/>
              <a:gd name="T35" fmla="*/ 1865 h 1865"/>
              <a:gd name="T36" fmla="*/ 2 w 385"/>
              <a:gd name="T37" fmla="*/ 1093 h 1865"/>
              <a:gd name="T38" fmla="*/ 0 w 385"/>
              <a:gd name="T39" fmla="*/ 1087 h 1865"/>
              <a:gd name="T40" fmla="*/ 0 w 385"/>
              <a:gd name="T41" fmla="*/ 12 h 1865"/>
              <a:gd name="T42" fmla="*/ 12 w 385"/>
              <a:gd name="T43" fmla="*/ 0 h 1865"/>
              <a:gd name="T44" fmla="*/ 191 w 385"/>
              <a:gd name="T45" fmla="*/ 0 h 1865"/>
              <a:gd name="T46" fmla="*/ 191 w 385"/>
              <a:gd name="T47" fmla="*/ 5 h 1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5" h="1865">
                <a:moveTo>
                  <a:pt x="191" y="24"/>
                </a:moveTo>
                <a:lnTo>
                  <a:pt x="24" y="24"/>
                </a:lnTo>
                <a:lnTo>
                  <a:pt x="24" y="1085"/>
                </a:lnTo>
                <a:lnTo>
                  <a:pt x="385" y="1854"/>
                </a:lnTo>
                <a:lnTo>
                  <a:pt x="372" y="1861"/>
                </a:lnTo>
                <a:lnTo>
                  <a:pt x="10" y="1088"/>
                </a:lnTo>
                <a:cubicBezTo>
                  <a:pt x="10" y="1088"/>
                  <a:pt x="10" y="1088"/>
                  <a:pt x="10" y="1087"/>
                </a:cubicBezTo>
                <a:lnTo>
                  <a:pt x="10" y="12"/>
                </a:lnTo>
                <a:cubicBezTo>
                  <a:pt x="10" y="10"/>
                  <a:pt x="11" y="9"/>
                  <a:pt x="12" y="9"/>
                </a:cubicBezTo>
                <a:lnTo>
                  <a:pt x="191" y="9"/>
                </a:lnTo>
                <a:lnTo>
                  <a:pt x="191" y="24"/>
                </a:lnTo>
                <a:close/>
                <a:moveTo>
                  <a:pt x="191" y="5"/>
                </a:moveTo>
                <a:lnTo>
                  <a:pt x="12" y="5"/>
                </a:lnTo>
                <a:cubicBezTo>
                  <a:pt x="8" y="5"/>
                  <a:pt x="5" y="8"/>
                  <a:pt x="5" y="12"/>
                </a:cubicBezTo>
                <a:lnTo>
                  <a:pt x="5" y="1087"/>
                </a:lnTo>
                <a:cubicBezTo>
                  <a:pt x="5" y="1089"/>
                  <a:pt x="5" y="1090"/>
                  <a:pt x="6" y="1091"/>
                </a:cubicBezTo>
                <a:lnTo>
                  <a:pt x="368" y="1863"/>
                </a:lnTo>
                <a:lnTo>
                  <a:pt x="364" y="1865"/>
                </a:lnTo>
                <a:lnTo>
                  <a:pt x="2" y="1093"/>
                </a:lnTo>
                <a:cubicBezTo>
                  <a:pt x="1" y="1091"/>
                  <a:pt x="0" y="1089"/>
                  <a:pt x="0" y="1087"/>
                </a:cubicBezTo>
                <a:lnTo>
                  <a:pt x="0" y="12"/>
                </a:lnTo>
                <a:cubicBezTo>
                  <a:pt x="0" y="5"/>
                  <a:pt x="6" y="0"/>
                  <a:pt x="12" y="0"/>
                </a:cubicBezTo>
                <a:lnTo>
                  <a:pt x="191" y="0"/>
                </a:lnTo>
                <a:lnTo>
                  <a:pt x="191" y="5"/>
                </a:lnTo>
                <a:close/>
              </a:path>
            </a:pathLst>
          </a:custGeom>
          <a:solidFill>
            <a:srgbClr val="BFBFBF"/>
          </a:solidFill>
          <a:ln w="0" cap="flat">
            <a:solidFill>
              <a:srgbClr val="BFBFBF"/>
            </a:solidFill>
            <a:prstDash val="solid"/>
            <a:round/>
            <a:headEnd/>
            <a:tailEnd/>
          </a:ln>
        </p:spPr>
        <p:txBody>
          <a:bodyPr rot="0" vert="horz" wrap="square" lIns="91440" tIns="45720" rIns="91440" bIns="45720" anchor="t" anchorCtr="0" upright="1">
            <a:noAutofit/>
          </a:bodyPr>
          <a:lstStyle/>
          <a:p>
            <a:endParaRPr lang="nl-BE" sz="2800"/>
          </a:p>
        </p:txBody>
      </p:sp>
      <p:sp>
        <p:nvSpPr>
          <p:cNvPr id="51" name="Rectangle 50"/>
          <p:cNvSpPr>
            <a:spLocks noChangeArrowheads="1"/>
          </p:cNvSpPr>
          <p:nvPr/>
        </p:nvSpPr>
        <p:spPr bwMode="auto">
          <a:xfrm>
            <a:off x="9821782" y="2299171"/>
            <a:ext cx="456856" cy="176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p>
            <a:pPr>
              <a:lnSpc>
                <a:spcPct val="115000"/>
              </a:lnSpc>
              <a:spcAft>
                <a:spcPts val="600"/>
              </a:spcAft>
            </a:pPr>
            <a:r>
              <a:rPr lang="en-US" sz="1000" dirty="0" smtClean="0">
                <a:solidFill>
                  <a:srgbClr val="272324"/>
                </a:solidFill>
                <a:effectLst/>
                <a:latin typeface="Verdana"/>
                <a:ea typeface="Verdana"/>
                <a:cs typeface="Verdana"/>
              </a:rPr>
              <a:t>End </a:t>
            </a:r>
            <a:r>
              <a:rPr lang="en-US" sz="1000" dirty="0">
                <a:solidFill>
                  <a:srgbClr val="272324"/>
                </a:solidFill>
                <a:effectLst/>
                <a:latin typeface="Verdana"/>
                <a:ea typeface="Verdana"/>
                <a:cs typeface="Verdana"/>
              </a:rPr>
              <a:t>of </a:t>
            </a:r>
            <a:endParaRPr lang="nl-BE" sz="1100" dirty="0">
              <a:effectLst/>
              <a:latin typeface="Verdana"/>
              <a:ea typeface="Verdana"/>
              <a:cs typeface="Times New Roman"/>
            </a:endParaRPr>
          </a:p>
        </p:txBody>
      </p:sp>
      <p:sp>
        <p:nvSpPr>
          <p:cNvPr id="52" name="Rectangle 51"/>
          <p:cNvSpPr>
            <a:spLocks noChangeArrowheads="1"/>
          </p:cNvSpPr>
          <p:nvPr/>
        </p:nvSpPr>
        <p:spPr bwMode="auto">
          <a:xfrm>
            <a:off x="9764602" y="2446452"/>
            <a:ext cx="516808" cy="16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p>
            <a:pPr>
              <a:lnSpc>
                <a:spcPct val="115000"/>
              </a:lnSpc>
              <a:spcAft>
                <a:spcPts val="600"/>
              </a:spcAft>
            </a:pPr>
            <a:r>
              <a:rPr lang="en-US" sz="1000" dirty="0">
                <a:solidFill>
                  <a:srgbClr val="272324"/>
                </a:solidFill>
                <a:effectLst/>
                <a:latin typeface="Verdana"/>
                <a:ea typeface="Verdana"/>
                <a:cs typeface="Verdana"/>
              </a:rPr>
              <a:t>Contact</a:t>
            </a:r>
            <a:endParaRPr lang="nl-BE" sz="1100">
              <a:effectLst/>
              <a:latin typeface="Verdana"/>
              <a:ea typeface="Verdana"/>
              <a:cs typeface="Times New Roman"/>
            </a:endParaRPr>
          </a:p>
        </p:txBody>
      </p:sp>
      <p:sp>
        <p:nvSpPr>
          <p:cNvPr id="53" name="Rectangle 52"/>
          <p:cNvSpPr>
            <a:spLocks noChangeArrowheads="1"/>
          </p:cNvSpPr>
          <p:nvPr/>
        </p:nvSpPr>
        <p:spPr bwMode="auto">
          <a:xfrm>
            <a:off x="4445101" y="2929886"/>
            <a:ext cx="156812" cy="23565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nl-BE" sz="2800"/>
          </a:p>
        </p:txBody>
      </p:sp>
      <p:sp>
        <p:nvSpPr>
          <p:cNvPr id="54" name="Freeform 53"/>
          <p:cNvSpPr>
            <a:spLocks noEditPoints="1"/>
          </p:cNvSpPr>
          <p:nvPr/>
        </p:nvSpPr>
        <p:spPr bwMode="auto">
          <a:xfrm>
            <a:off x="4440770" y="2926421"/>
            <a:ext cx="165476" cy="243449"/>
          </a:xfrm>
          <a:custGeom>
            <a:avLst/>
            <a:gdLst>
              <a:gd name="T0" fmla="*/ 0 w 1888"/>
              <a:gd name="T1" fmla="*/ 48 h 2800"/>
              <a:gd name="T2" fmla="*/ 48 w 1888"/>
              <a:gd name="T3" fmla="*/ 0 h 2800"/>
              <a:gd name="T4" fmla="*/ 1840 w 1888"/>
              <a:gd name="T5" fmla="*/ 0 h 2800"/>
              <a:gd name="T6" fmla="*/ 1888 w 1888"/>
              <a:gd name="T7" fmla="*/ 48 h 2800"/>
              <a:gd name="T8" fmla="*/ 1888 w 1888"/>
              <a:gd name="T9" fmla="*/ 2752 h 2800"/>
              <a:gd name="T10" fmla="*/ 1840 w 1888"/>
              <a:gd name="T11" fmla="*/ 2800 h 2800"/>
              <a:gd name="T12" fmla="*/ 48 w 1888"/>
              <a:gd name="T13" fmla="*/ 2800 h 2800"/>
              <a:gd name="T14" fmla="*/ 0 w 1888"/>
              <a:gd name="T15" fmla="*/ 2752 h 2800"/>
              <a:gd name="T16" fmla="*/ 0 w 1888"/>
              <a:gd name="T17" fmla="*/ 48 h 2800"/>
              <a:gd name="T18" fmla="*/ 96 w 1888"/>
              <a:gd name="T19" fmla="*/ 2752 h 2800"/>
              <a:gd name="T20" fmla="*/ 48 w 1888"/>
              <a:gd name="T21" fmla="*/ 2704 h 2800"/>
              <a:gd name="T22" fmla="*/ 1840 w 1888"/>
              <a:gd name="T23" fmla="*/ 2704 h 2800"/>
              <a:gd name="T24" fmla="*/ 1792 w 1888"/>
              <a:gd name="T25" fmla="*/ 2752 h 2800"/>
              <a:gd name="T26" fmla="*/ 1792 w 1888"/>
              <a:gd name="T27" fmla="*/ 48 h 2800"/>
              <a:gd name="T28" fmla="*/ 1840 w 1888"/>
              <a:gd name="T29" fmla="*/ 96 h 2800"/>
              <a:gd name="T30" fmla="*/ 48 w 1888"/>
              <a:gd name="T31" fmla="*/ 96 h 2800"/>
              <a:gd name="T32" fmla="*/ 96 w 1888"/>
              <a:gd name="T33" fmla="*/ 48 h 2800"/>
              <a:gd name="T34" fmla="*/ 96 w 1888"/>
              <a:gd name="T35" fmla="*/ 2752 h 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88" h="2800">
                <a:moveTo>
                  <a:pt x="0" y="48"/>
                </a:moveTo>
                <a:cubicBezTo>
                  <a:pt x="0" y="22"/>
                  <a:pt x="22" y="0"/>
                  <a:pt x="48" y="0"/>
                </a:cubicBezTo>
                <a:lnTo>
                  <a:pt x="1840" y="0"/>
                </a:lnTo>
                <a:cubicBezTo>
                  <a:pt x="1867" y="0"/>
                  <a:pt x="1888" y="22"/>
                  <a:pt x="1888" y="48"/>
                </a:cubicBezTo>
                <a:lnTo>
                  <a:pt x="1888" y="2752"/>
                </a:lnTo>
                <a:cubicBezTo>
                  <a:pt x="1888" y="2779"/>
                  <a:pt x="1867" y="2800"/>
                  <a:pt x="1840" y="2800"/>
                </a:cubicBezTo>
                <a:lnTo>
                  <a:pt x="48" y="2800"/>
                </a:lnTo>
                <a:cubicBezTo>
                  <a:pt x="22" y="2800"/>
                  <a:pt x="0" y="2779"/>
                  <a:pt x="0" y="2752"/>
                </a:cubicBezTo>
                <a:lnTo>
                  <a:pt x="0" y="48"/>
                </a:lnTo>
                <a:close/>
                <a:moveTo>
                  <a:pt x="96" y="2752"/>
                </a:moveTo>
                <a:lnTo>
                  <a:pt x="48" y="2704"/>
                </a:lnTo>
                <a:lnTo>
                  <a:pt x="1840" y="2704"/>
                </a:lnTo>
                <a:lnTo>
                  <a:pt x="1792" y="2752"/>
                </a:lnTo>
                <a:lnTo>
                  <a:pt x="1792" y="48"/>
                </a:lnTo>
                <a:lnTo>
                  <a:pt x="1840" y="96"/>
                </a:lnTo>
                <a:lnTo>
                  <a:pt x="48" y="96"/>
                </a:lnTo>
                <a:lnTo>
                  <a:pt x="96" y="48"/>
                </a:lnTo>
                <a:lnTo>
                  <a:pt x="96" y="2752"/>
                </a:lnTo>
                <a:close/>
              </a:path>
            </a:pathLst>
          </a:custGeom>
          <a:solidFill>
            <a:srgbClr val="BFBFBF"/>
          </a:solidFill>
          <a:ln w="0" cap="flat">
            <a:solidFill>
              <a:srgbClr val="BFBFBF"/>
            </a:solidFill>
            <a:prstDash val="solid"/>
            <a:round/>
            <a:headEnd/>
            <a:tailEnd/>
          </a:ln>
        </p:spPr>
        <p:txBody>
          <a:bodyPr rot="0" vert="horz" wrap="square" lIns="91440" tIns="45720" rIns="91440" bIns="45720" anchor="t" anchorCtr="0" upright="1">
            <a:noAutofit/>
          </a:bodyPr>
          <a:lstStyle/>
          <a:p>
            <a:endParaRPr lang="nl-BE" sz="2800"/>
          </a:p>
        </p:txBody>
      </p:sp>
      <p:sp>
        <p:nvSpPr>
          <p:cNvPr id="55" name="Rectangle 54"/>
          <p:cNvSpPr>
            <a:spLocks noChangeArrowheads="1"/>
          </p:cNvSpPr>
          <p:nvPr/>
        </p:nvSpPr>
        <p:spPr bwMode="auto">
          <a:xfrm>
            <a:off x="4478890" y="2961075"/>
            <a:ext cx="88358" cy="173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p>
            <a:pPr>
              <a:lnSpc>
                <a:spcPct val="115000"/>
              </a:lnSpc>
              <a:spcAft>
                <a:spcPts val="600"/>
              </a:spcAft>
            </a:pPr>
            <a:r>
              <a:rPr lang="en-US" sz="1050" dirty="0">
                <a:solidFill>
                  <a:srgbClr val="272324"/>
                </a:solidFill>
                <a:effectLst/>
                <a:latin typeface="Verdana"/>
                <a:ea typeface="Verdana"/>
                <a:cs typeface="Verdana"/>
              </a:rPr>
              <a:t>1</a:t>
            </a:r>
            <a:endParaRPr lang="nl-BE" sz="1100">
              <a:effectLst/>
              <a:latin typeface="Verdana"/>
              <a:ea typeface="Verdana"/>
              <a:cs typeface="Times New Roman"/>
            </a:endParaRPr>
          </a:p>
        </p:txBody>
      </p:sp>
      <p:sp>
        <p:nvSpPr>
          <p:cNvPr id="56" name="Rectangle 55"/>
          <p:cNvSpPr>
            <a:spLocks noChangeArrowheads="1"/>
          </p:cNvSpPr>
          <p:nvPr/>
        </p:nvSpPr>
        <p:spPr bwMode="auto">
          <a:xfrm>
            <a:off x="5199708" y="2929886"/>
            <a:ext cx="156812" cy="23565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nl-BE" sz="2800"/>
          </a:p>
        </p:txBody>
      </p:sp>
      <p:sp>
        <p:nvSpPr>
          <p:cNvPr id="57" name="Freeform 56"/>
          <p:cNvSpPr>
            <a:spLocks noEditPoints="1"/>
          </p:cNvSpPr>
          <p:nvPr/>
        </p:nvSpPr>
        <p:spPr bwMode="auto">
          <a:xfrm>
            <a:off x="5195376" y="2926421"/>
            <a:ext cx="165476" cy="243449"/>
          </a:xfrm>
          <a:custGeom>
            <a:avLst/>
            <a:gdLst>
              <a:gd name="T0" fmla="*/ 0 w 1888"/>
              <a:gd name="T1" fmla="*/ 48 h 2800"/>
              <a:gd name="T2" fmla="*/ 48 w 1888"/>
              <a:gd name="T3" fmla="*/ 0 h 2800"/>
              <a:gd name="T4" fmla="*/ 1840 w 1888"/>
              <a:gd name="T5" fmla="*/ 0 h 2800"/>
              <a:gd name="T6" fmla="*/ 1888 w 1888"/>
              <a:gd name="T7" fmla="*/ 48 h 2800"/>
              <a:gd name="T8" fmla="*/ 1888 w 1888"/>
              <a:gd name="T9" fmla="*/ 2752 h 2800"/>
              <a:gd name="T10" fmla="*/ 1840 w 1888"/>
              <a:gd name="T11" fmla="*/ 2800 h 2800"/>
              <a:gd name="T12" fmla="*/ 48 w 1888"/>
              <a:gd name="T13" fmla="*/ 2800 h 2800"/>
              <a:gd name="T14" fmla="*/ 0 w 1888"/>
              <a:gd name="T15" fmla="*/ 2752 h 2800"/>
              <a:gd name="T16" fmla="*/ 0 w 1888"/>
              <a:gd name="T17" fmla="*/ 48 h 2800"/>
              <a:gd name="T18" fmla="*/ 96 w 1888"/>
              <a:gd name="T19" fmla="*/ 2752 h 2800"/>
              <a:gd name="T20" fmla="*/ 48 w 1888"/>
              <a:gd name="T21" fmla="*/ 2704 h 2800"/>
              <a:gd name="T22" fmla="*/ 1840 w 1888"/>
              <a:gd name="T23" fmla="*/ 2704 h 2800"/>
              <a:gd name="T24" fmla="*/ 1792 w 1888"/>
              <a:gd name="T25" fmla="*/ 2752 h 2800"/>
              <a:gd name="T26" fmla="*/ 1792 w 1888"/>
              <a:gd name="T27" fmla="*/ 48 h 2800"/>
              <a:gd name="T28" fmla="*/ 1840 w 1888"/>
              <a:gd name="T29" fmla="*/ 96 h 2800"/>
              <a:gd name="T30" fmla="*/ 48 w 1888"/>
              <a:gd name="T31" fmla="*/ 96 h 2800"/>
              <a:gd name="T32" fmla="*/ 96 w 1888"/>
              <a:gd name="T33" fmla="*/ 48 h 2800"/>
              <a:gd name="T34" fmla="*/ 96 w 1888"/>
              <a:gd name="T35" fmla="*/ 2752 h 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88" h="2800">
                <a:moveTo>
                  <a:pt x="0" y="48"/>
                </a:moveTo>
                <a:cubicBezTo>
                  <a:pt x="0" y="22"/>
                  <a:pt x="22" y="0"/>
                  <a:pt x="48" y="0"/>
                </a:cubicBezTo>
                <a:lnTo>
                  <a:pt x="1840" y="0"/>
                </a:lnTo>
                <a:cubicBezTo>
                  <a:pt x="1867" y="0"/>
                  <a:pt x="1888" y="22"/>
                  <a:pt x="1888" y="48"/>
                </a:cubicBezTo>
                <a:lnTo>
                  <a:pt x="1888" y="2752"/>
                </a:lnTo>
                <a:cubicBezTo>
                  <a:pt x="1888" y="2779"/>
                  <a:pt x="1867" y="2800"/>
                  <a:pt x="1840" y="2800"/>
                </a:cubicBezTo>
                <a:lnTo>
                  <a:pt x="48" y="2800"/>
                </a:lnTo>
                <a:cubicBezTo>
                  <a:pt x="22" y="2800"/>
                  <a:pt x="0" y="2779"/>
                  <a:pt x="0" y="2752"/>
                </a:cubicBezTo>
                <a:lnTo>
                  <a:pt x="0" y="48"/>
                </a:lnTo>
                <a:close/>
                <a:moveTo>
                  <a:pt x="96" y="2752"/>
                </a:moveTo>
                <a:lnTo>
                  <a:pt x="48" y="2704"/>
                </a:lnTo>
                <a:lnTo>
                  <a:pt x="1840" y="2704"/>
                </a:lnTo>
                <a:lnTo>
                  <a:pt x="1792" y="2752"/>
                </a:lnTo>
                <a:lnTo>
                  <a:pt x="1792" y="48"/>
                </a:lnTo>
                <a:lnTo>
                  <a:pt x="1840" y="96"/>
                </a:lnTo>
                <a:lnTo>
                  <a:pt x="48" y="96"/>
                </a:lnTo>
                <a:lnTo>
                  <a:pt x="96" y="48"/>
                </a:lnTo>
                <a:lnTo>
                  <a:pt x="96" y="2752"/>
                </a:lnTo>
                <a:close/>
              </a:path>
            </a:pathLst>
          </a:custGeom>
          <a:solidFill>
            <a:srgbClr val="BFBFBF"/>
          </a:solidFill>
          <a:ln w="0" cap="flat">
            <a:solidFill>
              <a:srgbClr val="BFBFBF"/>
            </a:solidFill>
            <a:prstDash val="solid"/>
            <a:round/>
            <a:headEnd/>
            <a:tailEnd/>
          </a:ln>
        </p:spPr>
        <p:txBody>
          <a:bodyPr rot="0" vert="horz" wrap="square" lIns="91440" tIns="45720" rIns="91440" bIns="45720" anchor="t" anchorCtr="0" upright="1">
            <a:noAutofit/>
          </a:bodyPr>
          <a:lstStyle/>
          <a:p>
            <a:endParaRPr lang="nl-BE" sz="2800"/>
          </a:p>
        </p:txBody>
      </p:sp>
      <p:sp>
        <p:nvSpPr>
          <p:cNvPr id="58" name="Rectangle 57"/>
          <p:cNvSpPr>
            <a:spLocks noChangeArrowheads="1"/>
          </p:cNvSpPr>
          <p:nvPr/>
        </p:nvSpPr>
        <p:spPr bwMode="auto">
          <a:xfrm>
            <a:off x="5233496" y="2961075"/>
            <a:ext cx="88358" cy="173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p>
            <a:pPr>
              <a:lnSpc>
                <a:spcPct val="115000"/>
              </a:lnSpc>
              <a:spcAft>
                <a:spcPts val="600"/>
              </a:spcAft>
            </a:pPr>
            <a:r>
              <a:rPr lang="en-US" sz="1050" dirty="0">
                <a:solidFill>
                  <a:srgbClr val="272324"/>
                </a:solidFill>
                <a:effectLst/>
                <a:latin typeface="Verdana"/>
                <a:ea typeface="Verdana"/>
                <a:cs typeface="Verdana"/>
              </a:rPr>
              <a:t>2</a:t>
            </a:r>
            <a:endParaRPr lang="nl-BE" sz="1100">
              <a:effectLst/>
              <a:latin typeface="Verdana"/>
              <a:ea typeface="Verdana"/>
              <a:cs typeface="Times New Roman"/>
            </a:endParaRPr>
          </a:p>
        </p:txBody>
      </p:sp>
      <p:sp>
        <p:nvSpPr>
          <p:cNvPr id="59" name="Rectangle 58"/>
          <p:cNvSpPr>
            <a:spLocks noChangeArrowheads="1"/>
          </p:cNvSpPr>
          <p:nvPr/>
        </p:nvSpPr>
        <p:spPr bwMode="auto">
          <a:xfrm>
            <a:off x="7499050" y="2929886"/>
            <a:ext cx="156812" cy="23565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nl-BE" sz="2800"/>
          </a:p>
        </p:txBody>
      </p:sp>
      <p:sp>
        <p:nvSpPr>
          <p:cNvPr id="60" name="Freeform 59"/>
          <p:cNvSpPr>
            <a:spLocks noEditPoints="1"/>
          </p:cNvSpPr>
          <p:nvPr/>
        </p:nvSpPr>
        <p:spPr bwMode="auto">
          <a:xfrm>
            <a:off x="7494717" y="2926421"/>
            <a:ext cx="164610" cy="243449"/>
          </a:xfrm>
          <a:custGeom>
            <a:avLst/>
            <a:gdLst>
              <a:gd name="T0" fmla="*/ 0 w 944"/>
              <a:gd name="T1" fmla="*/ 24 h 1400"/>
              <a:gd name="T2" fmla="*/ 24 w 944"/>
              <a:gd name="T3" fmla="*/ 0 h 1400"/>
              <a:gd name="T4" fmla="*/ 920 w 944"/>
              <a:gd name="T5" fmla="*/ 0 h 1400"/>
              <a:gd name="T6" fmla="*/ 944 w 944"/>
              <a:gd name="T7" fmla="*/ 24 h 1400"/>
              <a:gd name="T8" fmla="*/ 944 w 944"/>
              <a:gd name="T9" fmla="*/ 1376 h 1400"/>
              <a:gd name="T10" fmla="*/ 920 w 944"/>
              <a:gd name="T11" fmla="*/ 1400 h 1400"/>
              <a:gd name="T12" fmla="*/ 24 w 944"/>
              <a:gd name="T13" fmla="*/ 1400 h 1400"/>
              <a:gd name="T14" fmla="*/ 0 w 944"/>
              <a:gd name="T15" fmla="*/ 1376 h 1400"/>
              <a:gd name="T16" fmla="*/ 0 w 944"/>
              <a:gd name="T17" fmla="*/ 24 h 1400"/>
              <a:gd name="T18" fmla="*/ 48 w 944"/>
              <a:gd name="T19" fmla="*/ 1376 h 1400"/>
              <a:gd name="T20" fmla="*/ 24 w 944"/>
              <a:gd name="T21" fmla="*/ 1352 h 1400"/>
              <a:gd name="T22" fmla="*/ 920 w 944"/>
              <a:gd name="T23" fmla="*/ 1352 h 1400"/>
              <a:gd name="T24" fmla="*/ 896 w 944"/>
              <a:gd name="T25" fmla="*/ 1376 h 1400"/>
              <a:gd name="T26" fmla="*/ 896 w 944"/>
              <a:gd name="T27" fmla="*/ 24 h 1400"/>
              <a:gd name="T28" fmla="*/ 920 w 944"/>
              <a:gd name="T29" fmla="*/ 48 h 1400"/>
              <a:gd name="T30" fmla="*/ 24 w 944"/>
              <a:gd name="T31" fmla="*/ 48 h 1400"/>
              <a:gd name="T32" fmla="*/ 48 w 944"/>
              <a:gd name="T33" fmla="*/ 24 h 1400"/>
              <a:gd name="T34" fmla="*/ 48 w 944"/>
              <a:gd name="T35" fmla="*/ 1376 h 1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44" h="1400">
                <a:moveTo>
                  <a:pt x="0" y="24"/>
                </a:moveTo>
                <a:cubicBezTo>
                  <a:pt x="0" y="11"/>
                  <a:pt x="11" y="0"/>
                  <a:pt x="24" y="0"/>
                </a:cubicBezTo>
                <a:lnTo>
                  <a:pt x="920" y="0"/>
                </a:lnTo>
                <a:cubicBezTo>
                  <a:pt x="934" y="0"/>
                  <a:pt x="944" y="11"/>
                  <a:pt x="944" y="24"/>
                </a:cubicBezTo>
                <a:lnTo>
                  <a:pt x="944" y="1376"/>
                </a:lnTo>
                <a:cubicBezTo>
                  <a:pt x="944" y="1390"/>
                  <a:pt x="934" y="1400"/>
                  <a:pt x="920" y="1400"/>
                </a:cubicBezTo>
                <a:lnTo>
                  <a:pt x="24" y="1400"/>
                </a:lnTo>
                <a:cubicBezTo>
                  <a:pt x="11" y="1400"/>
                  <a:pt x="0" y="1390"/>
                  <a:pt x="0" y="1376"/>
                </a:cubicBezTo>
                <a:lnTo>
                  <a:pt x="0" y="24"/>
                </a:lnTo>
                <a:close/>
                <a:moveTo>
                  <a:pt x="48" y="1376"/>
                </a:moveTo>
                <a:lnTo>
                  <a:pt x="24" y="1352"/>
                </a:lnTo>
                <a:lnTo>
                  <a:pt x="920" y="1352"/>
                </a:lnTo>
                <a:lnTo>
                  <a:pt x="896" y="1376"/>
                </a:lnTo>
                <a:lnTo>
                  <a:pt x="896" y="24"/>
                </a:lnTo>
                <a:lnTo>
                  <a:pt x="920" y="48"/>
                </a:lnTo>
                <a:lnTo>
                  <a:pt x="24" y="48"/>
                </a:lnTo>
                <a:lnTo>
                  <a:pt x="48" y="24"/>
                </a:lnTo>
                <a:lnTo>
                  <a:pt x="48" y="1376"/>
                </a:lnTo>
                <a:close/>
              </a:path>
            </a:pathLst>
          </a:custGeom>
          <a:solidFill>
            <a:srgbClr val="BFBFBF"/>
          </a:solidFill>
          <a:ln w="0" cap="flat">
            <a:solidFill>
              <a:srgbClr val="BFBFBF"/>
            </a:solidFill>
            <a:prstDash val="solid"/>
            <a:round/>
            <a:headEnd/>
            <a:tailEnd/>
          </a:ln>
        </p:spPr>
        <p:txBody>
          <a:bodyPr rot="0" vert="horz" wrap="square" lIns="91440" tIns="45720" rIns="91440" bIns="45720" anchor="t" anchorCtr="0" upright="1">
            <a:noAutofit/>
          </a:bodyPr>
          <a:lstStyle/>
          <a:p>
            <a:endParaRPr lang="nl-BE" sz="2800"/>
          </a:p>
        </p:txBody>
      </p:sp>
      <p:sp>
        <p:nvSpPr>
          <p:cNvPr id="61" name="Rectangle 60"/>
          <p:cNvSpPr>
            <a:spLocks noChangeArrowheads="1"/>
          </p:cNvSpPr>
          <p:nvPr/>
        </p:nvSpPr>
        <p:spPr bwMode="auto">
          <a:xfrm>
            <a:off x="7533704" y="2961075"/>
            <a:ext cx="88358" cy="173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p>
            <a:pPr>
              <a:lnSpc>
                <a:spcPct val="115000"/>
              </a:lnSpc>
              <a:spcAft>
                <a:spcPts val="600"/>
              </a:spcAft>
            </a:pPr>
            <a:r>
              <a:rPr lang="en-US" sz="1050" dirty="0" smtClean="0">
                <a:solidFill>
                  <a:srgbClr val="272324"/>
                </a:solidFill>
                <a:effectLst/>
                <a:latin typeface="Verdana"/>
                <a:ea typeface="Verdana"/>
                <a:cs typeface="Verdana"/>
              </a:rPr>
              <a:t>3</a:t>
            </a:r>
            <a:endParaRPr lang="nl-BE" sz="1100" dirty="0">
              <a:effectLst/>
              <a:latin typeface="Verdana"/>
              <a:ea typeface="Verdana"/>
              <a:cs typeface="Times New Roman"/>
            </a:endParaRPr>
          </a:p>
        </p:txBody>
      </p:sp>
      <p:sp>
        <p:nvSpPr>
          <p:cNvPr id="62" name="Rectangle 61"/>
          <p:cNvSpPr>
            <a:spLocks noChangeArrowheads="1"/>
          </p:cNvSpPr>
          <p:nvPr/>
        </p:nvSpPr>
        <p:spPr bwMode="auto">
          <a:xfrm>
            <a:off x="8694638" y="2929886"/>
            <a:ext cx="156812" cy="23565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nl-BE" sz="2800"/>
          </a:p>
        </p:txBody>
      </p:sp>
      <p:sp>
        <p:nvSpPr>
          <p:cNvPr id="63" name="Freeform 62"/>
          <p:cNvSpPr>
            <a:spLocks noEditPoints="1"/>
          </p:cNvSpPr>
          <p:nvPr/>
        </p:nvSpPr>
        <p:spPr bwMode="auto">
          <a:xfrm>
            <a:off x="8690305" y="2926421"/>
            <a:ext cx="165476" cy="243449"/>
          </a:xfrm>
          <a:custGeom>
            <a:avLst/>
            <a:gdLst>
              <a:gd name="T0" fmla="*/ 0 w 472"/>
              <a:gd name="T1" fmla="*/ 12 h 700"/>
              <a:gd name="T2" fmla="*/ 12 w 472"/>
              <a:gd name="T3" fmla="*/ 0 h 700"/>
              <a:gd name="T4" fmla="*/ 460 w 472"/>
              <a:gd name="T5" fmla="*/ 0 h 700"/>
              <a:gd name="T6" fmla="*/ 472 w 472"/>
              <a:gd name="T7" fmla="*/ 12 h 700"/>
              <a:gd name="T8" fmla="*/ 472 w 472"/>
              <a:gd name="T9" fmla="*/ 688 h 700"/>
              <a:gd name="T10" fmla="*/ 460 w 472"/>
              <a:gd name="T11" fmla="*/ 700 h 700"/>
              <a:gd name="T12" fmla="*/ 12 w 472"/>
              <a:gd name="T13" fmla="*/ 700 h 700"/>
              <a:gd name="T14" fmla="*/ 0 w 472"/>
              <a:gd name="T15" fmla="*/ 688 h 700"/>
              <a:gd name="T16" fmla="*/ 0 w 472"/>
              <a:gd name="T17" fmla="*/ 12 h 700"/>
              <a:gd name="T18" fmla="*/ 24 w 472"/>
              <a:gd name="T19" fmla="*/ 688 h 700"/>
              <a:gd name="T20" fmla="*/ 12 w 472"/>
              <a:gd name="T21" fmla="*/ 676 h 700"/>
              <a:gd name="T22" fmla="*/ 460 w 472"/>
              <a:gd name="T23" fmla="*/ 676 h 700"/>
              <a:gd name="T24" fmla="*/ 448 w 472"/>
              <a:gd name="T25" fmla="*/ 688 h 700"/>
              <a:gd name="T26" fmla="*/ 448 w 472"/>
              <a:gd name="T27" fmla="*/ 12 h 700"/>
              <a:gd name="T28" fmla="*/ 460 w 472"/>
              <a:gd name="T29" fmla="*/ 24 h 700"/>
              <a:gd name="T30" fmla="*/ 12 w 472"/>
              <a:gd name="T31" fmla="*/ 24 h 700"/>
              <a:gd name="T32" fmla="*/ 24 w 472"/>
              <a:gd name="T33" fmla="*/ 12 h 700"/>
              <a:gd name="T34" fmla="*/ 24 w 472"/>
              <a:gd name="T35" fmla="*/ 688 h 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2" h="700">
                <a:moveTo>
                  <a:pt x="0" y="12"/>
                </a:moveTo>
                <a:cubicBezTo>
                  <a:pt x="0" y="6"/>
                  <a:pt x="6" y="0"/>
                  <a:pt x="12" y="0"/>
                </a:cubicBezTo>
                <a:lnTo>
                  <a:pt x="460" y="0"/>
                </a:lnTo>
                <a:cubicBezTo>
                  <a:pt x="467" y="0"/>
                  <a:pt x="472" y="6"/>
                  <a:pt x="472" y="12"/>
                </a:cubicBezTo>
                <a:lnTo>
                  <a:pt x="472" y="688"/>
                </a:lnTo>
                <a:cubicBezTo>
                  <a:pt x="472" y="695"/>
                  <a:pt x="467" y="700"/>
                  <a:pt x="460" y="700"/>
                </a:cubicBezTo>
                <a:lnTo>
                  <a:pt x="12" y="700"/>
                </a:lnTo>
                <a:cubicBezTo>
                  <a:pt x="6" y="700"/>
                  <a:pt x="0" y="695"/>
                  <a:pt x="0" y="688"/>
                </a:cubicBezTo>
                <a:lnTo>
                  <a:pt x="0" y="12"/>
                </a:lnTo>
                <a:close/>
                <a:moveTo>
                  <a:pt x="24" y="688"/>
                </a:moveTo>
                <a:lnTo>
                  <a:pt x="12" y="676"/>
                </a:lnTo>
                <a:lnTo>
                  <a:pt x="460" y="676"/>
                </a:lnTo>
                <a:lnTo>
                  <a:pt x="448" y="688"/>
                </a:lnTo>
                <a:lnTo>
                  <a:pt x="448" y="12"/>
                </a:lnTo>
                <a:lnTo>
                  <a:pt x="460" y="24"/>
                </a:lnTo>
                <a:lnTo>
                  <a:pt x="12" y="24"/>
                </a:lnTo>
                <a:lnTo>
                  <a:pt x="24" y="12"/>
                </a:lnTo>
                <a:lnTo>
                  <a:pt x="24" y="688"/>
                </a:lnTo>
                <a:close/>
              </a:path>
            </a:pathLst>
          </a:custGeom>
          <a:solidFill>
            <a:srgbClr val="BFBFBF"/>
          </a:solidFill>
          <a:ln w="0" cap="flat">
            <a:solidFill>
              <a:srgbClr val="BFBFBF"/>
            </a:solidFill>
            <a:prstDash val="solid"/>
            <a:round/>
            <a:headEnd/>
            <a:tailEnd/>
          </a:ln>
        </p:spPr>
        <p:txBody>
          <a:bodyPr rot="0" vert="horz" wrap="square" lIns="91440" tIns="45720" rIns="91440" bIns="45720" anchor="t" anchorCtr="0" upright="1">
            <a:noAutofit/>
          </a:bodyPr>
          <a:lstStyle/>
          <a:p>
            <a:endParaRPr lang="nl-BE" sz="2800"/>
          </a:p>
        </p:txBody>
      </p:sp>
      <p:sp>
        <p:nvSpPr>
          <p:cNvPr id="64" name="Rectangle 63"/>
          <p:cNvSpPr>
            <a:spLocks noChangeArrowheads="1"/>
          </p:cNvSpPr>
          <p:nvPr/>
        </p:nvSpPr>
        <p:spPr bwMode="auto">
          <a:xfrm>
            <a:off x="8728425" y="2961075"/>
            <a:ext cx="88358" cy="173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p>
            <a:pPr>
              <a:lnSpc>
                <a:spcPct val="115000"/>
              </a:lnSpc>
              <a:spcAft>
                <a:spcPts val="600"/>
              </a:spcAft>
            </a:pPr>
            <a:r>
              <a:rPr lang="en-US" sz="1050" dirty="0" smtClean="0">
                <a:solidFill>
                  <a:srgbClr val="272324"/>
                </a:solidFill>
                <a:effectLst/>
                <a:latin typeface="Verdana"/>
                <a:ea typeface="Verdana"/>
                <a:cs typeface="Verdana"/>
              </a:rPr>
              <a:t>4</a:t>
            </a:r>
            <a:endParaRPr lang="nl-BE" sz="1100" dirty="0">
              <a:effectLst/>
              <a:latin typeface="Verdana"/>
              <a:ea typeface="Verdana"/>
              <a:cs typeface="Times New Roman"/>
            </a:endParaRPr>
          </a:p>
        </p:txBody>
      </p:sp>
      <p:sp>
        <p:nvSpPr>
          <p:cNvPr id="65" name="Rectangle 64"/>
          <p:cNvSpPr>
            <a:spLocks noChangeArrowheads="1"/>
          </p:cNvSpPr>
          <p:nvPr/>
        </p:nvSpPr>
        <p:spPr bwMode="auto">
          <a:xfrm>
            <a:off x="9623384" y="2929886"/>
            <a:ext cx="156812" cy="23565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nl-BE" sz="2800"/>
          </a:p>
        </p:txBody>
      </p:sp>
      <p:sp>
        <p:nvSpPr>
          <p:cNvPr id="66" name="Freeform 65"/>
          <p:cNvSpPr>
            <a:spLocks noEditPoints="1"/>
          </p:cNvSpPr>
          <p:nvPr/>
        </p:nvSpPr>
        <p:spPr bwMode="auto">
          <a:xfrm>
            <a:off x="9619052" y="2926421"/>
            <a:ext cx="165476" cy="243449"/>
          </a:xfrm>
          <a:custGeom>
            <a:avLst/>
            <a:gdLst>
              <a:gd name="T0" fmla="*/ 0 w 472"/>
              <a:gd name="T1" fmla="*/ 12 h 700"/>
              <a:gd name="T2" fmla="*/ 12 w 472"/>
              <a:gd name="T3" fmla="*/ 0 h 700"/>
              <a:gd name="T4" fmla="*/ 460 w 472"/>
              <a:gd name="T5" fmla="*/ 0 h 700"/>
              <a:gd name="T6" fmla="*/ 472 w 472"/>
              <a:gd name="T7" fmla="*/ 12 h 700"/>
              <a:gd name="T8" fmla="*/ 472 w 472"/>
              <a:gd name="T9" fmla="*/ 688 h 700"/>
              <a:gd name="T10" fmla="*/ 460 w 472"/>
              <a:gd name="T11" fmla="*/ 700 h 700"/>
              <a:gd name="T12" fmla="*/ 12 w 472"/>
              <a:gd name="T13" fmla="*/ 700 h 700"/>
              <a:gd name="T14" fmla="*/ 0 w 472"/>
              <a:gd name="T15" fmla="*/ 688 h 700"/>
              <a:gd name="T16" fmla="*/ 0 w 472"/>
              <a:gd name="T17" fmla="*/ 12 h 700"/>
              <a:gd name="T18" fmla="*/ 24 w 472"/>
              <a:gd name="T19" fmla="*/ 688 h 700"/>
              <a:gd name="T20" fmla="*/ 12 w 472"/>
              <a:gd name="T21" fmla="*/ 676 h 700"/>
              <a:gd name="T22" fmla="*/ 460 w 472"/>
              <a:gd name="T23" fmla="*/ 676 h 700"/>
              <a:gd name="T24" fmla="*/ 448 w 472"/>
              <a:gd name="T25" fmla="*/ 688 h 700"/>
              <a:gd name="T26" fmla="*/ 448 w 472"/>
              <a:gd name="T27" fmla="*/ 12 h 700"/>
              <a:gd name="T28" fmla="*/ 460 w 472"/>
              <a:gd name="T29" fmla="*/ 24 h 700"/>
              <a:gd name="T30" fmla="*/ 12 w 472"/>
              <a:gd name="T31" fmla="*/ 24 h 700"/>
              <a:gd name="T32" fmla="*/ 24 w 472"/>
              <a:gd name="T33" fmla="*/ 12 h 700"/>
              <a:gd name="T34" fmla="*/ 24 w 472"/>
              <a:gd name="T35" fmla="*/ 688 h 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2" h="700">
                <a:moveTo>
                  <a:pt x="0" y="12"/>
                </a:moveTo>
                <a:cubicBezTo>
                  <a:pt x="0" y="6"/>
                  <a:pt x="6" y="0"/>
                  <a:pt x="12" y="0"/>
                </a:cubicBezTo>
                <a:lnTo>
                  <a:pt x="460" y="0"/>
                </a:lnTo>
                <a:cubicBezTo>
                  <a:pt x="467" y="0"/>
                  <a:pt x="472" y="6"/>
                  <a:pt x="472" y="12"/>
                </a:cubicBezTo>
                <a:lnTo>
                  <a:pt x="472" y="688"/>
                </a:lnTo>
                <a:cubicBezTo>
                  <a:pt x="472" y="695"/>
                  <a:pt x="467" y="700"/>
                  <a:pt x="460" y="700"/>
                </a:cubicBezTo>
                <a:lnTo>
                  <a:pt x="12" y="700"/>
                </a:lnTo>
                <a:cubicBezTo>
                  <a:pt x="6" y="700"/>
                  <a:pt x="0" y="695"/>
                  <a:pt x="0" y="688"/>
                </a:cubicBezTo>
                <a:lnTo>
                  <a:pt x="0" y="12"/>
                </a:lnTo>
                <a:close/>
                <a:moveTo>
                  <a:pt x="24" y="688"/>
                </a:moveTo>
                <a:lnTo>
                  <a:pt x="12" y="676"/>
                </a:lnTo>
                <a:lnTo>
                  <a:pt x="460" y="676"/>
                </a:lnTo>
                <a:lnTo>
                  <a:pt x="448" y="688"/>
                </a:lnTo>
                <a:lnTo>
                  <a:pt x="448" y="12"/>
                </a:lnTo>
                <a:lnTo>
                  <a:pt x="460" y="24"/>
                </a:lnTo>
                <a:lnTo>
                  <a:pt x="12" y="24"/>
                </a:lnTo>
                <a:lnTo>
                  <a:pt x="24" y="12"/>
                </a:lnTo>
                <a:lnTo>
                  <a:pt x="24" y="688"/>
                </a:lnTo>
                <a:close/>
              </a:path>
            </a:pathLst>
          </a:custGeom>
          <a:solidFill>
            <a:srgbClr val="BFBFBF"/>
          </a:solidFill>
          <a:ln w="0" cap="flat">
            <a:solidFill>
              <a:srgbClr val="BFBFBF"/>
            </a:solidFill>
            <a:prstDash val="solid"/>
            <a:round/>
            <a:headEnd/>
            <a:tailEnd/>
          </a:ln>
        </p:spPr>
        <p:txBody>
          <a:bodyPr rot="0" vert="horz" wrap="square" lIns="91440" tIns="45720" rIns="91440" bIns="45720" anchor="t" anchorCtr="0" upright="1">
            <a:noAutofit/>
          </a:bodyPr>
          <a:lstStyle/>
          <a:p>
            <a:endParaRPr lang="nl-BE" sz="2800"/>
          </a:p>
        </p:txBody>
      </p:sp>
      <p:sp>
        <p:nvSpPr>
          <p:cNvPr id="67" name="Rectangle 66"/>
          <p:cNvSpPr>
            <a:spLocks noChangeArrowheads="1"/>
          </p:cNvSpPr>
          <p:nvPr/>
        </p:nvSpPr>
        <p:spPr bwMode="auto">
          <a:xfrm>
            <a:off x="9658039" y="2961075"/>
            <a:ext cx="88358" cy="173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p>
            <a:pPr>
              <a:lnSpc>
                <a:spcPct val="115000"/>
              </a:lnSpc>
              <a:spcAft>
                <a:spcPts val="600"/>
              </a:spcAft>
            </a:pPr>
            <a:r>
              <a:rPr lang="en-US" sz="1050" dirty="0">
                <a:solidFill>
                  <a:srgbClr val="272324"/>
                </a:solidFill>
                <a:latin typeface="Verdana"/>
                <a:ea typeface="Verdana"/>
                <a:cs typeface="Verdana"/>
              </a:rPr>
              <a:t>5</a:t>
            </a:r>
            <a:endParaRPr lang="nl-BE" sz="1100" dirty="0">
              <a:effectLst/>
              <a:latin typeface="Verdana"/>
              <a:ea typeface="Verdana"/>
              <a:cs typeface="Times New Roman"/>
            </a:endParaRPr>
          </a:p>
        </p:txBody>
      </p:sp>
      <p:sp>
        <p:nvSpPr>
          <p:cNvPr id="68" name="Rectangle 67"/>
          <p:cNvSpPr>
            <a:spLocks noChangeArrowheads="1"/>
          </p:cNvSpPr>
          <p:nvPr/>
        </p:nvSpPr>
        <p:spPr bwMode="auto">
          <a:xfrm>
            <a:off x="3716297" y="4801782"/>
            <a:ext cx="928747" cy="202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a:spAutoFit/>
          </a:bodyPr>
          <a:lstStyle/>
          <a:p>
            <a:pPr>
              <a:lnSpc>
                <a:spcPct val="115000"/>
              </a:lnSpc>
              <a:spcAft>
                <a:spcPts val="600"/>
              </a:spcAft>
            </a:pPr>
            <a:r>
              <a:rPr lang="en-US" sz="1100" dirty="0">
                <a:solidFill>
                  <a:srgbClr val="272324"/>
                </a:solidFill>
                <a:effectLst/>
                <a:latin typeface="Verdana"/>
                <a:ea typeface="Verdana"/>
                <a:cs typeface="Verdana"/>
              </a:rPr>
              <a:t>Supervisor</a:t>
            </a:r>
            <a:endParaRPr lang="nl-BE" sz="1100" dirty="0">
              <a:effectLst/>
              <a:latin typeface="Verdana"/>
              <a:ea typeface="Verdana"/>
              <a:cs typeface="Times New Roman"/>
            </a:endParaRPr>
          </a:p>
        </p:txBody>
      </p:sp>
      <p:sp>
        <p:nvSpPr>
          <p:cNvPr id="69" name="Rectangle 68"/>
          <p:cNvSpPr>
            <a:spLocks noChangeArrowheads="1"/>
          </p:cNvSpPr>
          <p:nvPr/>
        </p:nvSpPr>
        <p:spPr bwMode="auto">
          <a:xfrm>
            <a:off x="5265552" y="4816510"/>
            <a:ext cx="3529584" cy="196666"/>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nl-BE" sz="2800"/>
          </a:p>
        </p:txBody>
      </p:sp>
      <p:sp>
        <p:nvSpPr>
          <p:cNvPr id="70" name="Rectangle 69"/>
          <p:cNvSpPr>
            <a:spLocks noChangeArrowheads="1"/>
          </p:cNvSpPr>
          <p:nvPr/>
        </p:nvSpPr>
        <p:spPr bwMode="auto">
          <a:xfrm>
            <a:off x="6101597" y="4829506"/>
            <a:ext cx="921919" cy="173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p>
            <a:pPr>
              <a:lnSpc>
                <a:spcPct val="115000"/>
              </a:lnSpc>
              <a:spcAft>
                <a:spcPts val="600"/>
              </a:spcAft>
            </a:pPr>
            <a:r>
              <a:rPr lang="en-US" sz="1050" dirty="0">
                <a:solidFill>
                  <a:srgbClr val="FFFFFF"/>
                </a:solidFill>
                <a:effectLst/>
                <a:latin typeface="Verdana"/>
                <a:ea typeface="Verdana"/>
                <a:cs typeface="Verdana"/>
              </a:rPr>
              <a:t>Conversation</a:t>
            </a:r>
            <a:endParaRPr lang="nl-BE" sz="1100">
              <a:effectLst/>
              <a:latin typeface="Verdana"/>
              <a:ea typeface="Verdana"/>
              <a:cs typeface="Times New Roman"/>
            </a:endParaRPr>
          </a:p>
        </p:txBody>
      </p:sp>
      <p:grpSp>
        <p:nvGrpSpPr>
          <p:cNvPr id="71" name="Group 70"/>
          <p:cNvGrpSpPr/>
          <p:nvPr/>
        </p:nvGrpSpPr>
        <p:grpSpPr>
          <a:xfrm>
            <a:off x="4566393" y="3264304"/>
            <a:ext cx="3027090" cy="165713"/>
            <a:chOff x="2860040" y="4221731"/>
            <a:chExt cx="2218690" cy="121458"/>
          </a:xfrm>
        </p:grpSpPr>
        <p:cxnSp>
          <p:nvCxnSpPr>
            <p:cNvPr id="72" name="Straight Arrow Connector 71"/>
            <p:cNvCxnSpPr/>
            <p:nvPr/>
          </p:nvCxnSpPr>
          <p:spPr>
            <a:xfrm>
              <a:off x="2860040" y="4281700"/>
              <a:ext cx="2218690" cy="6944"/>
            </a:xfrm>
            <a:prstGeom prst="straightConnector1">
              <a:avLst/>
            </a:prstGeom>
            <a:ln w="127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3" name="Rectangle 72"/>
            <p:cNvSpPr>
              <a:spLocks noChangeArrowheads="1"/>
            </p:cNvSpPr>
            <p:nvPr/>
          </p:nvSpPr>
          <p:spPr bwMode="auto">
            <a:xfrm>
              <a:off x="3284916" y="4221731"/>
              <a:ext cx="1100940" cy="121458"/>
            </a:xfrm>
            <a:prstGeom prst="rect">
              <a:avLst/>
            </a:prstGeom>
            <a:solidFill>
              <a:schemeClr val="bg1"/>
            </a:solidFill>
            <a:ln>
              <a:noFill/>
            </a:ln>
            <a:extLst/>
          </p:spPr>
          <p:txBody>
            <a:bodyPr rot="0" vert="horz" wrap="none" lIns="0" tIns="0" rIns="0" bIns="0" anchor="t" anchorCtr="0">
              <a:spAutoFit/>
            </a:bodyPr>
            <a:lstStyle/>
            <a:p>
              <a:pPr>
                <a:lnSpc>
                  <a:spcPct val="115000"/>
                </a:lnSpc>
                <a:spcAft>
                  <a:spcPts val="600"/>
                </a:spcAft>
              </a:pPr>
              <a:r>
                <a:rPr lang="nl-BE" sz="1000" dirty="0" smtClean="0">
                  <a:effectLst/>
                  <a:latin typeface="Verdana"/>
                  <a:ea typeface="Verdana"/>
                  <a:cs typeface="Times New Roman"/>
                </a:rPr>
                <a:t> Customer Connected </a:t>
              </a:r>
              <a:endParaRPr lang="nl-BE" sz="1000" dirty="0">
                <a:effectLst/>
                <a:latin typeface="Verdana"/>
                <a:ea typeface="Verdana"/>
                <a:cs typeface="Times New Roman"/>
              </a:endParaRPr>
            </a:p>
          </p:txBody>
        </p:sp>
      </p:grpSp>
      <p:grpSp>
        <p:nvGrpSpPr>
          <p:cNvPr id="74" name="Group 73"/>
          <p:cNvGrpSpPr/>
          <p:nvPr/>
        </p:nvGrpSpPr>
        <p:grpSpPr>
          <a:xfrm>
            <a:off x="5250458" y="3911359"/>
            <a:ext cx="3544678" cy="165713"/>
            <a:chOff x="2860040" y="4221706"/>
            <a:chExt cx="2598052" cy="121457"/>
          </a:xfrm>
        </p:grpSpPr>
        <p:cxnSp>
          <p:nvCxnSpPr>
            <p:cNvPr id="75" name="Straight Arrow Connector 74"/>
            <p:cNvCxnSpPr/>
            <p:nvPr/>
          </p:nvCxnSpPr>
          <p:spPr>
            <a:xfrm flipV="1">
              <a:off x="2860040" y="4282460"/>
              <a:ext cx="2598052" cy="62"/>
            </a:xfrm>
            <a:prstGeom prst="straightConnector1">
              <a:avLst/>
            </a:prstGeom>
            <a:ln w="12700">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6" name="Rectangle 75"/>
            <p:cNvSpPr>
              <a:spLocks noChangeArrowheads="1"/>
            </p:cNvSpPr>
            <p:nvPr/>
          </p:nvSpPr>
          <p:spPr bwMode="auto">
            <a:xfrm>
              <a:off x="3566562" y="4221706"/>
              <a:ext cx="1152260" cy="121457"/>
            </a:xfrm>
            <a:prstGeom prst="rect">
              <a:avLst/>
            </a:prstGeom>
            <a:solidFill>
              <a:schemeClr val="bg1"/>
            </a:solidFill>
            <a:ln>
              <a:noFill/>
            </a:ln>
            <a:extLst/>
          </p:spPr>
          <p:txBody>
            <a:bodyPr rot="0" vert="horz" wrap="none" lIns="0" tIns="0" rIns="0" bIns="0" anchor="t" anchorCtr="0">
              <a:spAutoFit/>
            </a:bodyPr>
            <a:lstStyle/>
            <a:p>
              <a:pPr>
                <a:lnSpc>
                  <a:spcPct val="115000"/>
                </a:lnSpc>
                <a:spcAft>
                  <a:spcPts val="600"/>
                </a:spcAft>
              </a:pPr>
              <a:r>
                <a:rPr lang="nl-BE" sz="1000" dirty="0" smtClean="0">
                  <a:effectLst/>
                  <a:latin typeface="Verdana"/>
                  <a:ea typeface="Verdana"/>
                  <a:cs typeface="Times New Roman"/>
                </a:rPr>
                <a:t> Supervisor Connected </a:t>
              </a:r>
              <a:endParaRPr lang="nl-BE" sz="1000" dirty="0">
                <a:effectLst/>
                <a:latin typeface="Verdana"/>
                <a:ea typeface="Verdana"/>
                <a:cs typeface="Times New Roman"/>
              </a:endParaRPr>
            </a:p>
          </p:txBody>
        </p:sp>
      </p:grpSp>
      <p:grpSp>
        <p:nvGrpSpPr>
          <p:cNvPr id="77" name="Group 76"/>
          <p:cNvGrpSpPr/>
          <p:nvPr/>
        </p:nvGrpSpPr>
        <p:grpSpPr>
          <a:xfrm>
            <a:off x="4533471" y="3573016"/>
            <a:ext cx="4248669" cy="165714"/>
            <a:chOff x="2852142" y="4244940"/>
            <a:chExt cx="3114040" cy="121458"/>
          </a:xfrm>
        </p:grpSpPr>
        <p:cxnSp>
          <p:nvCxnSpPr>
            <p:cNvPr id="78" name="Straight Arrow Connector 77"/>
            <p:cNvCxnSpPr/>
            <p:nvPr/>
          </p:nvCxnSpPr>
          <p:spPr>
            <a:xfrm>
              <a:off x="2852142" y="4304953"/>
              <a:ext cx="3114040" cy="0"/>
            </a:xfrm>
            <a:prstGeom prst="straightConnector1">
              <a:avLst/>
            </a:prstGeom>
            <a:ln w="127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9" name="Rectangle 78"/>
            <p:cNvSpPr>
              <a:spLocks noChangeArrowheads="1"/>
            </p:cNvSpPr>
            <p:nvPr/>
          </p:nvSpPr>
          <p:spPr bwMode="auto">
            <a:xfrm>
              <a:off x="3796144" y="4244940"/>
              <a:ext cx="912767" cy="121458"/>
            </a:xfrm>
            <a:prstGeom prst="rect">
              <a:avLst/>
            </a:prstGeom>
            <a:solidFill>
              <a:schemeClr val="bg1"/>
            </a:solidFill>
            <a:ln>
              <a:noFill/>
            </a:ln>
            <a:extLst/>
          </p:spPr>
          <p:txBody>
            <a:bodyPr rot="0" vert="horz" wrap="none" lIns="0" tIns="0" rIns="0" bIns="0" anchor="t" anchorCtr="0">
              <a:spAutoFit/>
            </a:bodyPr>
            <a:lstStyle/>
            <a:p>
              <a:pPr>
                <a:lnSpc>
                  <a:spcPct val="115000"/>
                </a:lnSpc>
                <a:spcAft>
                  <a:spcPts val="600"/>
                </a:spcAft>
              </a:pPr>
              <a:r>
                <a:rPr lang="nl-BE" sz="1000" dirty="0" smtClean="0">
                  <a:effectLst/>
                  <a:latin typeface="Verdana"/>
                  <a:ea typeface="Verdana"/>
                  <a:cs typeface="Times New Roman"/>
                </a:rPr>
                <a:t> Agent Connected </a:t>
              </a:r>
              <a:endParaRPr lang="nl-BE" sz="1000" dirty="0">
                <a:effectLst/>
                <a:latin typeface="Verdana"/>
                <a:ea typeface="Verdana"/>
                <a:cs typeface="Times New Roman"/>
              </a:endParaRPr>
            </a:p>
          </p:txBody>
        </p:sp>
      </p:grpSp>
      <p:pic>
        <p:nvPicPr>
          <p:cNvPr id="8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913" y="4331847"/>
            <a:ext cx="1786885" cy="838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 name="Rectangle 80"/>
          <p:cNvSpPr>
            <a:spLocks noChangeArrowheads="1"/>
          </p:cNvSpPr>
          <p:nvPr/>
        </p:nvSpPr>
        <p:spPr bwMode="auto">
          <a:xfrm>
            <a:off x="1749388" y="4082807"/>
            <a:ext cx="1954094" cy="202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a:spAutoFit/>
          </a:bodyPr>
          <a:lstStyle/>
          <a:p>
            <a:pPr>
              <a:lnSpc>
                <a:spcPct val="115000"/>
              </a:lnSpc>
              <a:spcAft>
                <a:spcPts val="600"/>
              </a:spcAft>
            </a:pPr>
            <a:r>
              <a:rPr lang="en-US" sz="1100" dirty="0" smtClean="0">
                <a:solidFill>
                  <a:srgbClr val="272324"/>
                </a:solidFill>
                <a:effectLst/>
                <a:latin typeface="Verdana"/>
                <a:ea typeface="Verdana"/>
                <a:cs typeface="Verdana"/>
              </a:rPr>
              <a:t>Activity Monitor Status</a:t>
            </a:r>
            <a:endParaRPr lang="nl-BE" sz="1100" dirty="0">
              <a:effectLst/>
              <a:latin typeface="Verdana"/>
              <a:ea typeface="Verdana"/>
              <a:cs typeface="Times New Roman"/>
            </a:endParaRPr>
          </a:p>
        </p:txBody>
      </p:sp>
      <p:sp>
        <p:nvSpPr>
          <p:cNvPr id="82" name="Oval 81"/>
          <p:cNvSpPr/>
          <p:nvPr/>
        </p:nvSpPr>
        <p:spPr>
          <a:xfrm>
            <a:off x="3070575" y="4737655"/>
            <a:ext cx="392980" cy="403728"/>
          </a:xfrm>
          <a:prstGeom prst="ellipse">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800"/>
          </a:p>
        </p:txBody>
      </p:sp>
      <p:sp>
        <p:nvSpPr>
          <p:cNvPr id="83" name="Rectangle 82"/>
          <p:cNvSpPr>
            <a:spLocks noChangeArrowheads="1"/>
          </p:cNvSpPr>
          <p:nvPr/>
        </p:nvSpPr>
        <p:spPr bwMode="auto">
          <a:xfrm>
            <a:off x="2123830" y="2944455"/>
            <a:ext cx="1130323" cy="202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a:spAutoFit/>
          </a:bodyPr>
          <a:lstStyle/>
          <a:p>
            <a:pPr algn="r">
              <a:lnSpc>
                <a:spcPct val="115000"/>
              </a:lnSpc>
              <a:spcAft>
                <a:spcPts val="600"/>
              </a:spcAft>
            </a:pPr>
            <a:r>
              <a:rPr lang="en-US" sz="1100" dirty="0" smtClean="0">
                <a:solidFill>
                  <a:srgbClr val="272324"/>
                </a:solidFill>
                <a:effectLst/>
                <a:latin typeface="Verdana"/>
                <a:ea typeface="Verdana"/>
                <a:cs typeface="Verdana"/>
              </a:rPr>
              <a:t>Contact State</a:t>
            </a:r>
            <a:endParaRPr lang="nl-BE" sz="1100" dirty="0">
              <a:effectLst/>
              <a:latin typeface="Verdana"/>
              <a:ea typeface="Verdana"/>
              <a:cs typeface="Times New Roman"/>
            </a:endParaRPr>
          </a:p>
        </p:txBody>
      </p:sp>
      <p:sp>
        <p:nvSpPr>
          <p:cNvPr id="84" name="Rectangle 83"/>
          <p:cNvSpPr>
            <a:spLocks noChangeArrowheads="1"/>
          </p:cNvSpPr>
          <p:nvPr/>
        </p:nvSpPr>
        <p:spPr bwMode="auto">
          <a:xfrm>
            <a:off x="4040324" y="4411901"/>
            <a:ext cx="430118" cy="202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p>
            <a:pPr>
              <a:lnSpc>
                <a:spcPct val="115000"/>
              </a:lnSpc>
              <a:spcAft>
                <a:spcPts val="600"/>
              </a:spcAft>
            </a:pPr>
            <a:r>
              <a:rPr lang="en-US" sz="1100" dirty="0">
                <a:solidFill>
                  <a:srgbClr val="272324"/>
                </a:solidFill>
                <a:effectLst/>
                <a:latin typeface="Verdana"/>
                <a:ea typeface="Verdana"/>
                <a:cs typeface="Verdana"/>
              </a:rPr>
              <a:t>Agent</a:t>
            </a:r>
            <a:endParaRPr lang="nl-BE" sz="1100" dirty="0">
              <a:effectLst/>
              <a:latin typeface="Verdana"/>
              <a:ea typeface="Verdana"/>
              <a:cs typeface="Times New Roman"/>
            </a:endParaRPr>
          </a:p>
        </p:txBody>
      </p:sp>
      <p:sp>
        <p:nvSpPr>
          <p:cNvPr id="85" name="Rectangle 84"/>
          <p:cNvSpPr>
            <a:spLocks noChangeArrowheads="1"/>
          </p:cNvSpPr>
          <p:nvPr/>
        </p:nvSpPr>
        <p:spPr bwMode="auto">
          <a:xfrm>
            <a:off x="4536936" y="4427495"/>
            <a:ext cx="3084271" cy="197532"/>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nl-BE" sz="2800"/>
          </a:p>
        </p:txBody>
      </p:sp>
      <p:sp>
        <p:nvSpPr>
          <p:cNvPr id="86" name="Rectangle 85"/>
          <p:cNvSpPr>
            <a:spLocks noChangeArrowheads="1"/>
          </p:cNvSpPr>
          <p:nvPr/>
        </p:nvSpPr>
        <p:spPr bwMode="auto">
          <a:xfrm>
            <a:off x="5595639" y="4440491"/>
            <a:ext cx="921919" cy="173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p>
            <a:pPr>
              <a:lnSpc>
                <a:spcPct val="115000"/>
              </a:lnSpc>
              <a:spcAft>
                <a:spcPts val="600"/>
              </a:spcAft>
            </a:pPr>
            <a:r>
              <a:rPr lang="en-US" sz="1050" dirty="0">
                <a:solidFill>
                  <a:srgbClr val="FFFFFF"/>
                </a:solidFill>
                <a:effectLst/>
                <a:latin typeface="Verdana"/>
                <a:ea typeface="Verdana"/>
                <a:cs typeface="Verdana"/>
              </a:rPr>
              <a:t>Conversation</a:t>
            </a:r>
            <a:endParaRPr lang="nl-BE" sz="1100">
              <a:effectLst/>
              <a:latin typeface="Verdana"/>
              <a:ea typeface="Verdana"/>
              <a:cs typeface="Times New Roman"/>
            </a:endParaRPr>
          </a:p>
        </p:txBody>
      </p:sp>
      <p:sp>
        <p:nvSpPr>
          <p:cNvPr id="87" name="Rectangle 86"/>
          <p:cNvSpPr>
            <a:spLocks noChangeArrowheads="1"/>
          </p:cNvSpPr>
          <p:nvPr/>
        </p:nvSpPr>
        <p:spPr bwMode="auto">
          <a:xfrm>
            <a:off x="7622073" y="4427495"/>
            <a:ext cx="2092279" cy="197532"/>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nl-BE" sz="2800"/>
          </a:p>
        </p:txBody>
      </p:sp>
      <p:sp>
        <p:nvSpPr>
          <p:cNvPr id="88" name="Rectangle 87"/>
          <p:cNvSpPr>
            <a:spLocks noChangeArrowheads="1"/>
          </p:cNvSpPr>
          <p:nvPr/>
        </p:nvSpPr>
        <p:spPr bwMode="auto">
          <a:xfrm>
            <a:off x="8451188" y="4440491"/>
            <a:ext cx="543482" cy="173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p>
            <a:pPr>
              <a:lnSpc>
                <a:spcPct val="115000"/>
              </a:lnSpc>
              <a:spcAft>
                <a:spcPts val="600"/>
              </a:spcAft>
            </a:pPr>
            <a:r>
              <a:rPr lang="en-US" sz="1050" dirty="0">
                <a:solidFill>
                  <a:srgbClr val="272324"/>
                </a:solidFill>
                <a:effectLst/>
                <a:latin typeface="Verdana"/>
                <a:ea typeface="Verdana"/>
                <a:cs typeface="Verdana"/>
              </a:rPr>
              <a:t>Wrapup</a:t>
            </a:r>
            <a:endParaRPr lang="nl-BE" sz="1100">
              <a:effectLst/>
              <a:latin typeface="Verdana"/>
              <a:ea typeface="Verdana"/>
              <a:cs typeface="Times New Roman"/>
            </a:endParaRPr>
          </a:p>
        </p:txBody>
      </p:sp>
    </p:spTree>
    <p:extLst>
      <p:ext uri="{BB962C8B-B14F-4D97-AF65-F5344CB8AC3E}">
        <p14:creationId xmlns:p14="http://schemas.microsoft.com/office/powerpoint/2010/main" val="649847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Integration with your back-office</a:t>
            </a:r>
            <a:endParaRPr lang="en-US" dirty="0"/>
          </a:p>
        </p:txBody>
      </p:sp>
      <p:sp>
        <p:nvSpPr>
          <p:cNvPr id="3" name="Text Placeholder 2"/>
          <p:cNvSpPr>
            <a:spLocks noGrp="1"/>
          </p:cNvSpPr>
          <p:nvPr>
            <p:ph type="body" idx="1"/>
          </p:nvPr>
        </p:nvSpPr>
        <p:spPr/>
        <p:txBody>
          <a:bodyPr/>
          <a:lstStyle/>
          <a:p>
            <a:endParaRPr lang="en-US" dirty="0"/>
          </a:p>
        </p:txBody>
      </p:sp>
      <p:sp>
        <p:nvSpPr>
          <p:cNvPr id="4" name="Footer Placeholder 3"/>
          <p:cNvSpPr>
            <a:spLocks noGrp="1"/>
          </p:cNvSpPr>
          <p:nvPr>
            <p:ph type="ftr" sz="quarter" idx="12"/>
          </p:nvPr>
        </p:nvSpPr>
        <p:spPr/>
        <p:txBody>
          <a:bodyPr/>
          <a:lstStyle/>
          <a:p>
            <a:r>
              <a:rPr lang="en-US" smtClean="0"/>
              <a:t>Voxtron Communication Center 2014</a:t>
            </a:r>
            <a:endParaRPr lang="en-US" dirty="0"/>
          </a:p>
        </p:txBody>
      </p:sp>
    </p:spTree>
    <p:extLst>
      <p:ext uri="{BB962C8B-B14F-4D97-AF65-F5344CB8AC3E}">
        <p14:creationId xmlns:p14="http://schemas.microsoft.com/office/powerpoint/2010/main" val="3695014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67608" y="692696"/>
            <a:ext cx="7632973" cy="5739614"/>
          </a:xfrm>
        </p:spPr>
      </p:pic>
      <p:sp>
        <p:nvSpPr>
          <p:cNvPr id="4" name="Title 3"/>
          <p:cNvSpPr>
            <a:spLocks noGrp="1"/>
          </p:cNvSpPr>
          <p:nvPr>
            <p:ph type="title"/>
          </p:nvPr>
        </p:nvSpPr>
        <p:spPr/>
        <p:txBody>
          <a:bodyPr>
            <a:normAutofit/>
          </a:bodyPr>
          <a:lstStyle/>
          <a:p>
            <a:r>
              <a:rPr lang="en-US" sz="1900" dirty="0" smtClean="0"/>
              <a:t>Integration with your back-</a:t>
            </a:r>
            <a:r>
              <a:rPr lang="en-US" sz="1900" dirty="0" err="1" smtClean="0"/>
              <a:t>offive</a:t>
            </a:r>
            <a:r>
              <a:rPr lang="en-US" sz="1900" dirty="0" smtClean="0"/>
              <a:t/>
            </a:r>
            <a:br>
              <a:rPr lang="en-US" sz="1900" dirty="0" smtClean="0"/>
            </a:br>
            <a:r>
              <a:rPr lang="en-US" sz="1900" i="1" dirty="0" err="1" smtClean="0">
                <a:solidFill>
                  <a:srgbClr val="FFC000"/>
                </a:solidFill>
              </a:rPr>
              <a:t>Voxtron</a:t>
            </a:r>
            <a:r>
              <a:rPr lang="en-US" sz="1900" i="1" dirty="0" smtClean="0">
                <a:solidFill>
                  <a:srgbClr val="FFC000"/>
                </a:solidFill>
              </a:rPr>
              <a:t> SDK’s</a:t>
            </a:r>
            <a:endParaRPr lang="en-US" sz="1900" dirty="0"/>
          </a:p>
        </p:txBody>
      </p:sp>
    </p:spTree>
    <p:extLst>
      <p:ext uri="{BB962C8B-B14F-4D97-AF65-F5344CB8AC3E}">
        <p14:creationId xmlns:p14="http://schemas.microsoft.com/office/powerpoint/2010/main" val="2282192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1900" dirty="0" smtClean="0"/>
              <a:t>Integration with your back-office</a:t>
            </a:r>
            <a:br>
              <a:rPr lang="en-US" sz="1900" dirty="0" smtClean="0"/>
            </a:br>
            <a:r>
              <a:rPr lang="en-US" sz="1900" i="1" dirty="0" smtClean="0">
                <a:solidFill>
                  <a:srgbClr val="FFC000"/>
                </a:solidFill>
              </a:rPr>
              <a:t>Example integrations</a:t>
            </a:r>
            <a:endParaRPr lang="en-US" sz="1900" dirty="0"/>
          </a:p>
        </p:txBody>
      </p:sp>
      <p:pic>
        <p:nvPicPr>
          <p:cNvPr id="5" name="Picture 8" descr="http://www.emerce.nl/content/uploads/2013/07/sap_logo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73102" y="2164084"/>
            <a:ext cx="1459710" cy="75849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http://t3.gstatic.com/images?q=tbn:ANd9GcR-AVOTw_yRAGkj1NHKGfjKsahrCl52PgUhLQ5s9zyMunVUFqvUrhB2__LT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3422" y="2132553"/>
            <a:ext cx="2375013" cy="3666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http://www.becloud.be/nl/dms/products/others/crm/Large-CRM-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65663" y="2740148"/>
            <a:ext cx="3003318" cy="6480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http://t1.gstatic.com/images?q=tbn:ANd9GcRBV90obBnKuPAQx31Q4HjEI06tK2RShTwr3In2OEXnnOo_foNm5aNlOFx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17430" y="3676252"/>
            <a:ext cx="1407489" cy="59563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8" descr="C:\Users\jgv\AppData\Local\Temp\SNAGHTML97d367.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53422" y="3676252"/>
            <a:ext cx="2990850" cy="904876"/>
          </a:xfrm>
          <a:prstGeom prst="rect">
            <a:avLst/>
          </a:prstGeom>
          <a:noFill/>
          <a:extLst>
            <a:ext uri="{909E8E84-426E-40DD-AFC4-6F175D3DCCD1}">
              <a14:hiddenFill xmlns:a14="http://schemas.microsoft.com/office/drawing/2010/main">
                <a:solidFill>
                  <a:srgbClr val="FFFFFF"/>
                </a:solidFill>
              </a14:hiddenFill>
            </a:ext>
          </a:extLst>
        </p:spPr>
      </p:pic>
      <p:pic>
        <p:nvPicPr>
          <p:cNvPr id="10" name="Content Placeholder 9"/>
          <p:cNvPicPr>
            <a:picLocks noGrp="1" noChangeAspect="1" noChangeArrowheads="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rot="20304829">
            <a:off x="1294757" y="1693011"/>
            <a:ext cx="2333625" cy="57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96700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1900" dirty="0" smtClean="0"/>
              <a:t>Integration with your back-office</a:t>
            </a:r>
            <a:br>
              <a:rPr lang="en-US" sz="1900" dirty="0" smtClean="0"/>
            </a:br>
            <a:r>
              <a:rPr lang="en-US" sz="1900" i="1" dirty="0" smtClean="0">
                <a:solidFill>
                  <a:srgbClr val="FFC000"/>
                </a:solidFill>
              </a:rPr>
              <a:t>SAP connector</a:t>
            </a:r>
            <a:endParaRPr lang="en-US" sz="1900" dirty="0"/>
          </a:p>
        </p:txBody>
      </p:sp>
      <p:sp>
        <p:nvSpPr>
          <p:cNvPr id="2" name="Content Placeholder 1"/>
          <p:cNvSpPr>
            <a:spLocks noGrp="1"/>
          </p:cNvSpPr>
          <p:nvPr>
            <p:ph idx="1"/>
          </p:nvPr>
        </p:nvSpPr>
        <p:spPr/>
        <p:txBody>
          <a:bodyPr/>
          <a:lstStyle/>
          <a:p>
            <a:endParaRPr lang="en-US" dirty="0"/>
          </a:p>
        </p:txBody>
      </p:sp>
      <p:pic>
        <p:nvPicPr>
          <p:cNvPr id="11" name="Content Placeholder 3"/>
          <p:cNvPicPr>
            <a:picLocks noChangeAspect="1"/>
          </p:cNvPicPr>
          <p:nvPr/>
        </p:nvPicPr>
        <p:blipFill>
          <a:blip r:embed="rId2"/>
          <a:stretch>
            <a:fillRect/>
          </a:stretch>
        </p:blipFill>
        <p:spPr>
          <a:xfrm>
            <a:off x="1488638" y="1052735"/>
            <a:ext cx="8639810" cy="5404667"/>
          </a:xfrm>
          <a:prstGeom prst="rect">
            <a:avLst/>
          </a:prstGeom>
        </p:spPr>
      </p:pic>
    </p:spTree>
    <p:extLst>
      <p:ext uri="{BB962C8B-B14F-4D97-AF65-F5344CB8AC3E}">
        <p14:creationId xmlns:p14="http://schemas.microsoft.com/office/powerpoint/2010/main" val="4108184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1900" dirty="0" smtClean="0"/>
              <a:t>Integration with your back-office</a:t>
            </a:r>
            <a:br>
              <a:rPr lang="en-US" sz="1900" dirty="0" smtClean="0"/>
            </a:br>
            <a:r>
              <a:rPr lang="en-US" sz="1900" i="1" dirty="0" smtClean="0">
                <a:solidFill>
                  <a:srgbClr val="FFC000"/>
                </a:solidFill>
              </a:rPr>
              <a:t>Salesforce connector</a:t>
            </a:r>
            <a:endParaRPr lang="en-US" sz="1900" dirty="0"/>
          </a:p>
        </p:txBody>
      </p:sp>
      <p:sp>
        <p:nvSpPr>
          <p:cNvPr id="2" name="Content Placeholder 1"/>
          <p:cNvSpPr>
            <a:spLocks noGrp="1"/>
          </p:cNvSpPr>
          <p:nvPr>
            <p:ph idx="1"/>
          </p:nvPr>
        </p:nvSpPr>
        <p:spPr/>
        <p:txBody>
          <a:bodyPr/>
          <a:lstStyle/>
          <a:p>
            <a:endParaRPr lang="en-US" dirty="0"/>
          </a:p>
        </p:txBody>
      </p:sp>
      <p:pic>
        <p:nvPicPr>
          <p:cNvPr id="5" name="Picture 5"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3432" y="1124744"/>
            <a:ext cx="10196763" cy="4843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3318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1900" dirty="0" smtClean="0"/>
              <a:t>Integration with your back-office</a:t>
            </a:r>
            <a:br>
              <a:rPr lang="en-US" sz="1900" dirty="0" smtClean="0"/>
            </a:br>
            <a:r>
              <a:rPr lang="en-US" sz="1900" i="1" dirty="0" smtClean="0">
                <a:solidFill>
                  <a:srgbClr val="FFC000"/>
                </a:solidFill>
              </a:rPr>
              <a:t>MS Dynamics connector</a:t>
            </a:r>
            <a:endParaRPr lang="en-US" sz="1900" dirty="0"/>
          </a:p>
        </p:txBody>
      </p:sp>
      <p:sp>
        <p:nvSpPr>
          <p:cNvPr id="2" name="Content Placeholder 1"/>
          <p:cNvSpPr>
            <a:spLocks noGrp="1"/>
          </p:cNvSpPr>
          <p:nvPr>
            <p:ph idx="1"/>
          </p:nvPr>
        </p:nvSpPr>
        <p:spPr/>
        <p:txBody>
          <a:bodyPr/>
          <a:lstStyle/>
          <a:p>
            <a:endParaRPr lang="en-US"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5536" y="1009218"/>
            <a:ext cx="8788896" cy="5660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0444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11423" y="620688"/>
            <a:ext cx="10292261" cy="1944216"/>
          </a:xfrm>
        </p:spPr>
        <p:txBody>
          <a:bodyPr/>
          <a:lstStyle/>
          <a:p>
            <a:pPr marL="0" indent="0" algn="ctr">
              <a:buNone/>
            </a:pPr>
            <a:r>
              <a:rPr lang="en-US" sz="3200" dirty="0" smtClean="0">
                <a:solidFill>
                  <a:srgbClr val="C00000"/>
                </a:solidFill>
              </a:rPr>
              <a:t>The result is …</a:t>
            </a:r>
          </a:p>
          <a:p>
            <a:pPr marL="0" indent="0" algn="ctr">
              <a:buNone/>
            </a:pPr>
            <a:r>
              <a:rPr lang="en-US" sz="3200" dirty="0" smtClean="0">
                <a:solidFill>
                  <a:schemeClr val="accent2"/>
                </a:solidFill>
              </a:rPr>
              <a:t>It’s not about what </a:t>
            </a:r>
            <a:r>
              <a:rPr lang="en-US" sz="3200" b="1" dirty="0" smtClean="0">
                <a:solidFill>
                  <a:schemeClr val="accent2"/>
                </a:solidFill>
              </a:rPr>
              <a:t>we</a:t>
            </a:r>
            <a:r>
              <a:rPr lang="en-US" sz="3200" dirty="0" smtClean="0">
                <a:solidFill>
                  <a:schemeClr val="accent2"/>
                </a:solidFill>
              </a:rPr>
              <a:t> offer</a:t>
            </a:r>
          </a:p>
          <a:p>
            <a:pPr marL="0" indent="0" algn="ctr">
              <a:buNone/>
            </a:pPr>
            <a:r>
              <a:rPr lang="en-US" sz="3200" dirty="0" smtClean="0">
                <a:solidFill>
                  <a:schemeClr val="accent2"/>
                </a:solidFill>
              </a:rPr>
              <a:t>It’s about the solution that </a:t>
            </a:r>
            <a:r>
              <a:rPr lang="en-US" sz="3200" b="1" dirty="0" smtClean="0">
                <a:solidFill>
                  <a:schemeClr val="accent2"/>
                </a:solidFill>
              </a:rPr>
              <a:t>you</a:t>
            </a:r>
            <a:r>
              <a:rPr lang="en-US" sz="3200" dirty="0" smtClean="0">
                <a:solidFill>
                  <a:schemeClr val="accent2"/>
                </a:solidFill>
              </a:rPr>
              <a:t> need</a:t>
            </a:r>
          </a:p>
        </p:txBody>
      </p:sp>
      <p:sp>
        <p:nvSpPr>
          <p:cNvPr id="16" name="Rectangle 15"/>
          <p:cNvSpPr/>
          <p:nvPr/>
        </p:nvSpPr>
        <p:spPr>
          <a:xfrm>
            <a:off x="3540547" y="3204578"/>
            <a:ext cx="2372991" cy="20882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2800" dirty="0" smtClean="0"/>
              <a:t>Better </a:t>
            </a:r>
          </a:p>
          <a:p>
            <a:pPr algn="ctr"/>
            <a:endParaRPr lang="en-US" sz="1100" dirty="0" smtClean="0"/>
          </a:p>
          <a:p>
            <a:pPr algn="ctr"/>
            <a:r>
              <a:rPr lang="en-US" sz="1600" dirty="0" smtClean="0"/>
              <a:t>Internal cooperation</a:t>
            </a:r>
            <a:endParaRPr lang="en-US" sz="1600" dirty="0"/>
          </a:p>
        </p:txBody>
      </p:sp>
      <p:sp>
        <p:nvSpPr>
          <p:cNvPr id="17" name="Rectangle 16"/>
          <p:cNvSpPr/>
          <p:nvPr/>
        </p:nvSpPr>
        <p:spPr>
          <a:xfrm>
            <a:off x="8794306" y="3204578"/>
            <a:ext cx="2363448" cy="207983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2800" b="1" dirty="0" smtClean="0"/>
              <a:t>Lower</a:t>
            </a:r>
            <a:r>
              <a:rPr lang="en-US" sz="1100" b="1" dirty="0" smtClean="0"/>
              <a:t> </a:t>
            </a:r>
          </a:p>
          <a:p>
            <a:pPr algn="ctr"/>
            <a:endParaRPr lang="en-US" sz="1100" b="1" dirty="0" smtClean="0"/>
          </a:p>
          <a:p>
            <a:pPr algn="ctr"/>
            <a:r>
              <a:rPr lang="en-US" sz="1600" dirty="0" smtClean="0"/>
              <a:t>Costs</a:t>
            </a:r>
            <a:endParaRPr lang="en-US" sz="1600" dirty="0"/>
          </a:p>
        </p:txBody>
      </p:sp>
      <p:sp>
        <p:nvSpPr>
          <p:cNvPr id="28" name="Rectangle 27"/>
          <p:cNvSpPr/>
          <p:nvPr/>
        </p:nvSpPr>
        <p:spPr>
          <a:xfrm>
            <a:off x="6169669" y="3196601"/>
            <a:ext cx="2372991" cy="208823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2800" b="1" dirty="0" smtClean="0"/>
              <a:t>Better </a:t>
            </a:r>
          </a:p>
          <a:p>
            <a:pPr algn="ctr"/>
            <a:endParaRPr lang="en-US" sz="1100" b="1" dirty="0" smtClean="0"/>
          </a:p>
          <a:p>
            <a:pPr algn="ctr"/>
            <a:r>
              <a:rPr lang="en-US" sz="1600" dirty="0" smtClean="0"/>
              <a:t>Management</a:t>
            </a:r>
            <a:endParaRPr lang="en-US" sz="1600" dirty="0"/>
          </a:p>
        </p:txBody>
      </p:sp>
      <p:sp>
        <p:nvSpPr>
          <p:cNvPr id="29" name="Rectangle 28"/>
          <p:cNvSpPr/>
          <p:nvPr/>
        </p:nvSpPr>
        <p:spPr>
          <a:xfrm>
            <a:off x="911424" y="3196601"/>
            <a:ext cx="2372992" cy="208823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2800" dirty="0" smtClean="0"/>
              <a:t>More </a:t>
            </a:r>
          </a:p>
          <a:p>
            <a:pPr algn="ctr"/>
            <a:endParaRPr lang="en-US" sz="1100" dirty="0" smtClean="0"/>
          </a:p>
          <a:p>
            <a:pPr algn="ctr"/>
            <a:r>
              <a:rPr lang="en-US" sz="1600" dirty="0" smtClean="0"/>
              <a:t>Happy customers</a:t>
            </a:r>
            <a:endParaRPr lang="en-US" sz="1600" dirty="0"/>
          </a:p>
        </p:txBody>
      </p:sp>
    </p:spTree>
    <p:extLst>
      <p:ext uri="{BB962C8B-B14F-4D97-AF65-F5344CB8AC3E}">
        <p14:creationId xmlns:p14="http://schemas.microsoft.com/office/powerpoint/2010/main" val="577739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Innovative price model</a:t>
            </a:r>
            <a:endParaRPr lang="en-US" dirty="0"/>
          </a:p>
        </p:txBody>
      </p:sp>
      <p:sp>
        <p:nvSpPr>
          <p:cNvPr id="3" name="Text Placeholder 2"/>
          <p:cNvSpPr>
            <a:spLocks noGrp="1"/>
          </p:cNvSpPr>
          <p:nvPr>
            <p:ph type="body" idx="1"/>
          </p:nvPr>
        </p:nvSpPr>
        <p:spPr/>
        <p:txBody>
          <a:bodyPr/>
          <a:lstStyle/>
          <a:p>
            <a:endParaRPr lang="en-US" dirty="0"/>
          </a:p>
        </p:txBody>
      </p:sp>
      <p:sp>
        <p:nvSpPr>
          <p:cNvPr id="4" name="Footer Placeholder 3"/>
          <p:cNvSpPr>
            <a:spLocks noGrp="1"/>
          </p:cNvSpPr>
          <p:nvPr>
            <p:ph type="ftr" sz="quarter" idx="12"/>
          </p:nvPr>
        </p:nvSpPr>
        <p:spPr/>
        <p:txBody>
          <a:bodyPr/>
          <a:lstStyle/>
          <a:p>
            <a:r>
              <a:rPr lang="en-US" smtClean="0"/>
              <a:t>Voxtron Communication Center 2014</a:t>
            </a:r>
            <a:endParaRPr lang="en-US" dirty="0"/>
          </a:p>
        </p:txBody>
      </p:sp>
    </p:spTree>
    <p:extLst>
      <p:ext uri="{BB962C8B-B14F-4D97-AF65-F5344CB8AC3E}">
        <p14:creationId xmlns:p14="http://schemas.microsoft.com/office/powerpoint/2010/main" val="3695014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sz="1800" dirty="0" smtClean="0"/>
          </a:p>
          <a:p>
            <a:r>
              <a:rPr lang="en-US" sz="1800" dirty="0" smtClean="0"/>
              <a:t>Flexible usage of licenses</a:t>
            </a:r>
          </a:p>
          <a:p>
            <a:pPr lvl="1"/>
            <a:r>
              <a:rPr lang="en-US" sz="1800" dirty="0" smtClean="0"/>
              <a:t>License are not linked to an user</a:t>
            </a:r>
          </a:p>
          <a:p>
            <a:pPr lvl="1"/>
            <a:r>
              <a:rPr lang="en-US" sz="1800" dirty="0" smtClean="0"/>
              <a:t>License are not linked to an interaction type</a:t>
            </a:r>
          </a:p>
          <a:p>
            <a:pPr lvl="1"/>
            <a:r>
              <a:rPr lang="en-US" sz="1800" dirty="0" err="1" smtClean="0"/>
              <a:t>Degressive</a:t>
            </a:r>
            <a:r>
              <a:rPr lang="en-US" sz="1800" dirty="0" smtClean="0"/>
              <a:t> price model</a:t>
            </a:r>
          </a:p>
          <a:p>
            <a:pPr lvl="1"/>
            <a:endParaRPr lang="en-US" sz="1800" dirty="0" smtClean="0"/>
          </a:p>
          <a:p>
            <a:r>
              <a:rPr lang="en-US" sz="1800" dirty="0" smtClean="0"/>
              <a:t>Different types of pricing</a:t>
            </a:r>
          </a:p>
          <a:p>
            <a:pPr lvl="1"/>
            <a:r>
              <a:rPr lang="en-US" sz="1800" dirty="0" smtClean="0"/>
              <a:t>Pay per seat (inclusive peak licenses)</a:t>
            </a:r>
          </a:p>
          <a:p>
            <a:pPr lvl="1"/>
            <a:r>
              <a:rPr lang="en-US" sz="1800" dirty="0" smtClean="0"/>
              <a:t>Pay per use</a:t>
            </a:r>
          </a:p>
          <a:p>
            <a:pPr lvl="1"/>
            <a:r>
              <a:rPr lang="en-US" sz="1800" dirty="0" smtClean="0"/>
              <a:t>Pay per month (hosting)</a:t>
            </a:r>
          </a:p>
        </p:txBody>
      </p:sp>
      <p:sp>
        <p:nvSpPr>
          <p:cNvPr id="4" name="Title 3"/>
          <p:cNvSpPr>
            <a:spLocks noGrp="1"/>
          </p:cNvSpPr>
          <p:nvPr>
            <p:ph type="title"/>
          </p:nvPr>
        </p:nvSpPr>
        <p:spPr/>
        <p:txBody>
          <a:bodyPr>
            <a:normAutofit/>
          </a:bodyPr>
          <a:lstStyle/>
          <a:p>
            <a:r>
              <a:rPr lang="en-US" sz="1900" dirty="0" smtClean="0"/>
              <a:t>Innovative price model</a:t>
            </a:r>
            <a:br>
              <a:rPr lang="en-US" sz="1900" dirty="0" smtClean="0"/>
            </a:br>
            <a:r>
              <a:rPr lang="en-US" sz="1900" i="1" dirty="0" smtClean="0">
                <a:solidFill>
                  <a:srgbClr val="FFC000"/>
                </a:solidFill>
              </a:rPr>
              <a:t>Pricing according your needs</a:t>
            </a:r>
            <a:endParaRPr lang="en-US" sz="1900" dirty="0"/>
          </a:p>
        </p:txBody>
      </p:sp>
    </p:spTree>
    <p:extLst>
      <p:ext uri="{BB962C8B-B14F-4D97-AF65-F5344CB8AC3E}">
        <p14:creationId xmlns:p14="http://schemas.microsoft.com/office/powerpoint/2010/main" val="1388760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sz="1800" dirty="0" smtClean="0"/>
          </a:p>
          <a:p>
            <a:r>
              <a:rPr lang="en-US" sz="1800" dirty="0" smtClean="0"/>
              <a:t>Enterprise versus Express</a:t>
            </a:r>
          </a:p>
          <a:p>
            <a:r>
              <a:rPr lang="en-US" sz="1800" dirty="0" smtClean="0"/>
              <a:t>Elements of a solutions</a:t>
            </a:r>
          </a:p>
          <a:p>
            <a:pPr lvl="1"/>
            <a:r>
              <a:rPr lang="en-US" sz="1800" dirty="0" smtClean="0"/>
              <a:t>Architecture</a:t>
            </a:r>
          </a:p>
          <a:p>
            <a:pPr lvl="1"/>
            <a:r>
              <a:rPr lang="en-US" sz="1800" dirty="0" smtClean="0"/>
              <a:t>IVR</a:t>
            </a:r>
          </a:p>
          <a:p>
            <a:pPr lvl="1"/>
            <a:r>
              <a:rPr lang="en-US" sz="1800" dirty="0" err="1" smtClean="0"/>
              <a:t>Voxtron</a:t>
            </a:r>
            <a:r>
              <a:rPr lang="en-US" sz="1800" dirty="0" smtClean="0"/>
              <a:t> Clients</a:t>
            </a:r>
          </a:p>
          <a:p>
            <a:pPr lvl="1"/>
            <a:r>
              <a:rPr lang="en-US" sz="1800" dirty="0" smtClean="0"/>
              <a:t>Pay-Per-Seat (Interaction Log-in Units) or Pay-Per-Use (Routed Multimedia Contacts)</a:t>
            </a:r>
          </a:p>
          <a:p>
            <a:pPr lvl="1"/>
            <a:r>
              <a:rPr lang="en-US" sz="1800" dirty="0" smtClean="0"/>
              <a:t>Peak licenses</a:t>
            </a:r>
          </a:p>
          <a:p>
            <a:pPr lvl="1"/>
            <a:r>
              <a:rPr lang="en-US" sz="1800" dirty="0" smtClean="0"/>
              <a:t>Recording</a:t>
            </a:r>
          </a:p>
          <a:p>
            <a:pPr lvl="1"/>
            <a:r>
              <a:rPr lang="en-US" sz="1800" dirty="0" smtClean="0"/>
              <a:t>Software Support</a:t>
            </a:r>
          </a:p>
          <a:p>
            <a:r>
              <a:rPr lang="en-US" sz="1800" dirty="0" smtClean="0"/>
              <a:t>Example calculations</a:t>
            </a:r>
          </a:p>
          <a:p>
            <a:pPr lvl="1"/>
            <a:endParaRPr lang="en-US" sz="1800" dirty="0" smtClean="0"/>
          </a:p>
        </p:txBody>
      </p:sp>
      <p:sp>
        <p:nvSpPr>
          <p:cNvPr id="4" name="Title 3"/>
          <p:cNvSpPr>
            <a:spLocks noGrp="1"/>
          </p:cNvSpPr>
          <p:nvPr>
            <p:ph type="title"/>
          </p:nvPr>
        </p:nvSpPr>
        <p:spPr/>
        <p:txBody>
          <a:bodyPr>
            <a:normAutofit/>
          </a:bodyPr>
          <a:lstStyle/>
          <a:p>
            <a:r>
              <a:rPr lang="en-US" sz="1900" dirty="0" smtClean="0"/>
              <a:t>Innovative price model</a:t>
            </a:r>
            <a:br>
              <a:rPr lang="en-US" sz="1900" dirty="0" smtClean="0"/>
            </a:br>
            <a:r>
              <a:rPr lang="en-US" sz="1900" i="1" dirty="0" smtClean="0">
                <a:solidFill>
                  <a:srgbClr val="FFC000"/>
                </a:solidFill>
              </a:rPr>
              <a:t>Pricing</a:t>
            </a:r>
            <a:endParaRPr lang="en-US" sz="1900" dirty="0"/>
          </a:p>
        </p:txBody>
      </p:sp>
    </p:spTree>
    <p:extLst>
      <p:ext uri="{BB962C8B-B14F-4D97-AF65-F5344CB8AC3E}">
        <p14:creationId xmlns:p14="http://schemas.microsoft.com/office/powerpoint/2010/main" val="1638606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sz="1800" dirty="0" smtClean="0"/>
          </a:p>
        </p:txBody>
      </p:sp>
      <p:sp>
        <p:nvSpPr>
          <p:cNvPr id="4" name="Title 3"/>
          <p:cNvSpPr>
            <a:spLocks noGrp="1"/>
          </p:cNvSpPr>
          <p:nvPr>
            <p:ph type="title"/>
          </p:nvPr>
        </p:nvSpPr>
        <p:spPr/>
        <p:txBody>
          <a:bodyPr>
            <a:normAutofit/>
          </a:bodyPr>
          <a:lstStyle/>
          <a:p>
            <a:r>
              <a:rPr lang="en-US" sz="1900" dirty="0" smtClean="0"/>
              <a:t>Innovative price model</a:t>
            </a:r>
            <a:br>
              <a:rPr lang="en-US" sz="1900" dirty="0" smtClean="0"/>
            </a:br>
            <a:r>
              <a:rPr lang="en-US" sz="1900" i="1" dirty="0" smtClean="0">
                <a:solidFill>
                  <a:srgbClr val="FFC000"/>
                </a:solidFill>
              </a:rPr>
              <a:t>Express vs. Enterprise</a:t>
            </a:r>
            <a:endParaRPr lang="en-US" sz="1900" dirty="0"/>
          </a:p>
        </p:txBody>
      </p:sp>
      <p:graphicFrame>
        <p:nvGraphicFramePr>
          <p:cNvPr id="5" name="Content Placeholder 6"/>
          <p:cNvGraphicFramePr>
            <a:graphicFrameLocks/>
          </p:cNvGraphicFramePr>
          <p:nvPr>
            <p:extLst>
              <p:ext uri="{D42A27DB-BD31-4B8C-83A1-F6EECF244321}">
                <p14:modId xmlns:p14="http://schemas.microsoft.com/office/powerpoint/2010/main" val="810818876"/>
              </p:ext>
            </p:extLst>
          </p:nvPr>
        </p:nvGraphicFramePr>
        <p:xfrm>
          <a:off x="914400" y="1285875"/>
          <a:ext cx="7158062" cy="2225040"/>
        </p:xfrm>
        <a:graphic>
          <a:graphicData uri="http://schemas.openxmlformats.org/drawingml/2006/table">
            <a:tbl>
              <a:tblPr firstRow="1" bandRow="1">
                <a:tableStyleId>{0E3FDE45-AF77-4B5C-9715-49D594BDF05E}</a:tableStyleId>
              </a:tblPr>
              <a:tblGrid>
                <a:gridCol w="3228972"/>
                <a:gridCol w="3929090"/>
              </a:tblGrid>
              <a:tr h="370840">
                <a:tc>
                  <a:txBody>
                    <a:bodyPr/>
                    <a:lstStyle/>
                    <a:p>
                      <a:r>
                        <a:rPr lang="nl-BE" dirty="0" smtClean="0"/>
                        <a:t>Express</a:t>
                      </a:r>
                      <a:endParaRPr lang="en-US" dirty="0"/>
                    </a:p>
                  </a:txBody>
                  <a:tcPr/>
                </a:tc>
                <a:tc>
                  <a:txBody>
                    <a:bodyPr/>
                    <a:lstStyle/>
                    <a:p>
                      <a:r>
                        <a:rPr lang="nl-BE" dirty="0" smtClean="0"/>
                        <a:t>Enterprise</a:t>
                      </a:r>
                      <a:endParaRPr lang="en-US" dirty="0"/>
                    </a:p>
                  </a:txBody>
                  <a:tcPr/>
                </a:tc>
              </a:tr>
              <a:tr h="370840">
                <a:tc>
                  <a:txBody>
                    <a:bodyPr/>
                    <a:lstStyle/>
                    <a:p>
                      <a:r>
                        <a:rPr lang="nl-BE" dirty="0" smtClean="0"/>
                        <a:t>SMB market</a:t>
                      </a:r>
                      <a:endParaRPr lang="en-US" dirty="0"/>
                    </a:p>
                  </a:txBody>
                  <a:tcPr/>
                </a:tc>
                <a:tc>
                  <a:txBody>
                    <a:bodyPr/>
                    <a:lstStyle/>
                    <a:p>
                      <a:r>
                        <a:rPr lang="nl-BE" dirty="0" smtClean="0"/>
                        <a:t>Enterprise market</a:t>
                      </a:r>
                      <a:endParaRPr lang="en-US" dirty="0"/>
                    </a:p>
                  </a:txBody>
                  <a:tcPr/>
                </a:tc>
              </a:tr>
              <a:tr h="370840">
                <a:tc>
                  <a:txBody>
                    <a:bodyPr/>
                    <a:lstStyle/>
                    <a:p>
                      <a:r>
                        <a:rPr lang="nl-BE" dirty="0" smtClean="0"/>
                        <a:t>Maximum</a:t>
                      </a:r>
                      <a:r>
                        <a:rPr lang="nl-BE" baseline="0" dirty="0" smtClean="0"/>
                        <a:t> 120 IVR ports</a:t>
                      </a:r>
                      <a:endParaRPr lang="en-US" dirty="0"/>
                    </a:p>
                  </a:txBody>
                  <a:tcPr/>
                </a:tc>
                <a:tc>
                  <a:txBody>
                    <a:bodyPr/>
                    <a:lstStyle/>
                    <a:p>
                      <a:r>
                        <a:rPr lang="nl-BE" dirty="0" smtClean="0"/>
                        <a:t>Multiple instances per module</a:t>
                      </a:r>
                      <a:endParaRPr lang="en-US" dirty="0"/>
                    </a:p>
                  </a:txBody>
                  <a:tcPr/>
                </a:tc>
              </a:tr>
              <a:tr h="370840">
                <a:tc>
                  <a:txBody>
                    <a:bodyPr/>
                    <a:lstStyle/>
                    <a:p>
                      <a:r>
                        <a:rPr lang="nl-BE" dirty="0" smtClean="0"/>
                        <a:t>Maximum 240 users</a:t>
                      </a:r>
                      <a:endParaRPr lang="en-US" dirty="0"/>
                    </a:p>
                  </a:txBody>
                  <a:tcPr/>
                </a:tc>
                <a:tc>
                  <a:txBody>
                    <a:bodyPr/>
                    <a:lstStyle/>
                    <a:p>
                      <a:r>
                        <a:rPr lang="nl-BE" dirty="0" smtClean="0"/>
                        <a:t>VoiceXML</a:t>
                      </a:r>
                      <a:endParaRPr lang="en-US" dirty="0"/>
                    </a:p>
                  </a:txBody>
                  <a:tcPr/>
                </a:tc>
              </a:tr>
              <a:tr h="370840">
                <a:tc>
                  <a:txBody>
                    <a:bodyPr/>
                    <a:lstStyle/>
                    <a:p>
                      <a:endParaRPr lang="en-US" dirty="0"/>
                    </a:p>
                  </a:txBody>
                  <a:tcPr/>
                </a:tc>
                <a:tc>
                  <a:txBody>
                    <a:bodyPr/>
                    <a:lstStyle/>
                    <a:p>
                      <a:r>
                        <a:rPr lang="nl-BE" dirty="0" smtClean="0"/>
                        <a:t>High-availability installations</a:t>
                      </a:r>
                      <a:endParaRPr lang="en-US" dirty="0"/>
                    </a:p>
                  </a:txBody>
                  <a:tcPr/>
                </a:tc>
              </a:tr>
              <a:tr h="370840">
                <a:tc>
                  <a:txBody>
                    <a:bodyPr/>
                    <a:lstStyle/>
                    <a:p>
                      <a:endParaRPr lang="en-US" dirty="0"/>
                    </a:p>
                  </a:txBody>
                  <a:tcPr/>
                </a:tc>
                <a:tc>
                  <a:txBody>
                    <a:bodyPr/>
                    <a:lstStyle/>
                    <a:p>
                      <a:r>
                        <a:rPr lang="nl-BE" dirty="0" smtClean="0"/>
                        <a:t>High-end integrations</a:t>
                      </a:r>
                      <a:endParaRPr lang="en-US" dirty="0"/>
                    </a:p>
                  </a:txBody>
                  <a:tcPr/>
                </a:tc>
              </a:tr>
            </a:tbl>
          </a:graphicData>
        </a:graphic>
      </p:graphicFrame>
      <p:sp>
        <p:nvSpPr>
          <p:cNvPr id="6" name="TextBox 5"/>
          <p:cNvSpPr txBox="1"/>
          <p:nvPr/>
        </p:nvSpPr>
        <p:spPr>
          <a:xfrm>
            <a:off x="928662" y="4429132"/>
            <a:ext cx="7143800" cy="523220"/>
          </a:xfrm>
          <a:prstGeom prst="rect">
            <a:avLst/>
          </a:prstGeom>
          <a:noFill/>
        </p:spPr>
        <p:txBody>
          <a:bodyPr wrap="square" rtlCol="0">
            <a:spAutoFit/>
          </a:bodyPr>
          <a:lstStyle/>
          <a:p>
            <a:r>
              <a:rPr lang="nl-BE" sz="1400" i="1" dirty="0" smtClean="0"/>
              <a:t>Unless otherwise indicated, pricing for the different modules/items in VCC is same for Express and Enterprise edition.</a:t>
            </a:r>
          </a:p>
        </p:txBody>
      </p:sp>
    </p:spTree>
    <p:extLst>
      <p:ext uri="{BB962C8B-B14F-4D97-AF65-F5344CB8AC3E}">
        <p14:creationId xmlns:p14="http://schemas.microsoft.com/office/powerpoint/2010/main" val="1992110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sz="1800" dirty="0" smtClean="0"/>
          </a:p>
        </p:txBody>
      </p:sp>
      <p:sp>
        <p:nvSpPr>
          <p:cNvPr id="4" name="Title 3"/>
          <p:cNvSpPr>
            <a:spLocks noGrp="1"/>
          </p:cNvSpPr>
          <p:nvPr>
            <p:ph type="title"/>
          </p:nvPr>
        </p:nvSpPr>
        <p:spPr/>
        <p:txBody>
          <a:bodyPr>
            <a:normAutofit/>
          </a:bodyPr>
          <a:lstStyle/>
          <a:p>
            <a:r>
              <a:rPr lang="en-US" sz="1900" dirty="0" smtClean="0"/>
              <a:t>Innovative price model</a:t>
            </a:r>
            <a:br>
              <a:rPr lang="en-US" sz="1900" dirty="0" smtClean="0"/>
            </a:br>
            <a:r>
              <a:rPr lang="en-US" sz="1900" i="1" dirty="0" smtClean="0">
                <a:solidFill>
                  <a:srgbClr val="FFC000"/>
                </a:solidFill>
              </a:rPr>
              <a:t>Step 1: Architecture</a:t>
            </a:r>
            <a:endParaRPr lang="en-US" sz="1900" dirty="0"/>
          </a:p>
        </p:txBody>
      </p:sp>
      <p:graphicFrame>
        <p:nvGraphicFramePr>
          <p:cNvPr id="5" name="Content Placeholder 6"/>
          <p:cNvGraphicFramePr>
            <a:graphicFrameLocks/>
          </p:cNvGraphicFramePr>
          <p:nvPr>
            <p:extLst>
              <p:ext uri="{D42A27DB-BD31-4B8C-83A1-F6EECF244321}">
                <p14:modId xmlns:p14="http://schemas.microsoft.com/office/powerpoint/2010/main" val="3476118639"/>
              </p:ext>
            </p:extLst>
          </p:nvPr>
        </p:nvGraphicFramePr>
        <p:xfrm>
          <a:off x="983432" y="1556792"/>
          <a:ext cx="7943850" cy="3606800"/>
        </p:xfrm>
        <a:graphic>
          <a:graphicData uri="http://schemas.openxmlformats.org/drawingml/2006/table">
            <a:tbl>
              <a:tblPr firstRow="1" bandRow="1">
                <a:tableStyleId>{F2DE63D5-997A-4646-A377-4702673A728D}</a:tableStyleId>
              </a:tblPr>
              <a:tblGrid>
                <a:gridCol w="3800476"/>
                <a:gridCol w="2071702"/>
                <a:gridCol w="2071672"/>
              </a:tblGrid>
              <a:tr h="370840">
                <a:tc>
                  <a:txBody>
                    <a:bodyPr/>
                    <a:lstStyle/>
                    <a:p>
                      <a:endParaRPr lang="en-US" noProof="0" dirty="0"/>
                    </a:p>
                  </a:txBody>
                  <a:tcPr/>
                </a:tc>
                <a:tc>
                  <a:txBody>
                    <a:bodyPr/>
                    <a:lstStyle/>
                    <a:p>
                      <a:pPr algn="r"/>
                      <a:r>
                        <a:rPr lang="en-US" noProof="0" dirty="0" smtClean="0"/>
                        <a:t>Express</a:t>
                      </a:r>
                      <a:endParaRPr lang="en-US" noProof="0" dirty="0"/>
                    </a:p>
                  </a:txBody>
                  <a:tcPr/>
                </a:tc>
                <a:tc>
                  <a:txBody>
                    <a:bodyPr/>
                    <a:lstStyle/>
                    <a:p>
                      <a:pPr algn="r"/>
                      <a:r>
                        <a:rPr lang="en-US" noProof="0" dirty="0" smtClean="0"/>
                        <a:t>Enterprise</a:t>
                      </a:r>
                      <a:endParaRPr lang="en-US" noProof="0" dirty="0"/>
                    </a:p>
                  </a:txBody>
                  <a:tcPr/>
                </a:tc>
              </a:tr>
              <a:tr h="370840">
                <a:tc>
                  <a:txBody>
                    <a:bodyPr/>
                    <a:lstStyle/>
                    <a:p>
                      <a:r>
                        <a:rPr lang="en-US" noProof="0" dirty="0" smtClean="0"/>
                        <a:t>VCC Core</a:t>
                      </a:r>
                      <a:endParaRPr lang="en-US" noProof="0" dirty="0"/>
                    </a:p>
                  </a:txBody>
                  <a:tcPr/>
                </a:tc>
                <a:tc>
                  <a:txBody>
                    <a:bodyPr/>
                    <a:lstStyle/>
                    <a:p>
                      <a:pPr algn="r"/>
                      <a:r>
                        <a:rPr lang="en-US" noProof="0" dirty="0" smtClean="0"/>
                        <a:t>included</a:t>
                      </a:r>
                      <a:endParaRPr lang="en-US" noProof="0" dirty="0"/>
                    </a:p>
                  </a:txBody>
                  <a:tcPr/>
                </a:tc>
                <a:tc>
                  <a:txBody>
                    <a:bodyPr/>
                    <a:lstStyle/>
                    <a:p>
                      <a:pPr algn="r"/>
                      <a:r>
                        <a:rPr lang="en-US" noProof="0" dirty="0" smtClean="0"/>
                        <a:t>2.500</a:t>
                      </a:r>
                      <a:endParaRPr lang="en-US" noProof="0" dirty="0"/>
                    </a:p>
                  </a:txBody>
                  <a:tcPr/>
                </a:tc>
              </a:tr>
              <a:tr h="370840">
                <a:tc>
                  <a:txBody>
                    <a:bodyPr/>
                    <a:lstStyle/>
                    <a:p>
                      <a:r>
                        <a:rPr lang="en-US" noProof="0" dirty="0" smtClean="0"/>
                        <a:t>Operational modules:</a:t>
                      </a:r>
                      <a:endParaRPr lang="en-US" noProof="0" dirty="0"/>
                    </a:p>
                  </a:txBody>
                  <a:tcPr/>
                </a:tc>
                <a:tc>
                  <a:txBody>
                    <a:bodyPr/>
                    <a:lstStyle/>
                    <a:p>
                      <a:pPr algn="r"/>
                      <a:endParaRPr lang="en-US" noProof="0" dirty="0"/>
                    </a:p>
                  </a:txBody>
                  <a:tcPr/>
                </a:tc>
                <a:tc>
                  <a:txBody>
                    <a:bodyPr/>
                    <a:lstStyle/>
                    <a:p>
                      <a:pPr algn="r"/>
                      <a:endParaRPr lang="en-US" noProof="0" dirty="0"/>
                    </a:p>
                  </a:txBody>
                  <a:tcPr/>
                </a:tc>
              </a:tr>
              <a:tr h="370840">
                <a:tc>
                  <a:txBody>
                    <a:bodyPr/>
                    <a:lstStyle/>
                    <a:p>
                      <a:pPr lvl="1"/>
                      <a:r>
                        <a:rPr lang="en-US" noProof="0" dirty="0" smtClean="0"/>
                        <a:t>CC instance</a:t>
                      </a:r>
                      <a:endParaRPr lang="en-US" noProof="0" dirty="0"/>
                    </a:p>
                  </a:txBody>
                  <a:tcPr/>
                </a:tc>
                <a:tc>
                  <a:txBody>
                    <a:bodyPr/>
                    <a:lstStyle/>
                    <a:p>
                      <a:pPr algn="r"/>
                      <a:r>
                        <a:rPr lang="en-US" noProof="0" dirty="0" smtClean="0"/>
                        <a:t>1 included</a:t>
                      </a:r>
                      <a:endParaRPr lang="en-US" noProof="0" dirty="0"/>
                    </a:p>
                  </a:txBody>
                  <a:tcPr/>
                </a:tc>
                <a:tc>
                  <a:txBody>
                    <a:bodyPr/>
                    <a:lstStyle/>
                    <a:p>
                      <a:pPr algn="r"/>
                      <a:r>
                        <a:rPr lang="en-US" noProof="0" dirty="0" smtClean="0"/>
                        <a:t>750</a:t>
                      </a:r>
                      <a:endParaRPr lang="en-US" noProof="0" dirty="0"/>
                    </a:p>
                  </a:txBody>
                  <a:tcPr/>
                </a:tc>
              </a:tr>
              <a:tr h="370840">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noProof="0" dirty="0" smtClean="0"/>
                        <a:t>Dashboard data service</a:t>
                      </a:r>
                      <a:r>
                        <a:rPr lang="en-US" baseline="0" noProof="0" dirty="0" smtClean="0"/>
                        <a:t> instance</a:t>
                      </a:r>
                      <a:endParaRPr lang="en-US" noProof="0" dirty="0" smtClean="0"/>
                    </a:p>
                  </a:txBody>
                  <a:tcPr/>
                </a:tc>
                <a:tc>
                  <a:txBody>
                    <a:bodyPr/>
                    <a:lstStyle/>
                    <a:p>
                      <a:pPr algn="r"/>
                      <a:r>
                        <a:rPr lang="en-US" noProof="0" dirty="0" smtClean="0"/>
                        <a:t>1 included</a:t>
                      </a:r>
                      <a:endParaRPr lang="en-US" noProof="0" dirty="0"/>
                    </a:p>
                  </a:txBody>
                  <a:tcPr/>
                </a:tc>
                <a:tc>
                  <a:txBody>
                    <a:bodyPr/>
                    <a:lstStyle/>
                    <a:p>
                      <a:pPr algn="r"/>
                      <a:r>
                        <a:rPr lang="en-US" noProof="0" dirty="0" smtClean="0"/>
                        <a:t>750</a:t>
                      </a:r>
                      <a:endParaRPr lang="en-US" noProof="0" dirty="0"/>
                    </a:p>
                  </a:txBody>
                  <a:tcPr/>
                </a:tc>
              </a:tr>
              <a:tr h="370840">
                <a:tc>
                  <a:txBody>
                    <a:bodyPr/>
                    <a:lstStyle/>
                    <a:p>
                      <a:pPr lvl="1"/>
                      <a:r>
                        <a:rPr lang="en-US" noProof="0" dirty="0" smtClean="0"/>
                        <a:t>CTI-TAPI provider instance</a:t>
                      </a:r>
                      <a:endParaRPr lang="en-US" noProof="0" dirty="0"/>
                    </a:p>
                  </a:txBody>
                  <a:tcPr/>
                </a:tc>
                <a:tc>
                  <a:txBody>
                    <a:bodyPr/>
                    <a:lstStyle/>
                    <a:p>
                      <a:pPr algn="r"/>
                      <a:r>
                        <a:rPr lang="en-US" noProof="0" dirty="0" smtClean="0"/>
                        <a:t>1 included</a:t>
                      </a:r>
                      <a:endParaRPr lang="en-US" noProof="0" dirty="0"/>
                    </a:p>
                  </a:txBody>
                  <a:tcPr/>
                </a:tc>
                <a:tc>
                  <a:txBody>
                    <a:bodyPr/>
                    <a:lstStyle/>
                    <a:p>
                      <a:pPr algn="r"/>
                      <a:r>
                        <a:rPr lang="en-US" noProof="0" dirty="0" smtClean="0"/>
                        <a:t>2.250</a:t>
                      </a:r>
                      <a:endParaRPr lang="en-US" noProof="0" dirty="0"/>
                    </a:p>
                  </a:txBody>
                  <a:tcPr/>
                </a:tc>
              </a:tr>
              <a:tr h="370840">
                <a:tc>
                  <a:txBody>
                    <a:bodyPr/>
                    <a:lstStyle/>
                    <a:p>
                      <a:pPr lvl="1"/>
                      <a:r>
                        <a:rPr lang="en-US" noProof="0" dirty="0" smtClean="0"/>
                        <a:t>CTI-IVR provider instance</a:t>
                      </a:r>
                      <a:endParaRPr lang="en-US" noProof="0" dirty="0"/>
                    </a:p>
                  </a:txBody>
                  <a:tcPr/>
                </a:tc>
                <a:tc>
                  <a:txBody>
                    <a:bodyPr/>
                    <a:lstStyle/>
                    <a:p>
                      <a:pPr algn="r"/>
                      <a:r>
                        <a:rPr lang="en-US" noProof="0" dirty="0" smtClean="0"/>
                        <a:t>1 included</a:t>
                      </a:r>
                      <a:endParaRPr lang="en-US" noProof="0" dirty="0"/>
                    </a:p>
                  </a:txBody>
                  <a:tcPr/>
                </a:tc>
                <a:tc>
                  <a:txBody>
                    <a:bodyPr/>
                    <a:lstStyle/>
                    <a:p>
                      <a:pPr algn="r"/>
                      <a:r>
                        <a:rPr lang="en-US" noProof="0" dirty="0" smtClean="0"/>
                        <a:t>1.750</a:t>
                      </a:r>
                      <a:endParaRPr lang="en-US" noProof="0" dirty="0"/>
                    </a:p>
                  </a:txBody>
                  <a:tcPr/>
                </a:tc>
              </a:tr>
              <a:tr h="370840">
                <a:tc>
                  <a:txBody>
                    <a:bodyPr/>
                    <a:lstStyle/>
                    <a:p>
                      <a:pPr lvl="1"/>
                      <a:r>
                        <a:rPr lang="en-US" noProof="0" dirty="0" smtClean="0"/>
                        <a:t>CTI-</a:t>
                      </a:r>
                      <a:r>
                        <a:rPr lang="en-US" noProof="0" dirty="0" err="1" smtClean="0"/>
                        <a:t>IPTel</a:t>
                      </a:r>
                      <a:r>
                        <a:rPr lang="en-US" noProof="0" dirty="0" smtClean="0"/>
                        <a:t> provider instance</a:t>
                      </a:r>
                      <a:endParaRPr lang="en-US" noProof="0" dirty="0"/>
                    </a:p>
                  </a:txBody>
                  <a:tcPr/>
                </a:tc>
                <a:tc>
                  <a:txBody>
                    <a:bodyPr/>
                    <a:lstStyle/>
                    <a:p>
                      <a:pPr algn="r"/>
                      <a:r>
                        <a:rPr lang="en-US" noProof="0" dirty="0" smtClean="0"/>
                        <a:t>1 included</a:t>
                      </a:r>
                      <a:endParaRPr lang="en-US" noProof="0" dirty="0"/>
                    </a:p>
                  </a:txBody>
                  <a:tcPr/>
                </a:tc>
                <a:tc>
                  <a:txBody>
                    <a:bodyPr/>
                    <a:lstStyle/>
                    <a:p>
                      <a:pPr algn="r"/>
                      <a:r>
                        <a:rPr lang="en-US" noProof="0" dirty="0" smtClean="0"/>
                        <a:t>1.750</a:t>
                      </a:r>
                      <a:endParaRPr lang="en-US" noProof="0" dirty="0"/>
                    </a:p>
                  </a:txBody>
                  <a:tcPr/>
                </a:tc>
              </a:tr>
              <a:tr h="370840">
                <a:tc>
                  <a:txBody>
                    <a:bodyPr/>
                    <a:lstStyle/>
                    <a:p>
                      <a:pPr lvl="1"/>
                      <a:r>
                        <a:rPr lang="en-US" noProof="0" dirty="0" smtClean="0"/>
                        <a:t>ERM instance</a:t>
                      </a:r>
                      <a:endParaRPr lang="en-US" noProof="0" dirty="0"/>
                    </a:p>
                  </a:txBody>
                  <a:tcPr/>
                </a:tc>
                <a:tc>
                  <a:txBody>
                    <a:bodyPr/>
                    <a:lstStyle/>
                    <a:p>
                      <a:pPr algn="r"/>
                      <a:r>
                        <a:rPr lang="en-US" noProof="0" dirty="0" smtClean="0"/>
                        <a:t>2.500</a:t>
                      </a:r>
                      <a:endParaRPr lang="en-US" noProof="0" dirty="0"/>
                    </a:p>
                  </a:txBody>
                  <a:tcPr/>
                </a:tc>
                <a:tc>
                  <a:txBody>
                    <a:bodyPr/>
                    <a:lstStyle/>
                    <a:p>
                      <a:pPr algn="r"/>
                      <a:r>
                        <a:rPr lang="en-US" noProof="0" dirty="0" smtClean="0"/>
                        <a:t>2.500</a:t>
                      </a:r>
                      <a:endParaRPr lang="en-US" noProof="0" dirty="0"/>
                    </a:p>
                  </a:txBody>
                  <a:tcPr/>
                </a:tc>
              </a:tr>
            </a:tbl>
          </a:graphicData>
        </a:graphic>
      </p:graphicFrame>
    </p:spTree>
    <p:extLst>
      <p:ext uri="{BB962C8B-B14F-4D97-AF65-F5344CB8AC3E}">
        <p14:creationId xmlns:p14="http://schemas.microsoft.com/office/powerpoint/2010/main" val="1992110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sz="1800" dirty="0" smtClean="0"/>
          </a:p>
          <a:p>
            <a:pPr lvl="1"/>
            <a:endParaRPr lang="en-US" sz="1800" dirty="0" smtClean="0"/>
          </a:p>
        </p:txBody>
      </p:sp>
      <p:sp>
        <p:nvSpPr>
          <p:cNvPr id="4" name="Title 3"/>
          <p:cNvSpPr>
            <a:spLocks noGrp="1"/>
          </p:cNvSpPr>
          <p:nvPr>
            <p:ph type="title"/>
          </p:nvPr>
        </p:nvSpPr>
        <p:spPr/>
        <p:txBody>
          <a:bodyPr>
            <a:normAutofit/>
          </a:bodyPr>
          <a:lstStyle/>
          <a:p>
            <a:r>
              <a:rPr lang="en-US" sz="1900" dirty="0" smtClean="0"/>
              <a:t>Innovative price model</a:t>
            </a:r>
            <a:br>
              <a:rPr lang="en-US" sz="1900" dirty="0" smtClean="0"/>
            </a:br>
            <a:r>
              <a:rPr lang="en-US" sz="1900" i="1" dirty="0">
                <a:solidFill>
                  <a:srgbClr val="FFC000"/>
                </a:solidFill>
              </a:rPr>
              <a:t>Step </a:t>
            </a:r>
            <a:r>
              <a:rPr lang="en-US" sz="1900" i="1" dirty="0" smtClean="0">
                <a:solidFill>
                  <a:srgbClr val="FFC000"/>
                </a:solidFill>
              </a:rPr>
              <a:t>2: Call management</a:t>
            </a:r>
            <a:endParaRPr lang="en-US" sz="1900" dirty="0"/>
          </a:p>
        </p:txBody>
      </p:sp>
      <p:graphicFrame>
        <p:nvGraphicFramePr>
          <p:cNvPr id="5" name="Content Placeholder 6"/>
          <p:cNvGraphicFramePr>
            <a:graphicFrameLocks/>
          </p:cNvGraphicFramePr>
          <p:nvPr>
            <p:extLst>
              <p:ext uri="{D42A27DB-BD31-4B8C-83A1-F6EECF244321}">
                <p14:modId xmlns:p14="http://schemas.microsoft.com/office/powerpoint/2010/main" val="1187681457"/>
              </p:ext>
            </p:extLst>
          </p:nvPr>
        </p:nvGraphicFramePr>
        <p:xfrm>
          <a:off x="914401" y="1714707"/>
          <a:ext cx="5586427" cy="4079240"/>
        </p:xfrm>
        <a:graphic>
          <a:graphicData uri="http://schemas.openxmlformats.org/drawingml/2006/table">
            <a:tbl>
              <a:tblPr firstRow="1" bandRow="1">
                <a:tableStyleId>{F2DE63D5-997A-4646-A377-4702673A728D}</a:tableStyleId>
              </a:tblPr>
              <a:tblGrid>
                <a:gridCol w="1862142"/>
                <a:gridCol w="1938333"/>
                <a:gridCol w="1785952"/>
              </a:tblGrid>
              <a:tr h="370840">
                <a:tc>
                  <a:txBody>
                    <a:bodyPr/>
                    <a:lstStyle/>
                    <a:p>
                      <a:endParaRPr lang="en-US" dirty="0"/>
                    </a:p>
                  </a:txBody>
                  <a:tcPr/>
                </a:tc>
                <a:tc>
                  <a:txBody>
                    <a:bodyPr/>
                    <a:lstStyle/>
                    <a:p>
                      <a:pPr algn="r"/>
                      <a:r>
                        <a:rPr lang="nl-BE" dirty="0" smtClean="0"/>
                        <a:t>IVR</a:t>
                      </a:r>
                      <a:endParaRPr lang="en-US" dirty="0"/>
                    </a:p>
                  </a:txBody>
                  <a:tcPr/>
                </a:tc>
                <a:tc>
                  <a:txBody>
                    <a:bodyPr/>
                    <a:lstStyle/>
                    <a:p>
                      <a:pPr algn="r"/>
                      <a:r>
                        <a:rPr lang="nl-BE" dirty="0" smtClean="0"/>
                        <a:t>VoiceXML*</a:t>
                      </a:r>
                      <a:endParaRPr lang="en-US" dirty="0"/>
                    </a:p>
                  </a:txBody>
                  <a:tcPr/>
                </a:tc>
              </a:tr>
              <a:tr h="370840">
                <a:tc>
                  <a:txBody>
                    <a:bodyPr/>
                    <a:lstStyle/>
                    <a:p>
                      <a:pPr algn="r"/>
                      <a:r>
                        <a:rPr lang="nl-BE" dirty="0" smtClean="0"/>
                        <a:t>Unit Price</a:t>
                      </a:r>
                      <a:endParaRPr lang="en-US" dirty="0"/>
                    </a:p>
                  </a:txBody>
                  <a:tcPr/>
                </a:tc>
                <a:tc>
                  <a:txBody>
                    <a:bodyPr/>
                    <a:lstStyle/>
                    <a:p>
                      <a:pPr algn="r"/>
                      <a:r>
                        <a:rPr lang="nl-BE" dirty="0" smtClean="0"/>
                        <a:t>420</a:t>
                      </a:r>
                      <a:endParaRPr lang="en-US" dirty="0"/>
                    </a:p>
                  </a:txBody>
                  <a:tcPr/>
                </a:tc>
                <a:tc>
                  <a:txBody>
                    <a:bodyPr/>
                    <a:lstStyle/>
                    <a:p>
                      <a:pPr algn="r"/>
                      <a:r>
                        <a:rPr lang="nl-BE" dirty="0" smtClean="0"/>
                        <a:t>588</a:t>
                      </a:r>
                      <a:endParaRPr lang="en-US" dirty="0"/>
                    </a:p>
                  </a:txBody>
                  <a:tcPr/>
                </a:tc>
              </a:tr>
              <a:tr h="370840">
                <a:tc>
                  <a:txBody>
                    <a:bodyPr/>
                    <a:lstStyle/>
                    <a:p>
                      <a:pPr algn="r"/>
                      <a:r>
                        <a:rPr lang="nl-BE" dirty="0" smtClean="0"/>
                        <a:t>10-24</a:t>
                      </a:r>
                      <a:endParaRPr lang="en-US" dirty="0"/>
                    </a:p>
                  </a:txBody>
                  <a:tcPr/>
                </a:tc>
                <a:tc>
                  <a:txBody>
                    <a:bodyPr/>
                    <a:lstStyle/>
                    <a:p>
                      <a:pPr algn="r"/>
                      <a:r>
                        <a:rPr lang="nl-BE" dirty="0" smtClean="0"/>
                        <a:t>390</a:t>
                      </a:r>
                      <a:endParaRPr lang="en-US" dirty="0"/>
                    </a:p>
                  </a:txBody>
                  <a:tcPr/>
                </a:tc>
                <a:tc>
                  <a:txBody>
                    <a:bodyPr/>
                    <a:lstStyle/>
                    <a:p>
                      <a:pPr algn="r"/>
                      <a:r>
                        <a:rPr lang="nl-BE" dirty="0" smtClean="0"/>
                        <a:t>546</a:t>
                      </a:r>
                      <a:endParaRPr lang="en-US" dirty="0"/>
                    </a:p>
                  </a:txBody>
                  <a:tcPr/>
                </a:tc>
              </a:tr>
              <a:tr h="370840">
                <a:tc>
                  <a:txBody>
                    <a:bodyPr/>
                    <a:lstStyle/>
                    <a:p>
                      <a:pPr algn="r"/>
                      <a:r>
                        <a:rPr lang="nl-BE" dirty="0" smtClean="0"/>
                        <a:t>25-49</a:t>
                      </a:r>
                      <a:endParaRPr lang="en-US" dirty="0"/>
                    </a:p>
                  </a:txBody>
                  <a:tcPr/>
                </a:tc>
                <a:tc>
                  <a:txBody>
                    <a:bodyPr/>
                    <a:lstStyle/>
                    <a:p>
                      <a:pPr algn="r"/>
                      <a:r>
                        <a:rPr lang="nl-BE" dirty="0" smtClean="0"/>
                        <a:t>360</a:t>
                      </a:r>
                      <a:endParaRPr lang="en-US" dirty="0"/>
                    </a:p>
                  </a:txBody>
                  <a:tcPr/>
                </a:tc>
                <a:tc>
                  <a:txBody>
                    <a:bodyPr/>
                    <a:lstStyle/>
                    <a:p>
                      <a:pPr algn="r"/>
                      <a:r>
                        <a:rPr lang="nl-BE" dirty="0" smtClean="0"/>
                        <a:t>504</a:t>
                      </a:r>
                      <a:endParaRPr lang="en-US" dirty="0"/>
                    </a:p>
                  </a:txBody>
                  <a:tcPr/>
                </a:tc>
              </a:tr>
              <a:tr h="370840">
                <a:tc>
                  <a:txBody>
                    <a:bodyPr/>
                    <a:lstStyle/>
                    <a:p>
                      <a:pPr algn="r"/>
                      <a:r>
                        <a:rPr lang="nl-BE" dirty="0" smtClean="0"/>
                        <a:t>50-99</a:t>
                      </a:r>
                      <a:endParaRPr lang="en-US" dirty="0"/>
                    </a:p>
                  </a:txBody>
                  <a:tcPr/>
                </a:tc>
                <a:tc>
                  <a:txBody>
                    <a:bodyPr/>
                    <a:lstStyle/>
                    <a:p>
                      <a:pPr algn="r"/>
                      <a:r>
                        <a:rPr lang="nl-BE" dirty="0" smtClean="0"/>
                        <a:t>330</a:t>
                      </a:r>
                      <a:endParaRPr lang="en-US" dirty="0"/>
                    </a:p>
                  </a:txBody>
                  <a:tcPr/>
                </a:tc>
                <a:tc>
                  <a:txBody>
                    <a:bodyPr/>
                    <a:lstStyle/>
                    <a:p>
                      <a:pPr algn="r"/>
                      <a:r>
                        <a:rPr lang="nl-BE" dirty="0" smtClean="0"/>
                        <a:t>462</a:t>
                      </a:r>
                      <a:endParaRPr lang="en-US" dirty="0"/>
                    </a:p>
                  </a:txBody>
                  <a:tcPr/>
                </a:tc>
              </a:tr>
              <a:tr h="370840">
                <a:tc>
                  <a:txBody>
                    <a:bodyPr/>
                    <a:lstStyle/>
                    <a:p>
                      <a:pPr algn="r"/>
                      <a:r>
                        <a:rPr lang="nl-BE" dirty="0" smtClean="0"/>
                        <a:t>100-249</a:t>
                      </a:r>
                      <a:endParaRPr lang="en-US" dirty="0"/>
                    </a:p>
                  </a:txBody>
                  <a:tcPr/>
                </a:tc>
                <a:tc>
                  <a:txBody>
                    <a:bodyPr/>
                    <a:lstStyle/>
                    <a:p>
                      <a:pPr algn="r"/>
                      <a:r>
                        <a:rPr lang="nl-BE" dirty="0" smtClean="0"/>
                        <a:t>300</a:t>
                      </a:r>
                      <a:endParaRPr lang="en-US" dirty="0"/>
                    </a:p>
                  </a:txBody>
                  <a:tcPr/>
                </a:tc>
                <a:tc>
                  <a:txBody>
                    <a:bodyPr/>
                    <a:lstStyle/>
                    <a:p>
                      <a:pPr algn="r"/>
                      <a:r>
                        <a:rPr lang="nl-BE" dirty="0" smtClean="0"/>
                        <a:t>420</a:t>
                      </a:r>
                      <a:endParaRPr lang="en-US" dirty="0"/>
                    </a:p>
                  </a:txBody>
                  <a:tcPr/>
                </a:tc>
              </a:tr>
              <a:tr h="370840">
                <a:tc>
                  <a:txBody>
                    <a:bodyPr/>
                    <a:lstStyle/>
                    <a:p>
                      <a:pPr algn="r"/>
                      <a:r>
                        <a:rPr lang="nl-BE" dirty="0" smtClean="0"/>
                        <a:t>250-499</a:t>
                      </a:r>
                      <a:endParaRPr lang="en-US" dirty="0"/>
                    </a:p>
                  </a:txBody>
                  <a:tcPr/>
                </a:tc>
                <a:tc>
                  <a:txBody>
                    <a:bodyPr/>
                    <a:lstStyle/>
                    <a:p>
                      <a:pPr algn="r"/>
                      <a:r>
                        <a:rPr lang="nl-BE" dirty="0" smtClean="0"/>
                        <a:t>270</a:t>
                      </a:r>
                      <a:endParaRPr lang="en-US" dirty="0"/>
                    </a:p>
                  </a:txBody>
                  <a:tcPr/>
                </a:tc>
                <a:tc>
                  <a:txBody>
                    <a:bodyPr/>
                    <a:lstStyle/>
                    <a:p>
                      <a:pPr algn="r"/>
                      <a:r>
                        <a:rPr lang="nl-BE" dirty="0" smtClean="0"/>
                        <a:t>378</a:t>
                      </a:r>
                      <a:endParaRPr lang="en-US" dirty="0"/>
                    </a:p>
                  </a:txBody>
                  <a:tcPr/>
                </a:tc>
              </a:tr>
              <a:tr h="370840">
                <a:tc>
                  <a:txBody>
                    <a:bodyPr/>
                    <a:lstStyle/>
                    <a:p>
                      <a:pPr algn="r"/>
                      <a:r>
                        <a:rPr lang="nl-BE" dirty="0" smtClean="0"/>
                        <a:t>500-999</a:t>
                      </a:r>
                      <a:endParaRPr lang="en-US" dirty="0"/>
                    </a:p>
                  </a:txBody>
                  <a:tcPr/>
                </a:tc>
                <a:tc>
                  <a:txBody>
                    <a:bodyPr/>
                    <a:lstStyle/>
                    <a:p>
                      <a:pPr algn="r"/>
                      <a:r>
                        <a:rPr lang="nl-BE" dirty="0" smtClean="0"/>
                        <a:t>255</a:t>
                      </a:r>
                      <a:endParaRPr lang="en-US" dirty="0"/>
                    </a:p>
                  </a:txBody>
                  <a:tcPr/>
                </a:tc>
                <a:tc>
                  <a:txBody>
                    <a:bodyPr/>
                    <a:lstStyle/>
                    <a:p>
                      <a:pPr algn="r"/>
                      <a:r>
                        <a:rPr lang="nl-BE" dirty="0" smtClean="0"/>
                        <a:t>357</a:t>
                      </a:r>
                      <a:endParaRPr lang="en-US" dirty="0"/>
                    </a:p>
                  </a:txBody>
                  <a:tcPr/>
                </a:tc>
              </a:tr>
              <a:tr h="370840">
                <a:tc>
                  <a:txBody>
                    <a:bodyPr/>
                    <a:lstStyle/>
                    <a:p>
                      <a:pPr algn="r"/>
                      <a:r>
                        <a:rPr lang="nl-BE" dirty="0" smtClean="0"/>
                        <a:t>1.000-2.499</a:t>
                      </a:r>
                      <a:endParaRPr lang="en-US" dirty="0"/>
                    </a:p>
                  </a:txBody>
                  <a:tcPr/>
                </a:tc>
                <a:tc>
                  <a:txBody>
                    <a:bodyPr/>
                    <a:lstStyle/>
                    <a:p>
                      <a:pPr algn="r"/>
                      <a:r>
                        <a:rPr lang="nl-BE" dirty="0" smtClean="0"/>
                        <a:t>240</a:t>
                      </a:r>
                      <a:endParaRPr lang="en-US" dirty="0"/>
                    </a:p>
                  </a:txBody>
                  <a:tcPr/>
                </a:tc>
                <a:tc>
                  <a:txBody>
                    <a:bodyPr/>
                    <a:lstStyle/>
                    <a:p>
                      <a:pPr algn="r"/>
                      <a:r>
                        <a:rPr lang="nl-BE" dirty="0" smtClean="0"/>
                        <a:t>336</a:t>
                      </a:r>
                      <a:endParaRPr lang="en-US" dirty="0"/>
                    </a:p>
                  </a:txBody>
                  <a:tcPr/>
                </a:tc>
              </a:tr>
              <a:tr h="370840">
                <a:tc>
                  <a:txBody>
                    <a:bodyPr/>
                    <a:lstStyle/>
                    <a:p>
                      <a:pPr algn="r"/>
                      <a:r>
                        <a:rPr lang="nl-BE" dirty="0" smtClean="0"/>
                        <a:t>2.499-4.999</a:t>
                      </a:r>
                      <a:endParaRPr lang="en-US" dirty="0"/>
                    </a:p>
                  </a:txBody>
                  <a:tcPr/>
                </a:tc>
                <a:tc>
                  <a:txBody>
                    <a:bodyPr/>
                    <a:lstStyle/>
                    <a:p>
                      <a:pPr algn="r"/>
                      <a:r>
                        <a:rPr lang="nl-BE" dirty="0" smtClean="0"/>
                        <a:t>225</a:t>
                      </a:r>
                      <a:endParaRPr lang="en-US" dirty="0"/>
                    </a:p>
                  </a:txBody>
                  <a:tcPr/>
                </a:tc>
                <a:tc>
                  <a:txBody>
                    <a:bodyPr/>
                    <a:lstStyle/>
                    <a:p>
                      <a:pPr algn="r"/>
                      <a:r>
                        <a:rPr lang="nl-BE" dirty="0" smtClean="0"/>
                        <a:t>315</a:t>
                      </a:r>
                      <a:endParaRPr lang="en-US" dirty="0"/>
                    </a:p>
                  </a:txBody>
                  <a:tcPr/>
                </a:tc>
              </a:tr>
              <a:tr h="370840">
                <a:tc>
                  <a:txBody>
                    <a:bodyPr/>
                    <a:lstStyle/>
                    <a:p>
                      <a:pPr algn="r"/>
                      <a:r>
                        <a:rPr lang="nl-BE" dirty="0" smtClean="0"/>
                        <a:t>&gt; 5.000</a:t>
                      </a:r>
                      <a:endParaRPr lang="en-US" dirty="0"/>
                    </a:p>
                  </a:txBody>
                  <a:tcPr/>
                </a:tc>
                <a:tc>
                  <a:txBody>
                    <a:bodyPr/>
                    <a:lstStyle/>
                    <a:p>
                      <a:pPr algn="r"/>
                      <a:r>
                        <a:rPr lang="nl-BE" dirty="0" smtClean="0"/>
                        <a:t>210</a:t>
                      </a:r>
                      <a:endParaRPr lang="en-US" dirty="0"/>
                    </a:p>
                  </a:txBody>
                  <a:tcPr/>
                </a:tc>
                <a:tc>
                  <a:txBody>
                    <a:bodyPr/>
                    <a:lstStyle/>
                    <a:p>
                      <a:pPr algn="r"/>
                      <a:r>
                        <a:rPr lang="nl-BE" dirty="0" smtClean="0"/>
                        <a:t>294</a:t>
                      </a:r>
                      <a:endParaRPr lang="en-US" dirty="0"/>
                    </a:p>
                  </a:txBody>
                  <a:tcPr/>
                </a:tc>
              </a:tr>
            </a:tbl>
          </a:graphicData>
        </a:graphic>
      </p:graphicFrame>
      <p:sp>
        <p:nvSpPr>
          <p:cNvPr id="6" name="TextBox 5"/>
          <p:cNvSpPr txBox="1"/>
          <p:nvPr/>
        </p:nvSpPr>
        <p:spPr>
          <a:xfrm>
            <a:off x="4357686" y="5929535"/>
            <a:ext cx="3929090" cy="307777"/>
          </a:xfrm>
          <a:prstGeom prst="rect">
            <a:avLst/>
          </a:prstGeom>
          <a:noFill/>
        </p:spPr>
        <p:txBody>
          <a:bodyPr wrap="square" rtlCol="0">
            <a:spAutoFit/>
          </a:bodyPr>
          <a:lstStyle/>
          <a:p>
            <a:r>
              <a:rPr lang="nl-BE" sz="1400" i="1" dirty="0" smtClean="0"/>
              <a:t>*: only available on Enterprise edition</a:t>
            </a:r>
            <a:endParaRPr lang="en-US" sz="1400" i="1" dirty="0"/>
          </a:p>
        </p:txBody>
      </p:sp>
      <p:sp>
        <p:nvSpPr>
          <p:cNvPr id="7" name="TextBox 6"/>
          <p:cNvSpPr txBox="1"/>
          <p:nvPr/>
        </p:nvSpPr>
        <p:spPr>
          <a:xfrm>
            <a:off x="928662" y="1214626"/>
            <a:ext cx="3929090" cy="307777"/>
          </a:xfrm>
          <a:prstGeom prst="rect">
            <a:avLst/>
          </a:prstGeom>
          <a:noFill/>
        </p:spPr>
        <p:txBody>
          <a:bodyPr wrap="square" rtlCol="0">
            <a:spAutoFit/>
          </a:bodyPr>
          <a:lstStyle/>
          <a:p>
            <a:r>
              <a:rPr lang="nl-BE" sz="1400" i="1" dirty="0" smtClean="0"/>
              <a:t>Prices per port</a:t>
            </a:r>
            <a:endParaRPr lang="en-US" sz="1400" i="1" dirty="0"/>
          </a:p>
        </p:txBody>
      </p:sp>
      <p:cxnSp>
        <p:nvCxnSpPr>
          <p:cNvPr id="8" name="Straight Arrow Connector 7"/>
          <p:cNvCxnSpPr/>
          <p:nvPr/>
        </p:nvCxnSpPr>
        <p:spPr>
          <a:xfrm>
            <a:off x="6876256" y="2129640"/>
            <a:ext cx="0" cy="1800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rot="16200000">
            <a:off x="6238057" y="2761947"/>
            <a:ext cx="1584176" cy="307777"/>
          </a:xfrm>
          <a:prstGeom prst="rect">
            <a:avLst/>
          </a:prstGeom>
          <a:noFill/>
        </p:spPr>
        <p:txBody>
          <a:bodyPr wrap="square" rtlCol="0">
            <a:spAutoFit/>
          </a:bodyPr>
          <a:lstStyle/>
          <a:p>
            <a:r>
              <a:rPr lang="nl-BE" sz="1400" i="1" dirty="0" smtClean="0"/>
              <a:t>Express</a:t>
            </a:r>
            <a:endParaRPr lang="en-US" sz="1400" i="1" dirty="0"/>
          </a:p>
        </p:txBody>
      </p:sp>
      <p:sp>
        <p:nvSpPr>
          <p:cNvPr id="10" name="TextBox 9"/>
          <p:cNvSpPr txBox="1"/>
          <p:nvPr/>
        </p:nvSpPr>
        <p:spPr>
          <a:xfrm rot="16200000">
            <a:off x="6821088" y="4712055"/>
            <a:ext cx="1584176" cy="307777"/>
          </a:xfrm>
          <a:prstGeom prst="rect">
            <a:avLst/>
          </a:prstGeom>
          <a:noFill/>
        </p:spPr>
        <p:txBody>
          <a:bodyPr wrap="square" rtlCol="0">
            <a:spAutoFit/>
          </a:bodyPr>
          <a:lstStyle/>
          <a:p>
            <a:r>
              <a:rPr lang="nl-BE" sz="1400" i="1" dirty="0" smtClean="0"/>
              <a:t>Enterprse</a:t>
            </a:r>
            <a:endParaRPr lang="en-US" sz="1400" i="1" dirty="0"/>
          </a:p>
        </p:txBody>
      </p:sp>
      <p:cxnSp>
        <p:nvCxnSpPr>
          <p:cNvPr id="11" name="Straight Arrow Connector 10"/>
          <p:cNvCxnSpPr/>
          <p:nvPr/>
        </p:nvCxnSpPr>
        <p:spPr>
          <a:xfrm flipH="1">
            <a:off x="7452320" y="2123747"/>
            <a:ext cx="6967" cy="367830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2110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r>
              <a:rPr lang="en-US" sz="1800" dirty="0" smtClean="0"/>
              <a:t>Same price model for </a:t>
            </a:r>
            <a:r>
              <a:rPr lang="en-US" sz="1800" dirty="0" err="1" smtClean="0"/>
              <a:t>Voxtron</a:t>
            </a:r>
            <a:r>
              <a:rPr lang="en-US" sz="1800" dirty="0" smtClean="0"/>
              <a:t> SIP Phone</a:t>
            </a:r>
          </a:p>
        </p:txBody>
      </p:sp>
      <p:sp>
        <p:nvSpPr>
          <p:cNvPr id="4" name="Title 3"/>
          <p:cNvSpPr>
            <a:spLocks noGrp="1"/>
          </p:cNvSpPr>
          <p:nvPr>
            <p:ph type="title"/>
          </p:nvPr>
        </p:nvSpPr>
        <p:spPr/>
        <p:txBody>
          <a:bodyPr>
            <a:normAutofit/>
          </a:bodyPr>
          <a:lstStyle/>
          <a:p>
            <a:r>
              <a:rPr lang="en-US" sz="1900" dirty="0" smtClean="0"/>
              <a:t>Innovative price model</a:t>
            </a:r>
            <a:br>
              <a:rPr lang="en-US" sz="1900" dirty="0" smtClean="0"/>
            </a:br>
            <a:r>
              <a:rPr lang="en-US" sz="1900" i="1" dirty="0">
                <a:solidFill>
                  <a:srgbClr val="FFC000"/>
                </a:solidFill>
              </a:rPr>
              <a:t>Step </a:t>
            </a:r>
            <a:r>
              <a:rPr lang="en-US" sz="1900" i="1" dirty="0" smtClean="0">
                <a:solidFill>
                  <a:srgbClr val="FFC000"/>
                </a:solidFill>
              </a:rPr>
              <a:t>3: </a:t>
            </a:r>
            <a:r>
              <a:rPr lang="en-US" sz="1900" i="1" dirty="0" err="1" smtClean="0">
                <a:solidFill>
                  <a:srgbClr val="FFC000"/>
                </a:solidFill>
              </a:rPr>
              <a:t>Voxtron</a:t>
            </a:r>
            <a:r>
              <a:rPr lang="en-US" sz="1900" i="1" dirty="0" smtClean="0">
                <a:solidFill>
                  <a:srgbClr val="FFC000"/>
                </a:solidFill>
              </a:rPr>
              <a:t> Client</a:t>
            </a:r>
            <a:endParaRPr lang="en-US" sz="1900" dirty="0"/>
          </a:p>
        </p:txBody>
      </p:sp>
      <p:graphicFrame>
        <p:nvGraphicFramePr>
          <p:cNvPr id="5" name="Content Placeholder 6"/>
          <p:cNvGraphicFramePr>
            <a:graphicFrameLocks/>
          </p:cNvGraphicFramePr>
          <p:nvPr/>
        </p:nvGraphicFramePr>
        <p:xfrm>
          <a:off x="914400" y="1285875"/>
          <a:ext cx="5443550" cy="4079240"/>
        </p:xfrm>
        <a:graphic>
          <a:graphicData uri="http://schemas.openxmlformats.org/drawingml/2006/table">
            <a:tbl>
              <a:tblPr firstRow="1" bandRow="1">
                <a:tableStyleId>{F2DE63D5-997A-4646-A377-4702673A728D}</a:tableStyleId>
              </a:tblPr>
              <a:tblGrid>
                <a:gridCol w="2721775"/>
                <a:gridCol w="2721775"/>
              </a:tblGrid>
              <a:tr h="370840">
                <a:tc>
                  <a:txBody>
                    <a:bodyPr/>
                    <a:lstStyle/>
                    <a:p>
                      <a:endParaRPr lang="en-US" dirty="0"/>
                    </a:p>
                  </a:txBody>
                  <a:tcPr/>
                </a:tc>
                <a:tc>
                  <a:txBody>
                    <a:bodyPr/>
                    <a:lstStyle/>
                    <a:p>
                      <a:pPr algn="r"/>
                      <a:r>
                        <a:rPr lang="nl-BE" dirty="0" smtClean="0"/>
                        <a:t>Voxtron Client</a:t>
                      </a:r>
                      <a:endParaRPr lang="en-US" dirty="0"/>
                    </a:p>
                  </a:txBody>
                  <a:tcPr/>
                </a:tc>
              </a:tr>
              <a:tr h="370840">
                <a:tc>
                  <a:txBody>
                    <a:bodyPr/>
                    <a:lstStyle/>
                    <a:p>
                      <a:pPr algn="r"/>
                      <a:r>
                        <a:rPr lang="nl-BE" dirty="0" smtClean="0"/>
                        <a:t>Unit Price</a:t>
                      </a:r>
                      <a:endParaRPr lang="en-US" dirty="0"/>
                    </a:p>
                  </a:txBody>
                  <a:tcPr/>
                </a:tc>
                <a:tc>
                  <a:txBody>
                    <a:bodyPr/>
                    <a:lstStyle/>
                    <a:p>
                      <a:pPr algn="r"/>
                      <a:r>
                        <a:rPr lang="nl-BE" dirty="0" smtClean="0"/>
                        <a:t>70,00</a:t>
                      </a:r>
                      <a:endParaRPr lang="en-US" dirty="0"/>
                    </a:p>
                  </a:txBody>
                  <a:tcPr/>
                </a:tc>
              </a:tr>
              <a:tr h="370840">
                <a:tc>
                  <a:txBody>
                    <a:bodyPr/>
                    <a:lstStyle/>
                    <a:p>
                      <a:pPr algn="r"/>
                      <a:r>
                        <a:rPr lang="nl-BE" dirty="0" smtClean="0"/>
                        <a:t>10-24</a:t>
                      </a:r>
                      <a:endParaRPr lang="en-US" dirty="0"/>
                    </a:p>
                  </a:txBody>
                  <a:tcPr/>
                </a:tc>
                <a:tc>
                  <a:txBody>
                    <a:bodyPr/>
                    <a:lstStyle/>
                    <a:p>
                      <a:pPr algn="r"/>
                      <a:r>
                        <a:rPr lang="nl-BE" dirty="0" smtClean="0"/>
                        <a:t>65,00</a:t>
                      </a:r>
                      <a:endParaRPr lang="en-US" dirty="0"/>
                    </a:p>
                  </a:txBody>
                  <a:tcPr/>
                </a:tc>
              </a:tr>
              <a:tr h="370840">
                <a:tc>
                  <a:txBody>
                    <a:bodyPr/>
                    <a:lstStyle/>
                    <a:p>
                      <a:pPr algn="r"/>
                      <a:r>
                        <a:rPr lang="nl-BE" dirty="0" smtClean="0"/>
                        <a:t>25-49</a:t>
                      </a:r>
                      <a:endParaRPr lang="en-US" dirty="0"/>
                    </a:p>
                  </a:txBody>
                  <a:tcPr/>
                </a:tc>
                <a:tc>
                  <a:txBody>
                    <a:bodyPr/>
                    <a:lstStyle/>
                    <a:p>
                      <a:pPr algn="r"/>
                      <a:r>
                        <a:rPr lang="nl-BE" dirty="0" smtClean="0"/>
                        <a:t>60,00</a:t>
                      </a:r>
                      <a:endParaRPr lang="en-US" dirty="0"/>
                    </a:p>
                  </a:txBody>
                  <a:tcPr/>
                </a:tc>
              </a:tr>
              <a:tr h="370840">
                <a:tc>
                  <a:txBody>
                    <a:bodyPr/>
                    <a:lstStyle/>
                    <a:p>
                      <a:pPr algn="r"/>
                      <a:r>
                        <a:rPr lang="nl-BE" dirty="0" smtClean="0"/>
                        <a:t>50-99</a:t>
                      </a:r>
                      <a:endParaRPr lang="en-US" dirty="0"/>
                    </a:p>
                  </a:txBody>
                  <a:tcPr/>
                </a:tc>
                <a:tc>
                  <a:txBody>
                    <a:bodyPr/>
                    <a:lstStyle/>
                    <a:p>
                      <a:pPr algn="r"/>
                      <a:r>
                        <a:rPr lang="nl-BE" dirty="0" smtClean="0"/>
                        <a:t>55,00</a:t>
                      </a:r>
                      <a:endParaRPr lang="en-US" dirty="0"/>
                    </a:p>
                  </a:txBody>
                  <a:tcPr/>
                </a:tc>
              </a:tr>
              <a:tr h="370840">
                <a:tc>
                  <a:txBody>
                    <a:bodyPr/>
                    <a:lstStyle/>
                    <a:p>
                      <a:pPr algn="r"/>
                      <a:r>
                        <a:rPr lang="nl-BE" dirty="0" smtClean="0"/>
                        <a:t>100-249</a:t>
                      </a:r>
                      <a:endParaRPr lang="en-US" dirty="0"/>
                    </a:p>
                  </a:txBody>
                  <a:tcPr/>
                </a:tc>
                <a:tc>
                  <a:txBody>
                    <a:bodyPr/>
                    <a:lstStyle/>
                    <a:p>
                      <a:pPr algn="r"/>
                      <a:r>
                        <a:rPr lang="nl-BE" dirty="0" smtClean="0"/>
                        <a:t>50,00</a:t>
                      </a:r>
                      <a:endParaRPr lang="en-US" dirty="0"/>
                    </a:p>
                  </a:txBody>
                  <a:tcPr/>
                </a:tc>
              </a:tr>
              <a:tr h="370840">
                <a:tc>
                  <a:txBody>
                    <a:bodyPr/>
                    <a:lstStyle/>
                    <a:p>
                      <a:pPr algn="r"/>
                      <a:r>
                        <a:rPr lang="nl-BE" dirty="0" smtClean="0"/>
                        <a:t>250-499</a:t>
                      </a:r>
                      <a:endParaRPr lang="en-US" dirty="0"/>
                    </a:p>
                  </a:txBody>
                  <a:tcPr/>
                </a:tc>
                <a:tc>
                  <a:txBody>
                    <a:bodyPr/>
                    <a:lstStyle/>
                    <a:p>
                      <a:pPr algn="r"/>
                      <a:r>
                        <a:rPr lang="nl-BE" dirty="0" smtClean="0"/>
                        <a:t>45,00</a:t>
                      </a:r>
                      <a:endParaRPr lang="en-US" dirty="0"/>
                    </a:p>
                  </a:txBody>
                  <a:tcPr/>
                </a:tc>
              </a:tr>
              <a:tr h="370840">
                <a:tc>
                  <a:txBody>
                    <a:bodyPr/>
                    <a:lstStyle/>
                    <a:p>
                      <a:pPr algn="r"/>
                      <a:r>
                        <a:rPr lang="nl-BE" dirty="0" smtClean="0"/>
                        <a:t>500-999</a:t>
                      </a:r>
                      <a:endParaRPr lang="en-US" dirty="0"/>
                    </a:p>
                  </a:txBody>
                  <a:tcPr/>
                </a:tc>
                <a:tc>
                  <a:txBody>
                    <a:bodyPr/>
                    <a:lstStyle/>
                    <a:p>
                      <a:pPr algn="r"/>
                      <a:r>
                        <a:rPr lang="nl-BE" dirty="0" smtClean="0"/>
                        <a:t>42,50</a:t>
                      </a:r>
                      <a:endParaRPr lang="en-US" dirty="0"/>
                    </a:p>
                  </a:txBody>
                  <a:tcPr/>
                </a:tc>
              </a:tr>
              <a:tr h="370840">
                <a:tc>
                  <a:txBody>
                    <a:bodyPr/>
                    <a:lstStyle/>
                    <a:p>
                      <a:pPr algn="r"/>
                      <a:r>
                        <a:rPr lang="nl-BE" dirty="0" smtClean="0"/>
                        <a:t>1.000-2.499</a:t>
                      </a:r>
                      <a:endParaRPr lang="en-US" dirty="0"/>
                    </a:p>
                  </a:txBody>
                  <a:tcPr/>
                </a:tc>
                <a:tc>
                  <a:txBody>
                    <a:bodyPr/>
                    <a:lstStyle/>
                    <a:p>
                      <a:pPr algn="r"/>
                      <a:r>
                        <a:rPr lang="nl-BE" dirty="0" smtClean="0"/>
                        <a:t>40,00</a:t>
                      </a:r>
                      <a:endParaRPr lang="en-US" dirty="0"/>
                    </a:p>
                  </a:txBody>
                  <a:tcPr/>
                </a:tc>
              </a:tr>
              <a:tr h="370840">
                <a:tc>
                  <a:txBody>
                    <a:bodyPr/>
                    <a:lstStyle/>
                    <a:p>
                      <a:pPr algn="r"/>
                      <a:r>
                        <a:rPr lang="nl-BE" dirty="0" smtClean="0"/>
                        <a:t>2.499-4.999</a:t>
                      </a:r>
                      <a:endParaRPr lang="en-US" dirty="0"/>
                    </a:p>
                  </a:txBody>
                  <a:tcPr/>
                </a:tc>
                <a:tc>
                  <a:txBody>
                    <a:bodyPr/>
                    <a:lstStyle/>
                    <a:p>
                      <a:pPr algn="r"/>
                      <a:r>
                        <a:rPr lang="nl-BE" dirty="0" smtClean="0"/>
                        <a:t>37,50</a:t>
                      </a:r>
                      <a:endParaRPr lang="en-US" dirty="0"/>
                    </a:p>
                  </a:txBody>
                  <a:tcPr/>
                </a:tc>
              </a:tr>
              <a:tr h="370840">
                <a:tc>
                  <a:txBody>
                    <a:bodyPr/>
                    <a:lstStyle/>
                    <a:p>
                      <a:pPr algn="r"/>
                      <a:r>
                        <a:rPr lang="nl-BE" dirty="0" smtClean="0"/>
                        <a:t>&gt; 5.000</a:t>
                      </a:r>
                      <a:endParaRPr lang="en-US" dirty="0"/>
                    </a:p>
                  </a:txBody>
                  <a:tcPr/>
                </a:tc>
                <a:tc>
                  <a:txBody>
                    <a:bodyPr/>
                    <a:lstStyle/>
                    <a:p>
                      <a:pPr algn="r"/>
                      <a:r>
                        <a:rPr lang="nl-BE" dirty="0" smtClean="0"/>
                        <a:t>35,00</a:t>
                      </a:r>
                      <a:endParaRPr lang="en-US" dirty="0"/>
                    </a:p>
                  </a:txBody>
                  <a:tcPr/>
                </a:tc>
              </a:tr>
            </a:tbl>
          </a:graphicData>
        </a:graphic>
      </p:graphicFrame>
      <p:cxnSp>
        <p:nvCxnSpPr>
          <p:cNvPr id="6" name="Straight Arrow Connector 5"/>
          <p:cNvCxnSpPr/>
          <p:nvPr/>
        </p:nvCxnSpPr>
        <p:spPr>
          <a:xfrm>
            <a:off x="6876256" y="1700808"/>
            <a:ext cx="0" cy="1800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rot="16200000">
            <a:off x="6238057" y="2333115"/>
            <a:ext cx="1584176" cy="307777"/>
          </a:xfrm>
          <a:prstGeom prst="rect">
            <a:avLst/>
          </a:prstGeom>
          <a:noFill/>
        </p:spPr>
        <p:txBody>
          <a:bodyPr wrap="square" rtlCol="0">
            <a:spAutoFit/>
          </a:bodyPr>
          <a:lstStyle/>
          <a:p>
            <a:r>
              <a:rPr lang="nl-BE" sz="1400" i="1" dirty="0" smtClean="0"/>
              <a:t>Express</a:t>
            </a:r>
            <a:endParaRPr lang="en-US" sz="1400" i="1" dirty="0"/>
          </a:p>
        </p:txBody>
      </p:sp>
      <p:sp>
        <p:nvSpPr>
          <p:cNvPr id="8" name="TextBox 7"/>
          <p:cNvSpPr txBox="1"/>
          <p:nvPr/>
        </p:nvSpPr>
        <p:spPr>
          <a:xfrm rot="16200000">
            <a:off x="6821088" y="4283223"/>
            <a:ext cx="1584176" cy="307777"/>
          </a:xfrm>
          <a:prstGeom prst="rect">
            <a:avLst/>
          </a:prstGeom>
          <a:noFill/>
        </p:spPr>
        <p:txBody>
          <a:bodyPr wrap="square" rtlCol="0">
            <a:spAutoFit/>
          </a:bodyPr>
          <a:lstStyle/>
          <a:p>
            <a:r>
              <a:rPr lang="nl-BE" sz="1400" i="1" dirty="0" smtClean="0"/>
              <a:t>Enterprse</a:t>
            </a:r>
            <a:endParaRPr lang="en-US" sz="1400" i="1" dirty="0"/>
          </a:p>
        </p:txBody>
      </p:sp>
      <p:cxnSp>
        <p:nvCxnSpPr>
          <p:cNvPr id="9" name="Straight Arrow Connector 8"/>
          <p:cNvCxnSpPr/>
          <p:nvPr/>
        </p:nvCxnSpPr>
        <p:spPr>
          <a:xfrm flipH="1">
            <a:off x="7452320" y="1694915"/>
            <a:ext cx="6967" cy="367830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2110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sz="1800" dirty="0" smtClean="0"/>
          </a:p>
          <a:p>
            <a:pPr lvl="1"/>
            <a:endParaRPr lang="en-US" sz="1800" dirty="0" smtClean="0"/>
          </a:p>
        </p:txBody>
      </p:sp>
      <p:sp>
        <p:nvSpPr>
          <p:cNvPr id="4" name="Title 3"/>
          <p:cNvSpPr>
            <a:spLocks noGrp="1"/>
          </p:cNvSpPr>
          <p:nvPr>
            <p:ph type="title"/>
          </p:nvPr>
        </p:nvSpPr>
        <p:spPr/>
        <p:txBody>
          <a:bodyPr>
            <a:normAutofit/>
          </a:bodyPr>
          <a:lstStyle/>
          <a:p>
            <a:r>
              <a:rPr lang="en-US" sz="1900" dirty="0" smtClean="0"/>
              <a:t>Innovative price model</a:t>
            </a:r>
            <a:br>
              <a:rPr lang="en-US" sz="1900" dirty="0" smtClean="0"/>
            </a:br>
            <a:r>
              <a:rPr lang="en-US" sz="1900" i="1" dirty="0">
                <a:solidFill>
                  <a:srgbClr val="FFC000"/>
                </a:solidFill>
              </a:rPr>
              <a:t>Step </a:t>
            </a:r>
            <a:r>
              <a:rPr lang="en-US" sz="1900" i="1" dirty="0" smtClean="0">
                <a:solidFill>
                  <a:srgbClr val="FFC000"/>
                </a:solidFill>
              </a:rPr>
              <a:t>4: Pay per seat or Pay per use</a:t>
            </a:r>
            <a:endParaRPr lang="en-US" sz="1900" dirty="0"/>
          </a:p>
        </p:txBody>
      </p:sp>
      <p:cxnSp>
        <p:nvCxnSpPr>
          <p:cNvPr id="5" name="Straight Arrow Connector 4"/>
          <p:cNvCxnSpPr/>
          <p:nvPr/>
        </p:nvCxnSpPr>
        <p:spPr>
          <a:xfrm>
            <a:off x="1000100" y="1643050"/>
            <a:ext cx="7715304" cy="1588"/>
          </a:xfrm>
          <a:prstGeom prst="straightConnector1">
            <a:avLst/>
          </a:prstGeom>
          <a:ln w="381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6" name="Rounded Rectangle 5"/>
          <p:cNvSpPr/>
          <p:nvPr/>
        </p:nvSpPr>
        <p:spPr>
          <a:xfrm>
            <a:off x="1000100" y="2214554"/>
            <a:ext cx="2571768" cy="2786082"/>
          </a:xfrm>
          <a:prstGeom prst="roundRect">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nl-BE" dirty="0" smtClean="0"/>
              <a:t>Routed Multimedia Contacts</a:t>
            </a:r>
          </a:p>
          <a:p>
            <a:pPr algn="ctr"/>
            <a:r>
              <a:rPr lang="nl-BE" dirty="0" smtClean="0"/>
              <a:t>(Pay-per-Use)</a:t>
            </a:r>
            <a:endParaRPr lang="en-US" dirty="0"/>
          </a:p>
        </p:txBody>
      </p:sp>
      <p:sp>
        <p:nvSpPr>
          <p:cNvPr id="7" name="Rounded Rectangle 6"/>
          <p:cNvSpPr/>
          <p:nvPr/>
        </p:nvSpPr>
        <p:spPr>
          <a:xfrm>
            <a:off x="6143636" y="2214554"/>
            <a:ext cx="2571768" cy="2786082"/>
          </a:xfrm>
          <a:prstGeom prst="roundRect">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nl-BE" dirty="0" smtClean="0"/>
              <a:t>Interaction Log-in Units</a:t>
            </a:r>
          </a:p>
          <a:p>
            <a:pPr algn="ctr"/>
            <a:r>
              <a:rPr lang="nl-BE" dirty="0" smtClean="0"/>
              <a:t>(Pay-per-Seat)</a:t>
            </a:r>
            <a:endParaRPr lang="en-US" dirty="0"/>
          </a:p>
        </p:txBody>
      </p:sp>
      <p:sp>
        <p:nvSpPr>
          <p:cNvPr id="8" name="Rounded Rectangle 7"/>
          <p:cNvSpPr/>
          <p:nvPr/>
        </p:nvSpPr>
        <p:spPr>
          <a:xfrm>
            <a:off x="3571868" y="2214554"/>
            <a:ext cx="2571768" cy="2786082"/>
          </a:xfrm>
          <a:prstGeom prst="round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nl-BE" sz="1600" dirty="0" smtClean="0"/>
              <a:t>Choice depends on:</a:t>
            </a:r>
          </a:p>
          <a:p>
            <a:pPr algn="ctr">
              <a:buFont typeface="Arial" pitchFamily="34" charset="0"/>
              <a:buChar char="•"/>
            </a:pPr>
            <a:r>
              <a:rPr lang="nl-BE" sz="1600" dirty="0" smtClean="0"/>
              <a:t> % Multimedia agents</a:t>
            </a:r>
          </a:p>
          <a:p>
            <a:pPr algn="ctr">
              <a:buFont typeface="Arial" pitchFamily="34" charset="0"/>
              <a:buChar char="•"/>
            </a:pPr>
            <a:r>
              <a:rPr lang="nl-BE" sz="1600" dirty="0" smtClean="0"/>
              <a:t> Customer preference</a:t>
            </a:r>
          </a:p>
          <a:p>
            <a:pPr algn="ctr">
              <a:buFont typeface="Arial" pitchFamily="34" charset="0"/>
              <a:buChar char="•"/>
            </a:pPr>
            <a:r>
              <a:rPr lang="nl-BE" sz="1600" dirty="0" smtClean="0"/>
              <a:t> CAPEX vs OPEX</a:t>
            </a:r>
            <a:endParaRPr lang="en-US" sz="1600" dirty="0"/>
          </a:p>
        </p:txBody>
      </p:sp>
      <p:sp>
        <p:nvSpPr>
          <p:cNvPr id="9" name="TextBox 8"/>
          <p:cNvSpPr txBox="1"/>
          <p:nvPr/>
        </p:nvSpPr>
        <p:spPr>
          <a:xfrm>
            <a:off x="3000364" y="1071546"/>
            <a:ext cx="4071966" cy="369332"/>
          </a:xfrm>
          <a:prstGeom prst="rect">
            <a:avLst/>
          </a:prstGeom>
          <a:noFill/>
        </p:spPr>
        <p:txBody>
          <a:bodyPr wrap="square" rtlCol="0">
            <a:spAutoFit/>
          </a:bodyPr>
          <a:lstStyle/>
          <a:p>
            <a:r>
              <a:rPr lang="nl-BE" dirty="0" smtClean="0"/>
              <a:t>routed contacts / </a:t>
            </a:r>
            <a:r>
              <a:rPr lang="nl-BE" u="sng" dirty="0" smtClean="0"/>
              <a:t>seat*</a:t>
            </a:r>
            <a:r>
              <a:rPr lang="nl-BE" dirty="0" smtClean="0"/>
              <a:t> / year</a:t>
            </a:r>
            <a:endParaRPr lang="en-US" dirty="0"/>
          </a:p>
        </p:txBody>
      </p:sp>
      <p:sp>
        <p:nvSpPr>
          <p:cNvPr id="10" name="TextBox 9"/>
          <p:cNvSpPr txBox="1"/>
          <p:nvPr/>
        </p:nvSpPr>
        <p:spPr>
          <a:xfrm>
            <a:off x="857224" y="1785926"/>
            <a:ext cx="428628" cy="369332"/>
          </a:xfrm>
          <a:prstGeom prst="rect">
            <a:avLst/>
          </a:prstGeom>
          <a:noFill/>
        </p:spPr>
        <p:txBody>
          <a:bodyPr wrap="square" rtlCol="0">
            <a:spAutoFit/>
          </a:bodyPr>
          <a:lstStyle/>
          <a:p>
            <a:r>
              <a:rPr lang="nl-BE" dirty="0" smtClean="0"/>
              <a:t>0</a:t>
            </a:r>
            <a:endParaRPr lang="en-US" dirty="0"/>
          </a:p>
        </p:txBody>
      </p:sp>
      <p:cxnSp>
        <p:nvCxnSpPr>
          <p:cNvPr id="11" name="Straight Connector 10"/>
          <p:cNvCxnSpPr/>
          <p:nvPr/>
        </p:nvCxnSpPr>
        <p:spPr>
          <a:xfrm rot="5400000">
            <a:off x="893737" y="1677975"/>
            <a:ext cx="214314" cy="1588"/>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3465505" y="1677975"/>
            <a:ext cx="214314" cy="1588"/>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a:off x="6037273" y="1677975"/>
            <a:ext cx="214314" cy="1588"/>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143240" y="1785926"/>
            <a:ext cx="928694" cy="369332"/>
          </a:xfrm>
          <a:prstGeom prst="rect">
            <a:avLst/>
          </a:prstGeom>
          <a:noFill/>
        </p:spPr>
        <p:txBody>
          <a:bodyPr wrap="square" rtlCol="0">
            <a:spAutoFit/>
          </a:bodyPr>
          <a:lstStyle/>
          <a:p>
            <a:r>
              <a:rPr lang="nl-BE" dirty="0" smtClean="0"/>
              <a:t>7.000</a:t>
            </a:r>
            <a:endParaRPr lang="en-US" dirty="0"/>
          </a:p>
        </p:txBody>
      </p:sp>
      <p:sp>
        <p:nvSpPr>
          <p:cNvPr id="15" name="TextBox 14"/>
          <p:cNvSpPr txBox="1"/>
          <p:nvPr/>
        </p:nvSpPr>
        <p:spPr>
          <a:xfrm>
            <a:off x="5643570" y="1785926"/>
            <a:ext cx="1143008" cy="369332"/>
          </a:xfrm>
          <a:prstGeom prst="rect">
            <a:avLst/>
          </a:prstGeom>
          <a:noFill/>
        </p:spPr>
        <p:txBody>
          <a:bodyPr wrap="square" rtlCol="0">
            <a:spAutoFit/>
          </a:bodyPr>
          <a:lstStyle/>
          <a:p>
            <a:r>
              <a:rPr lang="nl-BE" dirty="0" smtClean="0"/>
              <a:t>15.000</a:t>
            </a:r>
            <a:endParaRPr lang="en-US" dirty="0"/>
          </a:p>
        </p:txBody>
      </p:sp>
      <p:sp>
        <p:nvSpPr>
          <p:cNvPr id="16" name="TextBox 15"/>
          <p:cNvSpPr txBox="1"/>
          <p:nvPr/>
        </p:nvSpPr>
        <p:spPr>
          <a:xfrm>
            <a:off x="1000100" y="5286388"/>
            <a:ext cx="5929354" cy="307777"/>
          </a:xfrm>
          <a:prstGeom prst="rect">
            <a:avLst/>
          </a:prstGeom>
          <a:noFill/>
        </p:spPr>
        <p:txBody>
          <a:bodyPr wrap="square" rtlCol="0">
            <a:spAutoFit/>
          </a:bodyPr>
          <a:lstStyle/>
          <a:p>
            <a:r>
              <a:rPr lang="nl-BE" sz="1400" i="1" dirty="0" smtClean="0"/>
              <a:t>*: Do not confuse with routed contacts / </a:t>
            </a:r>
            <a:r>
              <a:rPr lang="nl-BE" sz="1400" i="1" u="sng" dirty="0" smtClean="0"/>
              <a:t>user</a:t>
            </a:r>
            <a:r>
              <a:rPr lang="nl-BE" sz="1400" i="1" dirty="0" smtClean="0"/>
              <a:t> / year</a:t>
            </a:r>
            <a:endParaRPr lang="en-US" sz="1400" i="1" dirty="0"/>
          </a:p>
        </p:txBody>
      </p:sp>
    </p:spTree>
    <p:extLst>
      <p:ext uri="{BB962C8B-B14F-4D97-AF65-F5344CB8AC3E}">
        <p14:creationId xmlns:p14="http://schemas.microsoft.com/office/powerpoint/2010/main" val="1992110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sz="1800" dirty="0" smtClean="0"/>
          </a:p>
          <a:p>
            <a:r>
              <a:rPr lang="en-US" sz="1800" dirty="0" smtClean="0"/>
              <a:t>1st interaction a user logs in for, takes 8 ILUs</a:t>
            </a:r>
          </a:p>
          <a:p>
            <a:r>
              <a:rPr lang="en-US" sz="1800" dirty="0" smtClean="0"/>
              <a:t>2nd interaction a user logs in for, takes 4 ILUs</a:t>
            </a:r>
          </a:p>
          <a:p>
            <a:r>
              <a:rPr lang="en-US" sz="1800" dirty="0" smtClean="0"/>
              <a:t>3rd interaction a user logs in for, takes 2 ILUs</a:t>
            </a:r>
          </a:p>
          <a:p>
            <a:r>
              <a:rPr lang="en-US" sz="1800" dirty="0" smtClean="0"/>
              <a:t>4th interaction a user logs in for, takes 1 ILU</a:t>
            </a:r>
          </a:p>
          <a:p>
            <a:r>
              <a:rPr lang="en-US" sz="1800" dirty="0" smtClean="0"/>
              <a:t>The 5th and following interaction a user logs in, for takes 0 ILUs</a:t>
            </a:r>
          </a:p>
          <a:p>
            <a:endParaRPr lang="en-US" sz="1800" dirty="0" smtClean="0"/>
          </a:p>
          <a:p>
            <a:r>
              <a:rPr lang="en-US" sz="1800" dirty="0" smtClean="0"/>
              <a:t>Double </a:t>
            </a:r>
            <a:r>
              <a:rPr lang="en-US" sz="1800" dirty="0" err="1" smtClean="0"/>
              <a:t>degressive</a:t>
            </a:r>
            <a:r>
              <a:rPr lang="en-US" sz="1800" dirty="0" smtClean="0"/>
              <a:t> price scheme</a:t>
            </a:r>
          </a:p>
          <a:p>
            <a:endParaRPr lang="en-US" sz="1800" dirty="0" smtClean="0"/>
          </a:p>
        </p:txBody>
      </p:sp>
      <p:sp>
        <p:nvSpPr>
          <p:cNvPr id="4" name="Title 3"/>
          <p:cNvSpPr>
            <a:spLocks noGrp="1"/>
          </p:cNvSpPr>
          <p:nvPr>
            <p:ph type="title"/>
          </p:nvPr>
        </p:nvSpPr>
        <p:spPr/>
        <p:txBody>
          <a:bodyPr>
            <a:normAutofit/>
          </a:bodyPr>
          <a:lstStyle/>
          <a:p>
            <a:r>
              <a:rPr lang="en-US" sz="1900" dirty="0" smtClean="0"/>
              <a:t>Innovative price model</a:t>
            </a:r>
            <a:br>
              <a:rPr lang="en-US" sz="1900" dirty="0" smtClean="0"/>
            </a:br>
            <a:r>
              <a:rPr lang="en-US" sz="1900" i="1" dirty="0" smtClean="0">
                <a:solidFill>
                  <a:srgbClr val="FFC000"/>
                </a:solidFill>
              </a:rPr>
              <a:t>Step 4a: Interaction Log-in Units</a:t>
            </a:r>
            <a:endParaRPr lang="en-US" sz="1900" dirty="0"/>
          </a:p>
        </p:txBody>
      </p:sp>
    </p:spTree>
    <p:extLst>
      <p:ext uri="{BB962C8B-B14F-4D97-AF65-F5344CB8AC3E}">
        <p14:creationId xmlns:p14="http://schemas.microsoft.com/office/powerpoint/2010/main" val="1992110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sz="1800" dirty="0" smtClean="0"/>
          </a:p>
        </p:txBody>
      </p:sp>
      <p:sp>
        <p:nvSpPr>
          <p:cNvPr id="4" name="Title 3"/>
          <p:cNvSpPr>
            <a:spLocks noGrp="1"/>
          </p:cNvSpPr>
          <p:nvPr>
            <p:ph type="title"/>
          </p:nvPr>
        </p:nvSpPr>
        <p:spPr/>
        <p:txBody>
          <a:bodyPr>
            <a:normAutofit/>
          </a:bodyPr>
          <a:lstStyle/>
          <a:p>
            <a:r>
              <a:rPr lang="en-US" sz="1900" dirty="0" smtClean="0"/>
              <a:t>Innovative price model</a:t>
            </a:r>
            <a:br>
              <a:rPr lang="en-US" sz="1900" dirty="0" smtClean="0"/>
            </a:br>
            <a:r>
              <a:rPr lang="en-US" sz="1900" i="1" dirty="0">
                <a:solidFill>
                  <a:srgbClr val="FFC000"/>
                </a:solidFill>
              </a:rPr>
              <a:t>Step </a:t>
            </a:r>
            <a:r>
              <a:rPr lang="en-US" sz="1900" i="1" dirty="0" smtClean="0">
                <a:solidFill>
                  <a:srgbClr val="FFC000"/>
                </a:solidFill>
              </a:rPr>
              <a:t>4a: Interaction Log-in Units</a:t>
            </a:r>
            <a:endParaRPr lang="en-US" sz="1900" dirty="0"/>
          </a:p>
        </p:txBody>
      </p:sp>
      <p:grpSp>
        <p:nvGrpSpPr>
          <p:cNvPr id="5" name="Group 67"/>
          <p:cNvGrpSpPr/>
          <p:nvPr/>
        </p:nvGrpSpPr>
        <p:grpSpPr>
          <a:xfrm>
            <a:off x="767408" y="2956497"/>
            <a:ext cx="3143272" cy="1000132"/>
            <a:chOff x="714348" y="2428868"/>
            <a:chExt cx="3143272" cy="1000132"/>
          </a:xfrm>
        </p:grpSpPr>
        <p:sp>
          <p:nvSpPr>
            <p:cNvPr id="6" name="Rounded Rectangle 5"/>
            <p:cNvSpPr/>
            <p:nvPr/>
          </p:nvSpPr>
          <p:spPr>
            <a:xfrm>
              <a:off x="714348" y="2428868"/>
              <a:ext cx="571504" cy="285752"/>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7" name="Rounded Rectangle 6"/>
            <p:cNvSpPr/>
            <p:nvPr/>
          </p:nvSpPr>
          <p:spPr>
            <a:xfrm>
              <a:off x="1357290" y="2428868"/>
              <a:ext cx="571504" cy="285752"/>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8" name="Rounded Rectangle 7"/>
            <p:cNvSpPr/>
            <p:nvPr/>
          </p:nvSpPr>
          <p:spPr>
            <a:xfrm>
              <a:off x="2000232" y="2428868"/>
              <a:ext cx="571504" cy="285752"/>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9" name="Rounded Rectangle 8"/>
            <p:cNvSpPr/>
            <p:nvPr/>
          </p:nvSpPr>
          <p:spPr>
            <a:xfrm>
              <a:off x="2643174" y="2428868"/>
              <a:ext cx="571504" cy="285752"/>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0" name="Rounded Rectangle 9"/>
            <p:cNvSpPr/>
            <p:nvPr/>
          </p:nvSpPr>
          <p:spPr>
            <a:xfrm>
              <a:off x="3286116" y="2428868"/>
              <a:ext cx="571504" cy="285752"/>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1" name="Rounded Rectangle 10"/>
            <p:cNvSpPr/>
            <p:nvPr/>
          </p:nvSpPr>
          <p:spPr>
            <a:xfrm>
              <a:off x="714348" y="2786058"/>
              <a:ext cx="571504" cy="285752"/>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2" name="Rounded Rectangle 11"/>
            <p:cNvSpPr/>
            <p:nvPr/>
          </p:nvSpPr>
          <p:spPr>
            <a:xfrm>
              <a:off x="1357290" y="2786058"/>
              <a:ext cx="571504" cy="285752"/>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3" name="Rounded Rectangle 12"/>
            <p:cNvSpPr/>
            <p:nvPr/>
          </p:nvSpPr>
          <p:spPr>
            <a:xfrm>
              <a:off x="2000232" y="2786058"/>
              <a:ext cx="571504" cy="285752"/>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4" name="Rounded Rectangle 13"/>
            <p:cNvSpPr/>
            <p:nvPr/>
          </p:nvSpPr>
          <p:spPr>
            <a:xfrm>
              <a:off x="2643174" y="2786058"/>
              <a:ext cx="571504" cy="285752"/>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5" name="Rounded Rectangle 14"/>
            <p:cNvSpPr/>
            <p:nvPr/>
          </p:nvSpPr>
          <p:spPr>
            <a:xfrm>
              <a:off x="3286116" y="2786058"/>
              <a:ext cx="571504" cy="285752"/>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6" name="Rounded Rectangle 15"/>
            <p:cNvSpPr/>
            <p:nvPr/>
          </p:nvSpPr>
          <p:spPr>
            <a:xfrm>
              <a:off x="714348" y="3143248"/>
              <a:ext cx="571504" cy="285752"/>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7" name="Rounded Rectangle 16"/>
            <p:cNvSpPr/>
            <p:nvPr/>
          </p:nvSpPr>
          <p:spPr>
            <a:xfrm>
              <a:off x="1357290" y="3143248"/>
              <a:ext cx="571504" cy="285752"/>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grpSp>
      <p:grpSp>
        <p:nvGrpSpPr>
          <p:cNvPr id="18" name="Group 68"/>
          <p:cNvGrpSpPr/>
          <p:nvPr/>
        </p:nvGrpSpPr>
        <p:grpSpPr>
          <a:xfrm>
            <a:off x="767408" y="3670877"/>
            <a:ext cx="3143272" cy="642942"/>
            <a:chOff x="714348" y="3143248"/>
            <a:chExt cx="3143272" cy="642942"/>
          </a:xfrm>
        </p:grpSpPr>
        <p:sp>
          <p:nvSpPr>
            <p:cNvPr id="19" name="Rounded Rectangle 18"/>
            <p:cNvSpPr/>
            <p:nvPr/>
          </p:nvSpPr>
          <p:spPr>
            <a:xfrm>
              <a:off x="2000232" y="3143248"/>
              <a:ext cx="571504" cy="285752"/>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0" name="Rounded Rectangle 19"/>
            <p:cNvSpPr/>
            <p:nvPr/>
          </p:nvSpPr>
          <p:spPr>
            <a:xfrm>
              <a:off x="2643174" y="3143248"/>
              <a:ext cx="571504" cy="285752"/>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1" name="Rounded Rectangle 20"/>
            <p:cNvSpPr/>
            <p:nvPr/>
          </p:nvSpPr>
          <p:spPr>
            <a:xfrm>
              <a:off x="3286116" y="3143248"/>
              <a:ext cx="571504" cy="285752"/>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2" name="Rounded Rectangle 21"/>
            <p:cNvSpPr/>
            <p:nvPr/>
          </p:nvSpPr>
          <p:spPr>
            <a:xfrm>
              <a:off x="714348" y="3500438"/>
              <a:ext cx="571504" cy="285752"/>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3" name="Rounded Rectangle 22"/>
            <p:cNvSpPr/>
            <p:nvPr/>
          </p:nvSpPr>
          <p:spPr>
            <a:xfrm>
              <a:off x="1357290" y="3500438"/>
              <a:ext cx="571504" cy="285752"/>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4" name="Rounded Rectangle 23"/>
            <p:cNvSpPr/>
            <p:nvPr/>
          </p:nvSpPr>
          <p:spPr>
            <a:xfrm>
              <a:off x="2000232" y="3500438"/>
              <a:ext cx="571504" cy="285752"/>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5" name="Rounded Rectangle 24"/>
            <p:cNvSpPr/>
            <p:nvPr/>
          </p:nvSpPr>
          <p:spPr>
            <a:xfrm>
              <a:off x="2643174" y="3500438"/>
              <a:ext cx="571504" cy="285752"/>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6" name="Rounded Rectangle 25"/>
            <p:cNvSpPr/>
            <p:nvPr/>
          </p:nvSpPr>
          <p:spPr>
            <a:xfrm>
              <a:off x="3286116" y="3500438"/>
              <a:ext cx="571504" cy="285752"/>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grpSp>
      <p:grpSp>
        <p:nvGrpSpPr>
          <p:cNvPr id="27" name="Group 69"/>
          <p:cNvGrpSpPr/>
          <p:nvPr/>
        </p:nvGrpSpPr>
        <p:grpSpPr>
          <a:xfrm>
            <a:off x="767408" y="4385257"/>
            <a:ext cx="3143272" cy="1000132"/>
            <a:chOff x="714348" y="3857628"/>
            <a:chExt cx="3143272" cy="1000132"/>
          </a:xfrm>
        </p:grpSpPr>
        <p:sp>
          <p:nvSpPr>
            <p:cNvPr id="28" name="Rounded Rectangle 27"/>
            <p:cNvSpPr/>
            <p:nvPr/>
          </p:nvSpPr>
          <p:spPr>
            <a:xfrm>
              <a:off x="714348" y="3857628"/>
              <a:ext cx="571504" cy="285752"/>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9" name="Rounded Rectangle 28"/>
            <p:cNvSpPr/>
            <p:nvPr/>
          </p:nvSpPr>
          <p:spPr>
            <a:xfrm>
              <a:off x="1357290" y="3857628"/>
              <a:ext cx="571504" cy="285752"/>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0" name="Rounded Rectangle 29"/>
            <p:cNvSpPr/>
            <p:nvPr/>
          </p:nvSpPr>
          <p:spPr>
            <a:xfrm>
              <a:off x="2000232" y="3857628"/>
              <a:ext cx="571504" cy="285752"/>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1" name="Rounded Rectangle 30"/>
            <p:cNvSpPr/>
            <p:nvPr/>
          </p:nvSpPr>
          <p:spPr>
            <a:xfrm>
              <a:off x="2643174" y="3857628"/>
              <a:ext cx="571504" cy="285752"/>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2" name="Rounded Rectangle 31"/>
            <p:cNvSpPr/>
            <p:nvPr/>
          </p:nvSpPr>
          <p:spPr>
            <a:xfrm>
              <a:off x="3286116" y="3857628"/>
              <a:ext cx="571504" cy="285752"/>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3" name="Rounded Rectangle 32"/>
            <p:cNvSpPr/>
            <p:nvPr/>
          </p:nvSpPr>
          <p:spPr>
            <a:xfrm>
              <a:off x="714348" y="4214818"/>
              <a:ext cx="571504" cy="285752"/>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4" name="Rounded Rectangle 33"/>
            <p:cNvSpPr/>
            <p:nvPr/>
          </p:nvSpPr>
          <p:spPr>
            <a:xfrm>
              <a:off x="1357290" y="4214818"/>
              <a:ext cx="571504" cy="285752"/>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5" name="Rounded Rectangle 34"/>
            <p:cNvSpPr/>
            <p:nvPr/>
          </p:nvSpPr>
          <p:spPr>
            <a:xfrm>
              <a:off x="2000232" y="4214818"/>
              <a:ext cx="571504" cy="285752"/>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6" name="Rounded Rectangle 35"/>
            <p:cNvSpPr/>
            <p:nvPr/>
          </p:nvSpPr>
          <p:spPr>
            <a:xfrm>
              <a:off x="2643174" y="4214818"/>
              <a:ext cx="571504" cy="285752"/>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7" name="Rounded Rectangle 36"/>
            <p:cNvSpPr/>
            <p:nvPr/>
          </p:nvSpPr>
          <p:spPr>
            <a:xfrm>
              <a:off x="3286116" y="4214818"/>
              <a:ext cx="571504" cy="285752"/>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8" name="Rounded Rectangle 37"/>
            <p:cNvSpPr/>
            <p:nvPr/>
          </p:nvSpPr>
          <p:spPr>
            <a:xfrm>
              <a:off x="714348" y="4572008"/>
              <a:ext cx="571504" cy="285752"/>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9" name="Rounded Rectangle 38"/>
            <p:cNvSpPr/>
            <p:nvPr/>
          </p:nvSpPr>
          <p:spPr>
            <a:xfrm>
              <a:off x="1357290" y="4572008"/>
              <a:ext cx="571504" cy="285752"/>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40" name="Rounded Rectangle 39"/>
            <p:cNvSpPr/>
            <p:nvPr/>
          </p:nvSpPr>
          <p:spPr>
            <a:xfrm>
              <a:off x="2000232" y="4572008"/>
              <a:ext cx="571504" cy="285752"/>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41" name="Rounded Rectangle 40"/>
            <p:cNvSpPr/>
            <p:nvPr/>
          </p:nvSpPr>
          <p:spPr>
            <a:xfrm>
              <a:off x="2643174" y="4572008"/>
              <a:ext cx="571504" cy="285752"/>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42" name="Rounded Rectangle 41"/>
            <p:cNvSpPr/>
            <p:nvPr/>
          </p:nvSpPr>
          <p:spPr>
            <a:xfrm>
              <a:off x="3286116" y="4572008"/>
              <a:ext cx="571504" cy="285752"/>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grpSp>
      <p:sp>
        <p:nvSpPr>
          <p:cNvPr id="43" name="Rounded Rectangle 42"/>
          <p:cNvSpPr/>
          <p:nvPr/>
        </p:nvSpPr>
        <p:spPr>
          <a:xfrm>
            <a:off x="767408" y="5456827"/>
            <a:ext cx="571504" cy="285752"/>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44" name="Rounded Rectangle 43"/>
          <p:cNvSpPr/>
          <p:nvPr/>
        </p:nvSpPr>
        <p:spPr>
          <a:xfrm>
            <a:off x="1410350" y="5456827"/>
            <a:ext cx="571504" cy="285752"/>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45" name="Rounded Rectangle 44"/>
          <p:cNvSpPr/>
          <p:nvPr/>
        </p:nvSpPr>
        <p:spPr>
          <a:xfrm>
            <a:off x="2053292" y="5456827"/>
            <a:ext cx="571504" cy="285752"/>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46" name="Rounded Rectangle 45"/>
          <p:cNvSpPr/>
          <p:nvPr/>
        </p:nvSpPr>
        <p:spPr>
          <a:xfrm>
            <a:off x="2696234" y="5456827"/>
            <a:ext cx="571504" cy="285752"/>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47" name="Rounded Rectangle 46"/>
          <p:cNvSpPr/>
          <p:nvPr/>
        </p:nvSpPr>
        <p:spPr>
          <a:xfrm>
            <a:off x="3339176" y="5456827"/>
            <a:ext cx="571504" cy="285752"/>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48" name="Picture 2" descr="http://t0.gstatic.com/images?q=tbn:ANd9GcTuS6UvAlJ39I7t17ZOZn4NXk4AzjRs1znCoQhw7bKuEcF2690&amp;t=1&amp;usg=__iS-Et3Ejhv9dARuXSJiqe6FiWE4="/>
          <p:cNvPicPr>
            <a:picLocks noChangeAspect="1" noChangeArrowheads="1"/>
          </p:cNvPicPr>
          <p:nvPr/>
        </p:nvPicPr>
        <p:blipFill>
          <a:blip r:embed="rId2"/>
          <a:srcRect/>
          <a:stretch>
            <a:fillRect/>
          </a:stretch>
        </p:blipFill>
        <p:spPr bwMode="auto">
          <a:xfrm>
            <a:off x="5268002" y="1456299"/>
            <a:ext cx="928694" cy="984075"/>
          </a:xfrm>
          <a:prstGeom prst="rect">
            <a:avLst/>
          </a:prstGeom>
          <a:noFill/>
        </p:spPr>
      </p:pic>
      <p:sp>
        <p:nvSpPr>
          <p:cNvPr id="49" name="Rounded Rectangle 48"/>
          <p:cNvSpPr/>
          <p:nvPr/>
        </p:nvSpPr>
        <p:spPr>
          <a:xfrm>
            <a:off x="767408" y="1456299"/>
            <a:ext cx="3143272" cy="64294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nl-BE" dirty="0" smtClean="0"/>
              <a:t>Interaction Log-in Units</a:t>
            </a:r>
            <a:endParaRPr lang="en-US" dirty="0"/>
          </a:p>
        </p:txBody>
      </p:sp>
      <p:sp>
        <p:nvSpPr>
          <p:cNvPr id="50" name="TextBox 49"/>
          <p:cNvSpPr txBox="1"/>
          <p:nvPr/>
        </p:nvSpPr>
        <p:spPr>
          <a:xfrm>
            <a:off x="5125126" y="2456431"/>
            <a:ext cx="1214446" cy="276999"/>
          </a:xfrm>
          <a:prstGeom prst="rect">
            <a:avLst/>
          </a:prstGeom>
          <a:noFill/>
        </p:spPr>
        <p:txBody>
          <a:bodyPr wrap="square" rtlCol="0">
            <a:spAutoFit/>
          </a:bodyPr>
          <a:lstStyle/>
          <a:p>
            <a:r>
              <a:rPr lang="nl-BE" sz="1200" dirty="0" smtClean="0"/>
              <a:t>Workspace A</a:t>
            </a:r>
            <a:endParaRPr lang="en-US" sz="1200" dirty="0"/>
          </a:p>
        </p:txBody>
      </p:sp>
      <p:pic>
        <p:nvPicPr>
          <p:cNvPr id="51" name="Picture 2" descr="http://t0.gstatic.com/images?q=tbn:ANd9GcTuS6UvAlJ39I7t17ZOZn4NXk4AzjRs1znCoQhw7bKuEcF2690&amp;t=1&amp;usg=__iS-Et3Ejhv9dARuXSJiqe6FiWE4="/>
          <p:cNvPicPr>
            <a:picLocks noChangeAspect="1" noChangeArrowheads="1"/>
          </p:cNvPicPr>
          <p:nvPr/>
        </p:nvPicPr>
        <p:blipFill>
          <a:blip r:embed="rId2"/>
          <a:srcRect/>
          <a:stretch>
            <a:fillRect/>
          </a:stretch>
        </p:blipFill>
        <p:spPr bwMode="auto">
          <a:xfrm>
            <a:off x="5268002" y="3027935"/>
            <a:ext cx="928694" cy="984075"/>
          </a:xfrm>
          <a:prstGeom prst="rect">
            <a:avLst/>
          </a:prstGeom>
          <a:noFill/>
        </p:spPr>
      </p:pic>
      <p:sp>
        <p:nvSpPr>
          <p:cNvPr id="52" name="TextBox 51"/>
          <p:cNvSpPr txBox="1"/>
          <p:nvPr/>
        </p:nvSpPr>
        <p:spPr>
          <a:xfrm>
            <a:off x="5125126" y="4028067"/>
            <a:ext cx="1214446" cy="276999"/>
          </a:xfrm>
          <a:prstGeom prst="rect">
            <a:avLst/>
          </a:prstGeom>
          <a:noFill/>
        </p:spPr>
        <p:txBody>
          <a:bodyPr wrap="square" rtlCol="0">
            <a:spAutoFit/>
          </a:bodyPr>
          <a:lstStyle/>
          <a:p>
            <a:r>
              <a:rPr lang="nl-BE" sz="1200" dirty="0" smtClean="0"/>
              <a:t>Workspace B</a:t>
            </a:r>
            <a:endParaRPr lang="en-US" sz="1200" dirty="0"/>
          </a:p>
        </p:txBody>
      </p:sp>
      <p:pic>
        <p:nvPicPr>
          <p:cNvPr id="53" name="Picture 2" descr="http://t0.gstatic.com/images?q=tbn:ANd9GcTuS6UvAlJ39I7t17ZOZn4NXk4AzjRs1znCoQhw7bKuEcF2690&amp;t=1&amp;usg=__iS-Et3Ejhv9dARuXSJiqe6FiWE4="/>
          <p:cNvPicPr>
            <a:picLocks noChangeAspect="1" noChangeArrowheads="1"/>
          </p:cNvPicPr>
          <p:nvPr/>
        </p:nvPicPr>
        <p:blipFill>
          <a:blip r:embed="rId2"/>
          <a:srcRect/>
          <a:stretch>
            <a:fillRect/>
          </a:stretch>
        </p:blipFill>
        <p:spPr bwMode="auto">
          <a:xfrm>
            <a:off x="5268002" y="4528133"/>
            <a:ext cx="928694" cy="984075"/>
          </a:xfrm>
          <a:prstGeom prst="rect">
            <a:avLst/>
          </a:prstGeom>
          <a:noFill/>
        </p:spPr>
      </p:pic>
      <p:sp>
        <p:nvSpPr>
          <p:cNvPr id="54" name="TextBox 53"/>
          <p:cNvSpPr txBox="1"/>
          <p:nvPr/>
        </p:nvSpPr>
        <p:spPr>
          <a:xfrm>
            <a:off x="5125126" y="5528265"/>
            <a:ext cx="1214446" cy="276999"/>
          </a:xfrm>
          <a:prstGeom prst="rect">
            <a:avLst/>
          </a:prstGeom>
          <a:noFill/>
        </p:spPr>
        <p:txBody>
          <a:bodyPr wrap="square" rtlCol="0">
            <a:spAutoFit/>
          </a:bodyPr>
          <a:lstStyle/>
          <a:p>
            <a:r>
              <a:rPr lang="nl-BE" sz="1200" dirty="0" smtClean="0"/>
              <a:t>Workspace C</a:t>
            </a:r>
            <a:endParaRPr lang="en-US" sz="1200" dirty="0"/>
          </a:p>
        </p:txBody>
      </p:sp>
      <p:grpSp>
        <p:nvGrpSpPr>
          <p:cNvPr id="55" name="Group 64"/>
          <p:cNvGrpSpPr/>
          <p:nvPr/>
        </p:nvGrpSpPr>
        <p:grpSpPr>
          <a:xfrm>
            <a:off x="6553886" y="1456299"/>
            <a:ext cx="2143140" cy="1062817"/>
            <a:chOff x="6500826" y="928670"/>
            <a:chExt cx="2143140" cy="1062817"/>
          </a:xfrm>
        </p:grpSpPr>
        <p:pic>
          <p:nvPicPr>
            <p:cNvPr id="56" name="Picture 55" descr="Client.png"/>
            <p:cNvPicPr>
              <a:picLocks noChangeAspect="1"/>
            </p:cNvPicPr>
            <p:nvPr/>
          </p:nvPicPr>
          <p:blipFill>
            <a:blip r:embed="rId3" cstate="print"/>
            <a:stretch>
              <a:fillRect/>
            </a:stretch>
          </p:blipFill>
          <p:spPr>
            <a:xfrm>
              <a:off x="6500826" y="928670"/>
              <a:ext cx="714380" cy="714380"/>
            </a:xfrm>
            <a:prstGeom prst="rect">
              <a:avLst/>
            </a:prstGeom>
          </p:spPr>
        </p:pic>
        <p:sp>
          <p:nvSpPr>
            <p:cNvPr id="57" name="TextBox 56"/>
            <p:cNvSpPr txBox="1"/>
            <p:nvPr/>
          </p:nvSpPr>
          <p:spPr>
            <a:xfrm>
              <a:off x="6500826" y="1714488"/>
              <a:ext cx="714380" cy="276999"/>
            </a:xfrm>
            <a:prstGeom prst="rect">
              <a:avLst/>
            </a:prstGeom>
            <a:noFill/>
          </p:spPr>
          <p:txBody>
            <a:bodyPr wrap="square" rtlCol="0">
              <a:spAutoFit/>
            </a:bodyPr>
            <a:lstStyle/>
            <a:p>
              <a:r>
                <a:rPr lang="nl-BE" sz="1200" dirty="0" smtClean="0"/>
                <a:t>User 1</a:t>
              </a:r>
              <a:endParaRPr lang="en-US" sz="1200" dirty="0"/>
            </a:p>
          </p:txBody>
        </p:sp>
        <p:sp>
          <p:nvSpPr>
            <p:cNvPr id="58" name="TextBox 57"/>
            <p:cNvSpPr txBox="1"/>
            <p:nvPr/>
          </p:nvSpPr>
          <p:spPr>
            <a:xfrm>
              <a:off x="7286644" y="928670"/>
              <a:ext cx="1357322" cy="646331"/>
            </a:xfrm>
            <a:prstGeom prst="rect">
              <a:avLst/>
            </a:prstGeom>
            <a:noFill/>
          </p:spPr>
          <p:txBody>
            <a:bodyPr wrap="square" rtlCol="0">
              <a:spAutoFit/>
            </a:bodyPr>
            <a:lstStyle/>
            <a:p>
              <a:r>
                <a:rPr lang="nl-BE" sz="1200" dirty="0" smtClean="0"/>
                <a:t>. inbound</a:t>
              </a:r>
            </a:p>
            <a:p>
              <a:r>
                <a:rPr lang="nl-BE" sz="1200" dirty="0" smtClean="0"/>
                <a:t>. web chat</a:t>
              </a:r>
            </a:p>
            <a:p>
              <a:r>
                <a:rPr lang="nl-BE" sz="1200" dirty="0" smtClean="0"/>
                <a:t>= 12 ILU</a:t>
              </a:r>
              <a:endParaRPr lang="en-US" sz="1200" dirty="0"/>
            </a:p>
          </p:txBody>
        </p:sp>
      </p:grpSp>
      <p:grpSp>
        <p:nvGrpSpPr>
          <p:cNvPr id="59" name="Group 65"/>
          <p:cNvGrpSpPr/>
          <p:nvPr/>
        </p:nvGrpSpPr>
        <p:grpSpPr>
          <a:xfrm>
            <a:off x="6553886" y="3027935"/>
            <a:ext cx="2143140" cy="1062817"/>
            <a:chOff x="6500826" y="2500306"/>
            <a:chExt cx="2143140" cy="1062817"/>
          </a:xfrm>
        </p:grpSpPr>
        <p:pic>
          <p:nvPicPr>
            <p:cNvPr id="60" name="Picture 59" descr="Client.png"/>
            <p:cNvPicPr>
              <a:picLocks noChangeAspect="1"/>
            </p:cNvPicPr>
            <p:nvPr/>
          </p:nvPicPr>
          <p:blipFill>
            <a:blip r:embed="rId3" cstate="print"/>
            <a:stretch>
              <a:fillRect/>
            </a:stretch>
          </p:blipFill>
          <p:spPr>
            <a:xfrm>
              <a:off x="6500826" y="2500306"/>
              <a:ext cx="714380" cy="714380"/>
            </a:xfrm>
            <a:prstGeom prst="rect">
              <a:avLst/>
            </a:prstGeom>
          </p:spPr>
        </p:pic>
        <p:sp>
          <p:nvSpPr>
            <p:cNvPr id="61" name="TextBox 60"/>
            <p:cNvSpPr txBox="1"/>
            <p:nvPr/>
          </p:nvSpPr>
          <p:spPr>
            <a:xfrm>
              <a:off x="6500826" y="3286124"/>
              <a:ext cx="714380" cy="276999"/>
            </a:xfrm>
            <a:prstGeom prst="rect">
              <a:avLst/>
            </a:prstGeom>
            <a:noFill/>
          </p:spPr>
          <p:txBody>
            <a:bodyPr wrap="square" rtlCol="0">
              <a:spAutoFit/>
            </a:bodyPr>
            <a:lstStyle/>
            <a:p>
              <a:r>
                <a:rPr lang="nl-BE" sz="1200" dirty="0" smtClean="0"/>
                <a:t>User 2</a:t>
              </a:r>
              <a:endParaRPr lang="en-US" sz="1200" dirty="0"/>
            </a:p>
          </p:txBody>
        </p:sp>
        <p:sp>
          <p:nvSpPr>
            <p:cNvPr id="62" name="TextBox 61"/>
            <p:cNvSpPr txBox="1"/>
            <p:nvPr/>
          </p:nvSpPr>
          <p:spPr>
            <a:xfrm>
              <a:off x="7286644" y="2571744"/>
              <a:ext cx="1357322" cy="461665"/>
            </a:xfrm>
            <a:prstGeom prst="rect">
              <a:avLst/>
            </a:prstGeom>
            <a:noFill/>
          </p:spPr>
          <p:txBody>
            <a:bodyPr wrap="square" rtlCol="0">
              <a:spAutoFit/>
            </a:bodyPr>
            <a:lstStyle/>
            <a:p>
              <a:r>
                <a:rPr lang="nl-BE" sz="1200" dirty="0" smtClean="0"/>
                <a:t>. inbound</a:t>
              </a:r>
            </a:p>
            <a:p>
              <a:r>
                <a:rPr lang="nl-BE" sz="1200" dirty="0" smtClean="0"/>
                <a:t>= 8 ILU</a:t>
              </a:r>
            </a:p>
          </p:txBody>
        </p:sp>
      </p:grpSp>
      <p:grpSp>
        <p:nvGrpSpPr>
          <p:cNvPr id="63" name="Group 66"/>
          <p:cNvGrpSpPr/>
          <p:nvPr/>
        </p:nvGrpSpPr>
        <p:grpSpPr>
          <a:xfrm>
            <a:off x="6553886" y="4528133"/>
            <a:ext cx="2143140" cy="1271767"/>
            <a:chOff x="6500826" y="4000504"/>
            <a:chExt cx="2143140" cy="1271767"/>
          </a:xfrm>
        </p:grpSpPr>
        <p:pic>
          <p:nvPicPr>
            <p:cNvPr id="64" name="Picture 63" descr="Client.png"/>
            <p:cNvPicPr>
              <a:picLocks noChangeAspect="1"/>
            </p:cNvPicPr>
            <p:nvPr/>
          </p:nvPicPr>
          <p:blipFill>
            <a:blip r:embed="rId3" cstate="print"/>
            <a:stretch>
              <a:fillRect/>
            </a:stretch>
          </p:blipFill>
          <p:spPr>
            <a:xfrm>
              <a:off x="6500826" y="4000504"/>
              <a:ext cx="714380" cy="714380"/>
            </a:xfrm>
            <a:prstGeom prst="rect">
              <a:avLst/>
            </a:prstGeom>
          </p:spPr>
        </p:pic>
        <p:sp>
          <p:nvSpPr>
            <p:cNvPr id="65" name="TextBox 64"/>
            <p:cNvSpPr txBox="1"/>
            <p:nvPr/>
          </p:nvSpPr>
          <p:spPr>
            <a:xfrm>
              <a:off x="6500826" y="4786322"/>
              <a:ext cx="714380" cy="276999"/>
            </a:xfrm>
            <a:prstGeom prst="rect">
              <a:avLst/>
            </a:prstGeom>
            <a:noFill/>
          </p:spPr>
          <p:txBody>
            <a:bodyPr wrap="square" rtlCol="0">
              <a:spAutoFit/>
            </a:bodyPr>
            <a:lstStyle/>
            <a:p>
              <a:r>
                <a:rPr lang="nl-BE" sz="1200" dirty="0" smtClean="0"/>
                <a:t>User 3</a:t>
              </a:r>
              <a:endParaRPr lang="en-US" sz="1200" dirty="0"/>
            </a:p>
          </p:txBody>
        </p:sp>
        <p:sp>
          <p:nvSpPr>
            <p:cNvPr id="66" name="TextBox 65"/>
            <p:cNvSpPr txBox="1"/>
            <p:nvPr/>
          </p:nvSpPr>
          <p:spPr>
            <a:xfrm>
              <a:off x="7286644" y="4071942"/>
              <a:ext cx="1357322" cy="1200329"/>
            </a:xfrm>
            <a:prstGeom prst="rect">
              <a:avLst/>
            </a:prstGeom>
            <a:noFill/>
          </p:spPr>
          <p:txBody>
            <a:bodyPr wrap="square" rtlCol="0">
              <a:spAutoFit/>
            </a:bodyPr>
            <a:lstStyle/>
            <a:p>
              <a:r>
                <a:rPr lang="nl-BE" sz="1200" dirty="0" smtClean="0"/>
                <a:t>. inbound</a:t>
              </a:r>
            </a:p>
            <a:p>
              <a:r>
                <a:rPr lang="nl-BE" sz="1200" dirty="0" smtClean="0"/>
                <a:t>. outbound</a:t>
              </a:r>
            </a:p>
            <a:p>
              <a:r>
                <a:rPr lang="nl-BE" sz="1200" dirty="0" smtClean="0"/>
                <a:t>. fax</a:t>
              </a:r>
              <a:br>
                <a:rPr lang="nl-BE" sz="1200" dirty="0" smtClean="0"/>
              </a:br>
              <a:r>
                <a:rPr lang="nl-BE" sz="1200" dirty="0" smtClean="0"/>
                <a:t>. email</a:t>
              </a:r>
            </a:p>
            <a:p>
              <a:r>
                <a:rPr lang="nl-BE" sz="1200" dirty="0" smtClean="0"/>
                <a:t>. web chat</a:t>
              </a:r>
            </a:p>
            <a:p>
              <a:r>
                <a:rPr lang="nl-BE" sz="1200" dirty="0" smtClean="0"/>
                <a:t>= 15 ILU</a:t>
              </a:r>
            </a:p>
          </p:txBody>
        </p:sp>
      </p:grpSp>
      <p:grpSp>
        <p:nvGrpSpPr>
          <p:cNvPr id="67" name="Group 78"/>
          <p:cNvGrpSpPr/>
          <p:nvPr/>
        </p:nvGrpSpPr>
        <p:grpSpPr>
          <a:xfrm>
            <a:off x="767408" y="4742447"/>
            <a:ext cx="3143272" cy="642942"/>
            <a:chOff x="714348" y="142852"/>
            <a:chExt cx="3143272" cy="642942"/>
          </a:xfrm>
        </p:grpSpPr>
        <p:sp>
          <p:nvSpPr>
            <p:cNvPr id="68" name="Rounded Rectangle 67"/>
            <p:cNvSpPr/>
            <p:nvPr/>
          </p:nvSpPr>
          <p:spPr>
            <a:xfrm>
              <a:off x="714348" y="500042"/>
              <a:ext cx="571504" cy="285752"/>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69" name="Rounded Rectangle 68"/>
            <p:cNvSpPr/>
            <p:nvPr/>
          </p:nvSpPr>
          <p:spPr>
            <a:xfrm>
              <a:off x="1357290" y="500042"/>
              <a:ext cx="571504" cy="285752"/>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70" name="Rounded Rectangle 69"/>
            <p:cNvSpPr/>
            <p:nvPr/>
          </p:nvSpPr>
          <p:spPr>
            <a:xfrm>
              <a:off x="2000232" y="500042"/>
              <a:ext cx="571504" cy="285752"/>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71" name="Rounded Rectangle 70"/>
            <p:cNvSpPr/>
            <p:nvPr/>
          </p:nvSpPr>
          <p:spPr>
            <a:xfrm>
              <a:off x="2643174" y="500042"/>
              <a:ext cx="571504" cy="285752"/>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72" name="Rounded Rectangle 71"/>
            <p:cNvSpPr/>
            <p:nvPr/>
          </p:nvSpPr>
          <p:spPr>
            <a:xfrm>
              <a:off x="3286116" y="500042"/>
              <a:ext cx="571504" cy="285752"/>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73" name="Rounded Rectangle 72"/>
            <p:cNvSpPr/>
            <p:nvPr/>
          </p:nvSpPr>
          <p:spPr>
            <a:xfrm>
              <a:off x="2000232" y="142852"/>
              <a:ext cx="571504" cy="285752"/>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74" name="Rounded Rectangle 73"/>
            <p:cNvSpPr/>
            <p:nvPr/>
          </p:nvSpPr>
          <p:spPr>
            <a:xfrm>
              <a:off x="2643174" y="142852"/>
              <a:ext cx="571504" cy="285752"/>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75" name="Rounded Rectangle 74"/>
            <p:cNvSpPr/>
            <p:nvPr/>
          </p:nvSpPr>
          <p:spPr>
            <a:xfrm>
              <a:off x="3286116" y="142852"/>
              <a:ext cx="571504" cy="285752"/>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grpSp>
      <p:grpSp>
        <p:nvGrpSpPr>
          <p:cNvPr id="76" name="Group 98"/>
          <p:cNvGrpSpPr/>
          <p:nvPr/>
        </p:nvGrpSpPr>
        <p:grpSpPr>
          <a:xfrm>
            <a:off x="767408" y="4028067"/>
            <a:ext cx="3143272" cy="1000132"/>
            <a:chOff x="714348" y="285728"/>
            <a:chExt cx="3143272" cy="1000132"/>
          </a:xfrm>
        </p:grpSpPr>
        <p:sp>
          <p:nvSpPr>
            <p:cNvPr id="77" name="Rounded Rectangle 76"/>
            <p:cNvSpPr/>
            <p:nvPr/>
          </p:nvSpPr>
          <p:spPr>
            <a:xfrm>
              <a:off x="714348" y="642918"/>
              <a:ext cx="571504" cy="285752"/>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78" name="Rounded Rectangle 77"/>
            <p:cNvSpPr/>
            <p:nvPr/>
          </p:nvSpPr>
          <p:spPr>
            <a:xfrm>
              <a:off x="1357290" y="642918"/>
              <a:ext cx="571504" cy="285752"/>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79" name="Rounded Rectangle 78"/>
            <p:cNvSpPr/>
            <p:nvPr/>
          </p:nvSpPr>
          <p:spPr>
            <a:xfrm>
              <a:off x="2000232" y="642918"/>
              <a:ext cx="571504" cy="285752"/>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80" name="Rounded Rectangle 79"/>
            <p:cNvSpPr/>
            <p:nvPr/>
          </p:nvSpPr>
          <p:spPr>
            <a:xfrm>
              <a:off x="2643174" y="642918"/>
              <a:ext cx="571504" cy="285752"/>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81" name="Rounded Rectangle 80"/>
            <p:cNvSpPr/>
            <p:nvPr/>
          </p:nvSpPr>
          <p:spPr>
            <a:xfrm>
              <a:off x="3286116" y="642918"/>
              <a:ext cx="571504" cy="285752"/>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82" name="Rounded Rectangle 81"/>
            <p:cNvSpPr/>
            <p:nvPr/>
          </p:nvSpPr>
          <p:spPr>
            <a:xfrm>
              <a:off x="714348" y="285728"/>
              <a:ext cx="571504" cy="285752"/>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83" name="Rounded Rectangle 82"/>
            <p:cNvSpPr/>
            <p:nvPr/>
          </p:nvSpPr>
          <p:spPr>
            <a:xfrm>
              <a:off x="1357290" y="285728"/>
              <a:ext cx="571504" cy="285752"/>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84" name="Rounded Rectangle 83"/>
            <p:cNvSpPr/>
            <p:nvPr/>
          </p:nvSpPr>
          <p:spPr>
            <a:xfrm>
              <a:off x="2000232" y="285728"/>
              <a:ext cx="571504" cy="285752"/>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85" name="Rounded Rectangle 84"/>
            <p:cNvSpPr/>
            <p:nvPr/>
          </p:nvSpPr>
          <p:spPr>
            <a:xfrm>
              <a:off x="2643174" y="285728"/>
              <a:ext cx="571504" cy="285752"/>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86" name="Rounded Rectangle 85"/>
            <p:cNvSpPr/>
            <p:nvPr/>
          </p:nvSpPr>
          <p:spPr>
            <a:xfrm>
              <a:off x="3286116" y="285728"/>
              <a:ext cx="571504" cy="285752"/>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87" name="Rounded Rectangle 86"/>
            <p:cNvSpPr/>
            <p:nvPr/>
          </p:nvSpPr>
          <p:spPr>
            <a:xfrm>
              <a:off x="714348" y="1000108"/>
              <a:ext cx="571504" cy="285752"/>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88" name="Rounded Rectangle 87"/>
            <p:cNvSpPr/>
            <p:nvPr/>
          </p:nvSpPr>
          <p:spPr>
            <a:xfrm>
              <a:off x="1357290" y="1000108"/>
              <a:ext cx="571504" cy="285752"/>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grpSp>
      <p:grpSp>
        <p:nvGrpSpPr>
          <p:cNvPr id="89" name="Group 71"/>
          <p:cNvGrpSpPr/>
          <p:nvPr/>
        </p:nvGrpSpPr>
        <p:grpSpPr>
          <a:xfrm>
            <a:off x="4053556" y="1313423"/>
            <a:ext cx="1214446" cy="785818"/>
            <a:chOff x="4000496" y="785794"/>
            <a:chExt cx="1214446" cy="785818"/>
          </a:xfrm>
        </p:grpSpPr>
        <p:sp>
          <p:nvSpPr>
            <p:cNvPr id="90" name="Striped Right Arrow 89"/>
            <p:cNvSpPr/>
            <p:nvPr/>
          </p:nvSpPr>
          <p:spPr>
            <a:xfrm>
              <a:off x="4286248" y="1214422"/>
              <a:ext cx="785818" cy="357190"/>
            </a:xfrm>
            <a:prstGeom prst="stripedRigh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1" name="TextBox 90"/>
            <p:cNvSpPr txBox="1"/>
            <p:nvPr/>
          </p:nvSpPr>
          <p:spPr>
            <a:xfrm>
              <a:off x="4000496" y="785794"/>
              <a:ext cx="1214446" cy="461665"/>
            </a:xfrm>
            <a:prstGeom prst="rect">
              <a:avLst/>
            </a:prstGeom>
            <a:noFill/>
          </p:spPr>
          <p:txBody>
            <a:bodyPr wrap="square" rtlCol="0">
              <a:spAutoFit/>
            </a:bodyPr>
            <a:lstStyle/>
            <a:p>
              <a:pPr algn="ctr"/>
              <a:r>
                <a:rPr lang="nl-BE" sz="1200" dirty="0" smtClean="0"/>
                <a:t>Web chat session</a:t>
              </a:r>
              <a:endParaRPr lang="en-US" sz="1200" dirty="0"/>
            </a:p>
          </p:txBody>
        </p:sp>
      </p:grpSp>
      <p:grpSp>
        <p:nvGrpSpPr>
          <p:cNvPr id="92" name="Group 72"/>
          <p:cNvGrpSpPr/>
          <p:nvPr/>
        </p:nvGrpSpPr>
        <p:grpSpPr>
          <a:xfrm>
            <a:off x="4053556" y="3027935"/>
            <a:ext cx="1214446" cy="642942"/>
            <a:chOff x="4000496" y="2500306"/>
            <a:chExt cx="1214446" cy="642942"/>
          </a:xfrm>
        </p:grpSpPr>
        <p:sp>
          <p:nvSpPr>
            <p:cNvPr id="93" name="Striped Right Arrow 92"/>
            <p:cNvSpPr/>
            <p:nvPr/>
          </p:nvSpPr>
          <p:spPr>
            <a:xfrm>
              <a:off x="4286248" y="2786058"/>
              <a:ext cx="785818" cy="357190"/>
            </a:xfrm>
            <a:prstGeom prst="stripedRigh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4" name="TextBox 93"/>
            <p:cNvSpPr txBox="1"/>
            <p:nvPr/>
          </p:nvSpPr>
          <p:spPr>
            <a:xfrm>
              <a:off x="4000496" y="2500306"/>
              <a:ext cx="1214446" cy="276999"/>
            </a:xfrm>
            <a:prstGeom prst="rect">
              <a:avLst/>
            </a:prstGeom>
            <a:noFill/>
          </p:spPr>
          <p:txBody>
            <a:bodyPr wrap="square" rtlCol="0">
              <a:spAutoFit/>
            </a:bodyPr>
            <a:lstStyle/>
            <a:p>
              <a:pPr algn="ctr"/>
              <a:r>
                <a:rPr lang="nl-BE" sz="1200" dirty="0" smtClean="0"/>
                <a:t>Inbound call</a:t>
              </a:r>
              <a:endParaRPr lang="en-US" sz="1200" dirty="0"/>
            </a:p>
          </p:txBody>
        </p:sp>
      </p:grpSp>
      <p:grpSp>
        <p:nvGrpSpPr>
          <p:cNvPr id="95" name="Group 73"/>
          <p:cNvGrpSpPr/>
          <p:nvPr/>
        </p:nvGrpSpPr>
        <p:grpSpPr>
          <a:xfrm>
            <a:off x="4053556" y="4528133"/>
            <a:ext cx="1214446" cy="642942"/>
            <a:chOff x="4000496" y="4000504"/>
            <a:chExt cx="1214446" cy="642942"/>
          </a:xfrm>
        </p:grpSpPr>
        <p:sp>
          <p:nvSpPr>
            <p:cNvPr id="96" name="Striped Right Arrow 95"/>
            <p:cNvSpPr/>
            <p:nvPr/>
          </p:nvSpPr>
          <p:spPr>
            <a:xfrm>
              <a:off x="4286248" y="4286256"/>
              <a:ext cx="785818" cy="357190"/>
            </a:xfrm>
            <a:prstGeom prst="stripedRigh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7" name="TextBox 96"/>
            <p:cNvSpPr txBox="1"/>
            <p:nvPr/>
          </p:nvSpPr>
          <p:spPr>
            <a:xfrm>
              <a:off x="4000496" y="4000504"/>
              <a:ext cx="1214446" cy="276999"/>
            </a:xfrm>
            <a:prstGeom prst="rect">
              <a:avLst/>
            </a:prstGeom>
            <a:noFill/>
          </p:spPr>
          <p:txBody>
            <a:bodyPr wrap="square" rtlCol="0">
              <a:spAutoFit/>
            </a:bodyPr>
            <a:lstStyle/>
            <a:p>
              <a:pPr algn="ctr"/>
              <a:r>
                <a:rPr lang="nl-BE" sz="1200" dirty="0" smtClean="0"/>
                <a:t>Fax</a:t>
              </a:r>
              <a:endParaRPr lang="en-US" sz="1200" dirty="0"/>
            </a:p>
          </p:txBody>
        </p:sp>
      </p:grpSp>
    </p:spTree>
    <p:extLst>
      <p:ext uri="{BB962C8B-B14F-4D97-AF65-F5344CB8AC3E}">
        <p14:creationId xmlns:p14="http://schemas.microsoft.com/office/powerpoint/2010/main" val="825976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55"/>
                                        </p:tgtEl>
                                        <p:attrNameLst>
                                          <p:attrName>style.visibility</p:attrName>
                                        </p:attrNameLst>
                                      </p:cBhvr>
                                      <p:to>
                                        <p:strVal val="visible"/>
                                      </p:to>
                                    </p:set>
                                    <p:anim calcmode="lin" valueType="num">
                                      <p:cBhvr additive="base">
                                        <p:cTn id="13" dur="1000" fill="hold"/>
                                        <p:tgtEl>
                                          <p:spTgt spid="55"/>
                                        </p:tgtEl>
                                        <p:attrNameLst>
                                          <p:attrName>ppt_x</p:attrName>
                                        </p:attrNameLst>
                                      </p:cBhvr>
                                      <p:tavLst>
                                        <p:tav tm="0">
                                          <p:val>
                                            <p:strVal val="1+#ppt_w/2"/>
                                          </p:val>
                                        </p:tav>
                                        <p:tav tm="100000">
                                          <p:val>
                                            <p:strVal val="#ppt_x"/>
                                          </p:val>
                                        </p:tav>
                                      </p:tavLst>
                                    </p:anim>
                                    <p:anim calcmode="lin" valueType="num">
                                      <p:cBhvr additive="base">
                                        <p:cTn id="14" dur="1000" fill="hold"/>
                                        <p:tgtEl>
                                          <p:spTgt spid="5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3" presetClass="exit" presetSubtype="10" fill="hold" nodeType="afterEffect">
                                  <p:stCondLst>
                                    <p:cond delay="0"/>
                                  </p:stCondLst>
                                  <p:childTnLst>
                                    <p:animEffect transition="out" filter="blinds(horizontal)">
                                      <p:cBhvr>
                                        <p:cTn id="17" dur="1000"/>
                                        <p:tgtEl>
                                          <p:spTgt spid="5"/>
                                        </p:tgtEl>
                                      </p:cBhvr>
                                    </p:animEffect>
                                    <p:set>
                                      <p:cBhvr>
                                        <p:cTn id="18" dur="1" fill="hold">
                                          <p:stCondLst>
                                            <p:cond delay="999"/>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59"/>
                                        </p:tgtEl>
                                        <p:attrNameLst>
                                          <p:attrName>style.visibility</p:attrName>
                                        </p:attrNameLst>
                                      </p:cBhvr>
                                      <p:to>
                                        <p:strVal val="visible"/>
                                      </p:to>
                                    </p:set>
                                    <p:anim calcmode="lin" valueType="num">
                                      <p:cBhvr additive="base">
                                        <p:cTn id="23" dur="1000" fill="hold"/>
                                        <p:tgtEl>
                                          <p:spTgt spid="59"/>
                                        </p:tgtEl>
                                        <p:attrNameLst>
                                          <p:attrName>ppt_x</p:attrName>
                                        </p:attrNameLst>
                                      </p:cBhvr>
                                      <p:tavLst>
                                        <p:tav tm="0">
                                          <p:val>
                                            <p:strVal val="1+#ppt_w/2"/>
                                          </p:val>
                                        </p:tav>
                                        <p:tav tm="100000">
                                          <p:val>
                                            <p:strVal val="#ppt_x"/>
                                          </p:val>
                                        </p:tav>
                                      </p:tavLst>
                                    </p:anim>
                                    <p:anim calcmode="lin" valueType="num">
                                      <p:cBhvr additive="base">
                                        <p:cTn id="24" dur="1000" fill="hold"/>
                                        <p:tgtEl>
                                          <p:spTgt spid="5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3" presetClass="exit" presetSubtype="10" fill="hold" nodeType="afterEffect">
                                  <p:stCondLst>
                                    <p:cond delay="0"/>
                                  </p:stCondLst>
                                  <p:childTnLst>
                                    <p:animEffect transition="out" filter="blinds(horizontal)">
                                      <p:cBhvr>
                                        <p:cTn id="27" dur="1000"/>
                                        <p:tgtEl>
                                          <p:spTgt spid="18"/>
                                        </p:tgtEl>
                                      </p:cBhvr>
                                    </p:animEffect>
                                    <p:set>
                                      <p:cBhvr>
                                        <p:cTn id="28" dur="1" fill="hold">
                                          <p:stCondLst>
                                            <p:cond delay="999"/>
                                          </p:stCondLst>
                                        </p:cTn>
                                        <p:tgtEl>
                                          <p:spTgt spid="1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nodeType="clickEffect">
                                  <p:stCondLst>
                                    <p:cond delay="0"/>
                                  </p:stCondLst>
                                  <p:childTnLst>
                                    <p:set>
                                      <p:cBhvr>
                                        <p:cTn id="32" dur="1" fill="hold">
                                          <p:stCondLst>
                                            <p:cond delay="0"/>
                                          </p:stCondLst>
                                        </p:cTn>
                                        <p:tgtEl>
                                          <p:spTgt spid="63"/>
                                        </p:tgtEl>
                                        <p:attrNameLst>
                                          <p:attrName>style.visibility</p:attrName>
                                        </p:attrNameLst>
                                      </p:cBhvr>
                                      <p:to>
                                        <p:strVal val="visible"/>
                                      </p:to>
                                    </p:set>
                                    <p:anim calcmode="lin" valueType="num">
                                      <p:cBhvr additive="base">
                                        <p:cTn id="33" dur="1000" fill="hold"/>
                                        <p:tgtEl>
                                          <p:spTgt spid="63"/>
                                        </p:tgtEl>
                                        <p:attrNameLst>
                                          <p:attrName>ppt_x</p:attrName>
                                        </p:attrNameLst>
                                      </p:cBhvr>
                                      <p:tavLst>
                                        <p:tav tm="0">
                                          <p:val>
                                            <p:strVal val="1+#ppt_w/2"/>
                                          </p:val>
                                        </p:tav>
                                        <p:tav tm="100000">
                                          <p:val>
                                            <p:strVal val="#ppt_x"/>
                                          </p:val>
                                        </p:tav>
                                      </p:tavLst>
                                    </p:anim>
                                    <p:anim calcmode="lin" valueType="num">
                                      <p:cBhvr additive="base">
                                        <p:cTn id="34" dur="1000" fill="hold"/>
                                        <p:tgtEl>
                                          <p:spTgt spid="63"/>
                                        </p:tgtEl>
                                        <p:attrNameLst>
                                          <p:attrName>ppt_y</p:attrName>
                                        </p:attrNameLst>
                                      </p:cBhvr>
                                      <p:tavLst>
                                        <p:tav tm="0">
                                          <p:val>
                                            <p:strVal val="#ppt_y"/>
                                          </p:val>
                                        </p:tav>
                                        <p:tav tm="100000">
                                          <p:val>
                                            <p:strVal val="#ppt_y"/>
                                          </p:val>
                                        </p:tav>
                                      </p:tavLst>
                                    </p:anim>
                                  </p:childTnLst>
                                </p:cTn>
                              </p:par>
                            </p:childTnLst>
                          </p:cTn>
                        </p:par>
                        <p:par>
                          <p:cTn id="35" fill="hold">
                            <p:stCondLst>
                              <p:cond delay="1000"/>
                            </p:stCondLst>
                            <p:childTnLst>
                              <p:par>
                                <p:cTn id="36" presetID="3" presetClass="exit" presetSubtype="10" fill="hold" nodeType="afterEffect">
                                  <p:stCondLst>
                                    <p:cond delay="0"/>
                                  </p:stCondLst>
                                  <p:childTnLst>
                                    <p:animEffect transition="out" filter="blinds(horizontal)">
                                      <p:cBhvr>
                                        <p:cTn id="37" dur="1000"/>
                                        <p:tgtEl>
                                          <p:spTgt spid="27"/>
                                        </p:tgtEl>
                                      </p:cBhvr>
                                    </p:animEffect>
                                    <p:set>
                                      <p:cBhvr>
                                        <p:cTn id="38" dur="1" fill="hold">
                                          <p:stCondLst>
                                            <p:cond delay="999"/>
                                          </p:stCondLst>
                                        </p:cTn>
                                        <p:tgtEl>
                                          <p:spTgt spid="2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5" presetClass="entr" presetSubtype="10" fill="hold" nodeType="clickEffect">
                                  <p:stCondLst>
                                    <p:cond delay="0"/>
                                  </p:stCondLst>
                                  <p:childTnLst>
                                    <p:set>
                                      <p:cBhvr>
                                        <p:cTn id="42" dur="1" fill="hold">
                                          <p:stCondLst>
                                            <p:cond delay="0"/>
                                          </p:stCondLst>
                                        </p:cTn>
                                        <p:tgtEl>
                                          <p:spTgt spid="89"/>
                                        </p:tgtEl>
                                        <p:attrNameLst>
                                          <p:attrName>style.visibility</p:attrName>
                                        </p:attrNameLst>
                                      </p:cBhvr>
                                      <p:to>
                                        <p:strVal val="visible"/>
                                      </p:to>
                                    </p:set>
                                    <p:animEffect transition="in" filter="checkerboard(across)">
                                      <p:cBhvr>
                                        <p:cTn id="43" dur="1000"/>
                                        <p:tgtEl>
                                          <p:spTgt spid="89"/>
                                        </p:tgtEl>
                                      </p:cBhvr>
                                    </p:animEffect>
                                  </p:childTnLst>
                                </p:cTn>
                              </p:par>
                            </p:childTnLst>
                          </p:cTn>
                        </p:par>
                        <p:par>
                          <p:cTn id="44" fill="hold">
                            <p:stCondLst>
                              <p:cond delay="1000"/>
                            </p:stCondLst>
                            <p:childTnLst>
                              <p:par>
                                <p:cTn id="45" presetID="5" presetClass="exit" presetSubtype="10" fill="hold" nodeType="afterEffect">
                                  <p:stCondLst>
                                    <p:cond delay="0"/>
                                  </p:stCondLst>
                                  <p:childTnLst>
                                    <p:animEffect transition="out" filter="checkerboard(across)">
                                      <p:cBhvr>
                                        <p:cTn id="46" dur="1000"/>
                                        <p:tgtEl>
                                          <p:spTgt spid="89"/>
                                        </p:tgtEl>
                                      </p:cBhvr>
                                    </p:animEffect>
                                    <p:set>
                                      <p:cBhvr>
                                        <p:cTn id="47" dur="1" fill="hold">
                                          <p:stCondLst>
                                            <p:cond delay="999"/>
                                          </p:stCondLst>
                                        </p:cTn>
                                        <p:tgtEl>
                                          <p:spTgt spid="8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nodeType="clickEffect">
                                  <p:stCondLst>
                                    <p:cond delay="0"/>
                                  </p:stCondLst>
                                  <p:childTnLst>
                                    <p:set>
                                      <p:cBhvr>
                                        <p:cTn id="51" dur="1" fill="hold">
                                          <p:stCondLst>
                                            <p:cond delay="0"/>
                                          </p:stCondLst>
                                        </p:cTn>
                                        <p:tgtEl>
                                          <p:spTgt spid="92"/>
                                        </p:tgtEl>
                                        <p:attrNameLst>
                                          <p:attrName>style.visibility</p:attrName>
                                        </p:attrNameLst>
                                      </p:cBhvr>
                                      <p:to>
                                        <p:strVal val="visible"/>
                                      </p:to>
                                    </p:set>
                                    <p:animEffect transition="in" filter="checkerboard(across)">
                                      <p:cBhvr>
                                        <p:cTn id="52" dur="1000"/>
                                        <p:tgtEl>
                                          <p:spTgt spid="92"/>
                                        </p:tgtEl>
                                      </p:cBhvr>
                                    </p:animEffect>
                                  </p:childTnLst>
                                </p:cTn>
                              </p:par>
                            </p:childTnLst>
                          </p:cTn>
                        </p:par>
                        <p:par>
                          <p:cTn id="53" fill="hold">
                            <p:stCondLst>
                              <p:cond delay="1000"/>
                            </p:stCondLst>
                            <p:childTnLst>
                              <p:par>
                                <p:cTn id="54" presetID="5" presetClass="exit" presetSubtype="10" fill="hold" nodeType="afterEffect">
                                  <p:stCondLst>
                                    <p:cond delay="0"/>
                                  </p:stCondLst>
                                  <p:childTnLst>
                                    <p:animEffect transition="out" filter="checkerboard(across)">
                                      <p:cBhvr>
                                        <p:cTn id="55" dur="1000"/>
                                        <p:tgtEl>
                                          <p:spTgt spid="92"/>
                                        </p:tgtEl>
                                      </p:cBhvr>
                                    </p:animEffect>
                                    <p:set>
                                      <p:cBhvr>
                                        <p:cTn id="56" dur="1" fill="hold">
                                          <p:stCondLst>
                                            <p:cond delay="999"/>
                                          </p:stCondLst>
                                        </p:cTn>
                                        <p:tgtEl>
                                          <p:spTgt spid="92"/>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 presetClass="exit" presetSubtype="2" fill="hold" nodeType="clickEffect">
                                  <p:stCondLst>
                                    <p:cond delay="0"/>
                                  </p:stCondLst>
                                  <p:childTnLst>
                                    <p:anim calcmode="lin" valueType="num">
                                      <p:cBhvr additive="base">
                                        <p:cTn id="60" dur="1000"/>
                                        <p:tgtEl>
                                          <p:spTgt spid="59"/>
                                        </p:tgtEl>
                                        <p:attrNameLst>
                                          <p:attrName>ppt_x</p:attrName>
                                        </p:attrNameLst>
                                      </p:cBhvr>
                                      <p:tavLst>
                                        <p:tav tm="0">
                                          <p:val>
                                            <p:strVal val="ppt_x"/>
                                          </p:val>
                                        </p:tav>
                                        <p:tav tm="100000">
                                          <p:val>
                                            <p:strVal val="1+ppt_w/2"/>
                                          </p:val>
                                        </p:tav>
                                      </p:tavLst>
                                    </p:anim>
                                    <p:anim calcmode="lin" valueType="num">
                                      <p:cBhvr additive="base">
                                        <p:cTn id="61" dur="1000"/>
                                        <p:tgtEl>
                                          <p:spTgt spid="59"/>
                                        </p:tgtEl>
                                        <p:attrNameLst>
                                          <p:attrName>ppt_y</p:attrName>
                                        </p:attrNameLst>
                                      </p:cBhvr>
                                      <p:tavLst>
                                        <p:tav tm="0">
                                          <p:val>
                                            <p:strVal val="ppt_y"/>
                                          </p:val>
                                        </p:tav>
                                        <p:tav tm="100000">
                                          <p:val>
                                            <p:strVal val="ppt_y"/>
                                          </p:val>
                                        </p:tav>
                                      </p:tavLst>
                                    </p:anim>
                                    <p:set>
                                      <p:cBhvr>
                                        <p:cTn id="62" dur="1" fill="hold">
                                          <p:stCondLst>
                                            <p:cond delay="999"/>
                                          </p:stCondLst>
                                        </p:cTn>
                                        <p:tgtEl>
                                          <p:spTgt spid="59"/>
                                        </p:tgtEl>
                                        <p:attrNameLst>
                                          <p:attrName>style.visibility</p:attrName>
                                        </p:attrNameLst>
                                      </p:cBhvr>
                                      <p:to>
                                        <p:strVal val="hidden"/>
                                      </p:to>
                                    </p:set>
                                  </p:childTnLst>
                                </p:cTn>
                              </p:par>
                            </p:childTnLst>
                          </p:cTn>
                        </p:par>
                        <p:par>
                          <p:cTn id="63" fill="hold">
                            <p:stCondLst>
                              <p:cond delay="1000"/>
                            </p:stCondLst>
                            <p:childTnLst>
                              <p:par>
                                <p:cTn id="64" presetID="3" presetClass="entr" presetSubtype="10" fill="hold" nodeType="afterEffect">
                                  <p:stCondLst>
                                    <p:cond delay="0"/>
                                  </p:stCondLst>
                                  <p:childTnLst>
                                    <p:set>
                                      <p:cBhvr>
                                        <p:cTn id="65" dur="1" fill="hold">
                                          <p:stCondLst>
                                            <p:cond delay="0"/>
                                          </p:stCondLst>
                                        </p:cTn>
                                        <p:tgtEl>
                                          <p:spTgt spid="67"/>
                                        </p:tgtEl>
                                        <p:attrNameLst>
                                          <p:attrName>style.visibility</p:attrName>
                                        </p:attrNameLst>
                                      </p:cBhvr>
                                      <p:to>
                                        <p:strVal val="visible"/>
                                      </p:to>
                                    </p:set>
                                    <p:animEffect transition="in" filter="blinds(horizontal)">
                                      <p:cBhvr>
                                        <p:cTn id="66" dur="1000"/>
                                        <p:tgtEl>
                                          <p:spTgt spid="67"/>
                                        </p:tgtEl>
                                      </p:cBhvr>
                                    </p:animEffect>
                                  </p:childTnLst>
                                </p:cTn>
                              </p:par>
                            </p:childTnLst>
                          </p:cTn>
                        </p:par>
                      </p:childTnLst>
                    </p:cTn>
                  </p:par>
                  <p:par>
                    <p:cTn id="67" fill="hold">
                      <p:stCondLst>
                        <p:cond delay="indefinite"/>
                      </p:stCondLst>
                      <p:childTnLst>
                        <p:par>
                          <p:cTn id="68" fill="hold">
                            <p:stCondLst>
                              <p:cond delay="0"/>
                            </p:stCondLst>
                            <p:childTnLst>
                              <p:par>
                                <p:cTn id="69" presetID="5" presetClass="entr" presetSubtype="10" fill="hold" nodeType="clickEffect">
                                  <p:stCondLst>
                                    <p:cond delay="0"/>
                                  </p:stCondLst>
                                  <p:childTnLst>
                                    <p:set>
                                      <p:cBhvr>
                                        <p:cTn id="70" dur="1" fill="hold">
                                          <p:stCondLst>
                                            <p:cond delay="0"/>
                                          </p:stCondLst>
                                        </p:cTn>
                                        <p:tgtEl>
                                          <p:spTgt spid="95"/>
                                        </p:tgtEl>
                                        <p:attrNameLst>
                                          <p:attrName>style.visibility</p:attrName>
                                        </p:attrNameLst>
                                      </p:cBhvr>
                                      <p:to>
                                        <p:strVal val="visible"/>
                                      </p:to>
                                    </p:set>
                                    <p:animEffect transition="in" filter="checkerboard(across)">
                                      <p:cBhvr>
                                        <p:cTn id="71" dur="1000"/>
                                        <p:tgtEl>
                                          <p:spTgt spid="95"/>
                                        </p:tgtEl>
                                      </p:cBhvr>
                                    </p:animEffect>
                                  </p:childTnLst>
                                </p:cTn>
                              </p:par>
                            </p:childTnLst>
                          </p:cTn>
                        </p:par>
                        <p:par>
                          <p:cTn id="72" fill="hold">
                            <p:stCondLst>
                              <p:cond delay="1000"/>
                            </p:stCondLst>
                            <p:childTnLst>
                              <p:par>
                                <p:cTn id="73" presetID="5" presetClass="exit" presetSubtype="10" fill="hold" nodeType="afterEffect">
                                  <p:stCondLst>
                                    <p:cond delay="0"/>
                                  </p:stCondLst>
                                  <p:childTnLst>
                                    <p:animEffect transition="out" filter="checkerboard(across)">
                                      <p:cBhvr>
                                        <p:cTn id="74" dur="1000"/>
                                        <p:tgtEl>
                                          <p:spTgt spid="95"/>
                                        </p:tgtEl>
                                      </p:cBhvr>
                                    </p:animEffect>
                                    <p:set>
                                      <p:cBhvr>
                                        <p:cTn id="75" dur="1" fill="hold">
                                          <p:stCondLst>
                                            <p:cond delay="999"/>
                                          </p:stCondLst>
                                        </p:cTn>
                                        <p:tgtEl>
                                          <p:spTgt spid="95"/>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2" presetClass="exit" presetSubtype="2" fill="hold" nodeType="clickEffect">
                                  <p:stCondLst>
                                    <p:cond delay="0"/>
                                  </p:stCondLst>
                                  <p:childTnLst>
                                    <p:anim calcmode="lin" valueType="num">
                                      <p:cBhvr additive="base">
                                        <p:cTn id="79" dur="1000"/>
                                        <p:tgtEl>
                                          <p:spTgt spid="55"/>
                                        </p:tgtEl>
                                        <p:attrNameLst>
                                          <p:attrName>ppt_x</p:attrName>
                                        </p:attrNameLst>
                                      </p:cBhvr>
                                      <p:tavLst>
                                        <p:tav tm="0">
                                          <p:val>
                                            <p:strVal val="ppt_x"/>
                                          </p:val>
                                        </p:tav>
                                        <p:tav tm="100000">
                                          <p:val>
                                            <p:strVal val="1+ppt_w/2"/>
                                          </p:val>
                                        </p:tav>
                                      </p:tavLst>
                                    </p:anim>
                                    <p:anim calcmode="lin" valueType="num">
                                      <p:cBhvr additive="base">
                                        <p:cTn id="80" dur="1000"/>
                                        <p:tgtEl>
                                          <p:spTgt spid="55"/>
                                        </p:tgtEl>
                                        <p:attrNameLst>
                                          <p:attrName>ppt_y</p:attrName>
                                        </p:attrNameLst>
                                      </p:cBhvr>
                                      <p:tavLst>
                                        <p:tav tm="0">
                                          <p:val>
                                            <p:strVal val="ppt_y"/>
                                          </p:val>
                                        </p:tav>
                                        <p:tav tm="100000">
                                          <p:val>
                                            <p:strVal val="ppt_y"/>
                                          </p:val>
                                        </p:tav>
                                      </p:tavLst>
                                    </p:anim>
                                    <p:set>
                                      <p:cBhvr>
                                        <p:cTn id="81" dur="1" fill="hold">
                                          <p:stCondLst>
                                            <p:cond delay="999"/>
                                          </p:stCondLst>
                                        </p:cTn>
                                        <p:tgtEl>
                                          <p:spTgt spid="55"/>
                                        </p:tgtEl>
                                        <p:attrNameLst>
                                          <p:attrName>style.visibility</p:attrName>
                                        </p:attrNameLst>
                                      </p:cBhvr>
                                      <p:to>
                                        <p:strVal val="hidden"/>
                                      </p:to>
                                    </p:set>
                                  </p:childTnLst>
                                </p:cTn>
                              </p:par>
                            </p:childTnLst>
                          </p:cTn>
                        </p:par>
                        <p:par>
                          <p:cTn id="82" fill="hold">
                            <p:stCondLst>
                              <p:cond delay="1000"/>
                            </p:stCondLst>
                            <p:childTnLst>
                              <p:par>
                                <p:cTn id="83" presetID="3" presetClass="entr" presetSubtype="10" fill="hold" nodeType="afterEffect">
                                  <p:stCondLst>
                                    <p:cond delay="0"/>
                                  </p:stCondLst>
                                  <p:childTnLst>
                                    <p:set>
                                      <p:cBhvr>
                                        <p:cTn id="84" dur="1" fill="hold">
                                          <p:stCondLst>
                                            <p:cond delay="0"/>
                                          </p:stCondLst>
                                        </p:cTn>
                                        <p:tgtEl>
                                          <p:spTgt spid="76"/>
                                        </p:tgtEl>
                                        <p:attrNameLst>
                                          <p:attrName>style.visibility</p:attrName>
                                        </p:attrNameLst>
                                      </p:cBhvr>
                                      <p:to>
                                        <p:strVal val="visible"/>
                                      </p:to>
                                    </p:set>
                                    <p:animEffect transition="in" filter="blinds(horizontal)">
                                      <p:cBhvr>
                                        <p:cTn id="85" dur="10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3071665" cy="6858000"/>
          </a:xfrm>
          <a:solidFill>
            <a:schemeClr val="bg2">
              <a:alpha val="58000"/>
            </a:schemeClr>
          </a:solidFill>
        </p:spPr>
        <p:txBody>
          <a:bodyPr>
            <a:normAutofit/>
          </a:bodyPr>
          <a:lstStyle/>
          <a:p>
            <a:r>
              <a:rPr lang="en-US" sz="2300" b="0" dirty="0" smtClean="0"/>
              <a:t>Happy customers</a:t>
            </a:r>
            <a:br>
              <a:rPr lang="en-US" sz="2300" b="0" dirty="0" smtClean="0"/>
            </a:br>
            <a:r>
              <a:rPr lang="en-US" sz="2400" b="0" dirty="0" smtClean="0"/>
              <a:t/>
            </a:r>
            <a:br>
              <a:rPr lang="en-US" sz="2400" b="0" dirty="0" smtClean="0"/>
            </a:br>
            <a:r>
              <a:rPr lang="en-US" sz="2300" b="0" dirty="0" smtClean="0"/>
              <a:t>“</a:t>
            </a:r>
            <a:r>
              <a:rPr lang="en-US" sz="2300" b="0" i="1" dirty="0" smtClean="0"/>
              <a:t>Inform customers during the whole communication process</a:t>
            </a:r>
            <a:endParaRPr lang="en-US" sz="2300" b="0" i="1" dirty="0"/>
          </a:p>
        </p:txBody>
      </p:sp>
      <p:sp>
        <p:nvSpPr>
          <p:cNvPr id="12" name="Content Placeholder 2"/>
          <p:cNvSpPr txBox="1">
            <a:spLocks/>
          </p:cNvSpPr>
          <p:nvPr/>
        </p:nvSpPr>
        <p:spPr>
          <a:xfrm>
            <a:off x="3143672" y="188640"/>
            <a:ext cx="8856984" cy="5688632"/>
          </a:xfrm>
          <a:prstGeom prst="rect">
            <a:avLst/>
          </a:prstGeom>
        </p:spPr>
        <p:txBody>
          <a:bodyPr vert="horz" wrap="square" lIns="91440" tIns="45720" rIns="91440" bIns="45720" rtlCol="0">
            <a:noAutofit/>
          </a:bodyPr>
          <a:lstStyle>
            <a:lvl1pPr marL="360000" indent="-360000" algn="l" defTabSz="914400" rtl="0" eaLnBrk="1" latinLnBrk="0" hangingPunct="1">
              <a:spcBef>
                <a:spcPct val="20000"/>
              </a:spcBef>
              <a:buClr>
                <a:schemeClr val="accent3">
                  <a:lumMod val="60000"/>
                  <a:lumOff val="40000"/>
                </a:schemeClr>
              </a:buClr>
              <a:buFont typeface="Arial" pitchFamily="34" charset="0"/>
              <a:buChar char="•"/>
              <a:tabLst/>
              <a:defRPr sz="1700" kern="1200">
                <a:solidFill>
                  <a:schemeClr val="tx1">
                    <a:lumMod val="75000"/>
                    <a:lumOff val="25000"/>
                  </a:schemeClr>
                </a:solidFill>
                <a:latin typeface="Verdana" pitchFamily="34" charset="0"/>
                <a:ea typeface="+mn-ea"/>
                <a:cs typeface="+mn-cs"/>
              </a:defRPr>
            </a:lvl1pPr>
            <a:lvl2pPr marL="648000" indent="-288000" algn="l" defTabSz="914400" rtl="0" eaLnBrk="1" latinLnBrk="0" hangingPunct="1">
              <a:spcBef>
                <a:spcPct val="20000"/>
              </a:spcBef>
              <a:buClr>
                <a:schemeClr val="accent3">
                  <a:lumMod val="60000"/>
                  <a:lumOff val="40000"/>
                </a:schemeClr>
              </a:buClr>
              <a:buFont typeface="Arial" pitchFamily="34" charset="0"/>
              <a:buChar char="–"/>
              <a:defRPr sz="1700" kern="1200">
                <a:solidFill>
                  <a:schemeClr val="tx1">
                    <a:lumMod val="75000"/>
                    <a:lumOff val="25000"/>
                  </a:schemeClr>
                </a:solidFill>
                <a:latin typeface="Verdana" pitchFamily="34" charset="0"/>
                <a:ea typeface="+mn-ea"/>
                <a:cs typeface="+mn-cs"/>
              </a:defRPr>
            </a:lvl2pPr>
            <a:lvl3pPr marL="900000" indent="-228600" algn="l" defTabSz="914400" rtl="0" eaLnBrk="1" latinLnBrk="0" hangingPunct="1">
              <a:spcBef>
                <a:spcPct val="20000"/>
              </a:spcBef>
              <a:buClr>
                <a:schemeClr val="accent3">
                  <a:lumMod val="60000"/>
                  <a:lumOff val="40000"/>
                </a:schemeClr>
              </a:buClr>
              <a:buFont typeface="Arial" pitchFamily="34" charset="0"/>
              <a:buChar char="•"/>
              <a:defRPr sz="1700" kern="1200">
                <a:solidFill>
                  <a:schemeClr val="tx1">
                    <a:lumMod val="75000"/>
                    <a:lumOff val="25000"/>
                  </a:schemeClr>
                </a:solidFill>
                <a:latin typeface="Verdana" pitchFamily="34" charset="0"/>
                <a:ea typeface="+mn-ea"/>
                <a:cs typeface="+mn-cs"/>
              </a:defRPr>
            </a:lvl3pPr>
            <a:lvl4pPr marL="1152000" indent="-228600" algn="l" defTabSz="914400" rtl="0" eaLnBrk="1" latinLnBrk="0" hangingPunct="1">
              <a:spcBef>
                <a:spcPct val="20000"/>
              </a:spcBef>
              <a:buClr>
                <a:schemeClr val="accent3">
                  <a:lumMod val="60000"/>
                  <a:lumOff val="40000"/>
                </a:schemeClr>
              </a:buClr>
              <a:buFont typeface="Arial" pitchFamily="34" charset="0"/>
              <a:buChar char="–"/>
              <a:defRPr sz="1700" kern="1200">
                <a:solidFill>
                  <a:schemeClr val="tx1">
                    <a:lumMod val="75000"/>
                    <a:lumOff val="25000"/>
                  </a:schemeClr>
                </a:solidFill>
                <a:latin typeface="Verdana" pitchFamily="34" charset="0"/>
                <a:ea typeface="+mn-ea"/>
                <a:cs typeface="+mn-cs"/>
              </a:defRPr>
            </a:lvl4pPr>
            <a:lvl5pPr marL="1440000" indent="-228600" algn="l" defTabSz="914400" rtl="0" eaLnBrk="1" latinLnBrk="0" hangingPunct="1">
              <a:spcBef>
                <a:spcPct val="20000"/>
              </a:spcBef>
              <a:buClr>
                <a:schemeClr val="accent3">
                  <a:lumMod val="60000"/>
                  <a:lumOff val="40000"/>
                </a:schemeClr>
              </a:buClr>
              <a:buFont typeface="Arial" pitchFamily="34" charset="0"/>
              <a:buChar char="»"/>
              <a:defRPr sz="1700" kern="1200">
                <a:solidFill>
                  <a:schemeClr val="tx1">
                    <a:lumMod val="75000"/>
                    <a:lumOff val="25000"/>
                  </a:schemeClr>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b="1" dirty="0" smtClean="0"/>
              <a:t>Automatic priorities </a:t>
            </a:r>
            <a:r>
              <a:rPr lang="en-US" sz="1600" dirty="0" smtClean="0"/>
              <a:t>to </a:t>
            </a:r>
            <a:r>
              <a:rPr lang="en-US" sz="1600" b="1" dirty="0" smtClean="0"/>
              <a:t>callers</a:t>
            </a:r>
            <a:r>
              <a:rPr lang="en-US" sz="1600" dirty="0" smtClean="0"/>
              <a:t> </a:t>
            </a:r>
            <a:r>
              <a:rPr lang="en-US" sz="1600" b="1" dirty="0" smtClean="0"/>
              <a:t>with historical long waiting </a:t>
            </a:r>
            <a:r>
              <a:rPr lang="en-US" sz="1600" dirty="0" smtClean="0"/>
              <a:t>times</a:t>
            </a:r>
            <a:br>
              <a:rPr lang="en-US" sz="1600" dirty="0" smtClean="0"/>
            </a:br>
            <a:endParaRPr lang="en-US" sz="1600" dirty="0" smtClean="0"/>
          </a:p>
          <a:p>
            <a:r>
              <a:rPr lang="en-US" sz="1600" dirty="0" smtClean="0"/>
              <a:t>Offer </a:t>
            </a:r>
            <a:r>
              <a:rPr lang="en-US" sz="1600" b="1" dirty="0" smtClean="0"/>
              <a:t>free</a:t>
            </a:r>
            <a:r>
              <a:rPr lang="en-US" sz="1600" dirty="0" smtClean="0"/>
              <a:t> </a:t>
            </a:r>
            <a:r>
              <a:rPr lang="en-US" sz="1600" b="1" dirty="0" smtClean="0"/>
              <a:t>call me back request </a:t>
            </a:r>
            <a:r>
              <a:rPr lang="en-US" sz="1600" dirty="0" smtClean="0"/>
              <a:t>during waiting or via web site</a:t>
            </a:r>
            <a:r>
              <a:rPr lang="en-US" sz="1600" dirty="0"/>
              <a:t> </a:t>
            </a:r>
            <a:r>
              <a:rPr lang="en-US" sz="1600" dirty="0" smtClean="0"/>
              <a:t>or </a:t>
            </a:r>
            <a:r>
              <a:rPr lang="en-US" sz="1600" b="1" dirty="0" smtClean="0"/>
              <a:t>voicemail</a:t>
            </a:r>
            <a:br>
              <a:rPr lang="en-US" sz="1600" b="1" dirty="0" smtClean="0"/>
            </a:br>
            <a:r>
              <a:rPr lang="en-US" sz="1600" dirty="0" smtClean="0">
                <a:sym typeface="Wingdings" panose="05000000000000000000" pitchFamily="2" charset="2"/>
              </a:rPr>
              <a:t> requests will be pushed to the screen of an available user</a:t>
            </a:r>
            <a:br>
              <a:rPr lang="en-US" sz="1600" dirty="0" smtClean="0">
                <a:sym typeface="Wingdings" panose="05000000000000000000" pitchFamily="2" charset="2"/>
              </a:rPr>
            </a:br>
            <a:endParaRPr lang="en-US" sz="1600" dirty="0" smtClean="0">
              <a:sym typeface="Wingdings" panose="05000000000000000000" pitchFamily="2" charset="2"/>
            </a:endParaRPr>
          </a:p>
          <a:p>
            <a:r>
              <a:rPr lang="en-US" sz="1600" b="1" dirty="0" smtClean="0">
                <a:sym typeface="Wingdings" panose="05000000000000000000" pitchFamily="2" charset="2"/>
              </a:rPr>
              <a:t>Call Management</a:t>
            </a:r>
            <a:r>
              <a:rPr lang="en-US" sz="1600" dirty="0" smtClean="0">
                <a:sym typeface="Wingdings" panose="05000000000000000000" pitchFamily="2" charset="2"/>
              </a:rPr>
              <a:t> with self-service (IVR) offers menu with </a:t>
            </a:r>
            <a:r>
              <a:rPr lang="en-US" sz="1600" b="1" dirty="0" smtClean="0">
                <a:sym typeface="Wingdings" panose="05000000000000000000" pitchFamily="2" charset="2"/>
              </a:rPr>
              <a:t>clear options</a:t>
            </a:r>
          </a:p>
          <a:p>
            <a:endParaRPr lang="en-US" sz="1600" b="1" dirty="0" smtClean="0">
              <a:sym typeface="Wingdings" panose="05000000000000000000" pitchFamily="2" charset="2"/>
            </a:endParaRPr>
          </a:p>
          <a:p>
            <a:r>
              <a:rPr lang="en-US" sz="1600" b="1" dirty="0" smtClean="0">
                <a:sym typeface="Wingdings" panose="05000000000000000000" pitchFamily="2" charset="2"/>
              </a:rPr>
              <a:t>Activate announcement messages </a:t>
            </a:r>
            <a:r>
              <a:rPr lang="en-US" sz="1600" dirty="0" smtClean="0">
                <a:sym typeface="Wingdings" panose="05000000000000000000" pitchFamily="2" charset="2"/>
              </a:rPr>
              <a:t>in case of issues, team meeting, promotions, …</a:t>
            </a:r>
            <a:br>
              <a:rPr lang="en-US" sz="1600" dirty="0" smtClean="0">
                <a:sym typeface="Wingdings" panose="05000000000000000000" pitchFamily="2" charset="2"/>
              </a:rPr>
            </a:br>
            <a:endParaRPr lang="en-US" sz="1600" dirty="0" smtClean="0">
              <a:sym typeface="Wingdings" panose="05000000000000000000" pitchFamily="2" charset="2"/>
            </a:endParaRPr>
          </a:p>
          <a:p>
            <a:r>
              <a:rPr lang="en-US" sz="1600" dirty="0" smtClean="0"/>
              <a:t>Remember </a:t>
            </a:r>
            <a:r>
              <a:rPr lang="en-US" sz="1600" b="1" dirty="0" smtClean="0"/>
              <a:t>customers preferred language</a:t>
            </a:r>
          </a:p>
          <a:p>
            <a:endParaRPr lang="en-US" sz="1600" b="1" dirty="0"/>
          </a:p>
          <a:p>
            <a:r>
              <a:rPr lang="en-US" sz="1600" b="1" dirty="0" smtClean="0"/>
              <a:t>Preferred </a:t>
            </a:r>
            <a:r>
              <a:rPr lang="en-US" sz="1600" dirty="0" smtClean="0"/>
              <a:t>employee </a:t>
            </a:r>
            <a:r>
              <a:rPr lang="en-US" sz="1600" b="1" dirty="0" smtClean="0"/>
              <a:t>routing </a:t>
            </a:r>
            <a:r>
              <a:rPr lang="en-US" sz="1600" dirty="0" smtClean="0"/>
              <a:t>(single point of contact) </a:t>
            </a:r>
          </a:p>
          <a:p>
            <a:pPr marL="0" indent="0">
              <a:buNone/>
            </a:pPr>
            <a:endParaRPr lang="en-US" sz="1600" b="1" dirty="0" smtClean="0"/>
          </a:p>
          <a:p>
            <a:r>
              <a:rPr lang="en-US" sz="1600" dirty="0" smtClean="0"/>
              <a:t>Send </a:t>
            </a:r>
            <a:r>
              <a:rPr lang="en-US" sz="1600" b="1" dirty="0" smtClean="0"/>
              <a:t>auto-replies </a:t>
            </a:r>
            <a:r>
              <a:rPr lang="en-US" sz="1600" dirty="0" smtClean="0"/>
              <a:t>when customers sends an email </a:t>
            </a:r>
          </a:p>
          <a:p>
            <a:pPr marL="0" indent="0">
              <a:buNone/>
            </a:pPr>
            <a:endParaRPr lang="en-US" sz="1600" dirty="0" smtClean="0"/>
          </a:p>
        </p:txBody>
      </p:sp>
    </p:spTree>
    <p:extLst>
      <p:ext uri="{BB962C8B-B14F-4D97-AF65-F5344CB8AC3E}">
        <p14:creationId xmlns:p14="http://schemas.microsoft.com/office/powerpoint/2010/main" val="1721808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sz="1800" dirty="0" smtClean="0"/>
          </a:p>
        </p:txBody>
      </p:sp>
      <p:sp>
        <p:nvSpPr>
          <p:cNvPr id="4" name="Title 3"/>
          <p:cNvSpPr>
            <a:spLocks noGrp="1"/>
          </p:cNvSpPr>
          <p:nvPr>
            <p:ph type="title"/>
          </p:nvPr>
        </p:nvSpPr>
        <p:spPr/>
        <p:txBody>
          <a:bodyPr>
            <a:normAutofit/>
          </a:bodyPr>
          <a:lstStyle/>
          <a:p>
            <a:r>
              <a:rPr lang="en-US" sz="1900" dirty="0" smtClean="0"/>
              <a:t>Innovative price model</a:t>
            </a:r>
            <a:br>
              <a:rPr lang="en-US" sz="1900" dirty="0" smtClean="0"/>
            </a:br>
            <a:r>
              <a:rPr lang="en-US" sz="1900" i="1" dirty="0">
                <a:solidFill>
                  <a:srgbClr val="FFC000"/>
                </a:solidFill>
              </a:rPr>
              <a:t>Step </a:t>
            </a:r>
            <a:r>
              <a:rPr lang="en-US" sz="1900" i="1" dirty="0" smtClean="0">
                <a:solidFill>
                  <a:srgbClr val="FFC000"/>
                </a:solidFill>
              </a:rPr>
              <a:t>4a: Interaction Log-in Units</a:t>
            </a:r>
            <a:endParaRPr lang="en-US" sz="1900" dirty="0"/>
          </a:p>
        </p:txBody>
      </p:sp>
      <p:graphicFrame>
        <p:nvGraphicFramePr>
          <p:cNvPr id="5" name="Content Placeholder 6"/>
          <p:cNvGraphicFramePr>
            <a:graphicFrameLocks/>
          </p:cNvGraphicFramePr>
          <p:nvPr/>
        </p:nvGraphicFramePr>
        <p:xfrm>
          <a:off x="914400" y="1285875"/>
          <a:ext cx="5443550" cy="4079240"/>
        </p:xfrm>
        <a:graphic>
          <a:graphicData uri="http://schemas.openxmlformats.org/drawingml/2006/table">
            <a:tbl>
              <a:tblPr firstRow="1" bandRow="1">
                <a:tableStyleId>{F2DE63D5-997A-4646-A377-4702673A728D}</a:tableStyleId>
              </a:tblPr>
              <a:tblGrid>
                <a:gridCol w="2721775"/>
                <a:gridCol w="2721775"/>
              </a:tblGrid>
              <a:tr h="370840">
                <a:tc>
                  <a:txBody>
                    <a:bodyPr/>
                    <a:lstStyle/>
                    <a:p>
                      <a:endParaRPr lang="en-US" dirty="0"/>
                    </a:p>
                  </a:txBody>
                  <a:tcPr/>
                </a:tc>
                <a:tc>
                  <a:txBody>
                    <a:bodyPr/>
                    <a:lstStyle/>
                    <a:p>
                      <a:pPr algn="r"/>
                      <a:r>
                        <a:rPr lang="nl-BE" dirty="0" smtClean="0"/>
                        <a:t>ILU</a:t>
                      </a:r>
                      <a:endParaRPr lang="en-US" dirty="0"/>
                    </a:p>
                  </a:txBody>
                  <a:tcPr/>
                </a:tc>
              </a:tr>
              <a:tr h="370840">
                <a:tc>
                  <a:txBody>
                    <a:bodyPr/>
                    <a:lstStyle/>
                    <a:p>
                      <a:pPr algn="r"/>
                      <a:r>
                        <a:rPr lang="nl-BE" dirty="0" smtClean="0"/>
                        <a:t>Unit Price</a:t>
                      </a:r>
                      <a:endParaRPr lang="en-US" dirty="0"/>
                    </a:p>
                  </a:txBody>
                  <a:tcPr/>
                </a:tc>
                <a:tc>
                  <a:txBody>
                    <a:bodyPr/>
                    <a:lstStyle/>
                    <a:p>
                      <a:pPr algn="r"/>
                      <a:r>
                        <a:rPr lang="nl-BE" dirty="0" smtClean="0"/>
                        <a:t>70,00</a:t>
                      </a:r>
                      <a:endParaRPr lang="en-US" dirty="0"/>
                    </a:p>
                  </a:txBody>
                  <a:tcPr/>
                </a:tc>
              </a:tr>
              <a:tr h="370840">
                <a:tc>
                  <a:txBody>
                    <a:bodyPr/>
                    <a:lstStyle/>
                    <a:p>
                      <a:pPr algn="r"/>
                      <a:r>
                        <a:rPr lang="nl-BE" dirty="0" smtClean="0"/>
                        <a:t>10-24</a:t>
                      </a:r>
                      <a:endParaRPr lang="en-US" dirty="0"/>
                    </a:p>
                  </a:txBody>
                  <a:tcPr/>
                </a:tc>
                <a:tc>
                  <a:txBody>
                    <a:bodyPr/>
                    <a:lstStyle/>
                    <a:p>
                      <a:pPr algn="r"/>
                      <a:r>
                        <a:rPr lang="nl-BE" dirty="0" smtClean="0"/>
                        <a:t>65,00</a:t>
                      </a:r>
                      <a:endParaRPr lang="en-US" dirty="0"/>
                    </a:p>
                  </a:txBody>
                  <a:tcPr/>
                </a:tc>
              </a:tr>
              <a:tr h="370840">
                <a:tc>
                  <a:txBody>
                    <a:bodyPr/>
                    <a:lstStyle/>
                    <a:p>
                      <a:pPr algn="r"/>
                      <a:r>
                        <a:rPr lang="nl-BE" dirty="0" smtClean="0"/>
                        <a:t>25-49</a:t>
                      </a:r>
                      <a:endParaRPr lang="en-US" dirty="0"/>
                    </a:p>
                  </a:txBody>
                  <a:tcPr/>
                </a:tc>
                <a:tc>
                  <a:txBody>
                    <a:bodyPr/>
                    <a:lstStyle/>
                    <a:p>
                      <a:pPr algn="r"/>
                      <a:r>
                        <a:rPr lang="nl-BE" dirty="0" smtClean="0"/>
                        <a:t>60,00</a:t>
                      </a:r>
                      <a:endParaRPr lang="en-US" dirty="0"/>
                    </a:p>
                  </a:txBody>
                  <a:tcPr/>
                </a:tc>
              </a:tr>
              <a:tr h="370840">
                <a:tc>
                  <a:txBody>
                    <a:bodyPr/>
                    <a:lstStyle/>
                    <a:p>
                      <a:pPr algn="r"/>
                      <a:r>
                        <a:rPr lang="nl-BE" dirty="0" smtClean="0"/>
                        <a:t>50-99</a:t>
                      </a:r>
                      <a:endParaRPr lang="en-US" dirty="0"/>
                    </a:p>
                  </a:txBody>
                  <a:tcPr/>
                </a:tc>
                <a:tc>
                  <a:txBody>
                    <a:bodyPr/>
                    <a:lstStyle/>
                    <a:p>
                      <a:pPr algn="r"/>
                      <a:r>
                        <a:rPr lang="nl-BE" dirty="0" smtClean="0"/>
                        <a:t>55,00</a:t>
                      </a:r>
                      <a:endParaRPr lang="en-US" dirty="0"/>
                    </a:p>
                  </a:txBody>
                  <a:tcPr/>
                </a:tc>
              </a:tr>
              <a:tr h="370840">
                <a:tc>
                  <a:txBody>
                    <a:bodyPr/>
                    <a:lstStyle/>
                    <a:p>
                      <a:pPr algn="r"/>
                      <a:r>
                        <a:rPr lang="nl-BE" dirty="0" smtClean="0"/>
                        <a:t>100-249</a:t>
                      </a:r>
                      <a:endParaRPr lang="en-US" dirty="0"/>
                    </a:p>
                  </a:txBody>
                  <a:tcPr/>
                </a:tc>
                <a:tc>
                  <a:txBody>
                    <a:bodyPr/>
                    <a:lstStyle/>
                    <a:p>
                      <a:pPr algn="r"/>
                      <a:r>
                        <a:rPr lang="nl-BE" dirty="0" smtClean="0"/>
                        <a:t>50,00</a:t>
                      </a:r>
                      <a:endParaRPr lang="en-US" dirty="0"/>
                    </a:p>
                  </a:txBody>
                  <a:tcPr/>
                </a:tc>
              </a:tr>
              <a:tr h="370840">
                <a:tc>
                  <a:txBody>
                    <a:bodyPr/>
                    <a:lstStyle/>
                    <a:p>
                      <a:pPr algn="r"/>
                      <a:r>
                        <a:rPr lang="nl-BE" dirty="0" smtClean="0"/>
                        <a:t>250-499</a:t>
                      </a:r>
                      <a:endParaRPr lang="en-US" dirty="0"/>
                    </a:p>
                  </a:txBody>
                  <a:tcPr/>
                </a:tc>
                <a:tc>
                  <a:txBody>
                    <a:bodyPr/>
                    <a:lstStyle/>
                    <a:p>
                      <a:pPr algn="r"/>
                      <a:r>
                        <a:rPr lang="nl-BE" dirty="0" smtClean="0"/>
                        <a:t>45,00</a:t>
                      </a:r>
                      <a:endParaRPr lang="en-US" dirty="0"/>
                    </a:p>
                  </a:txBody>
                  <a:tcPr/>
                </a:tc>
              </a:tr>
              <a:tr h="370840">
                <a:tc>
                  <a:txBody>
                    <a:bodyPr/>
                    <a:lstStyle/>
                    <a:p>
                      <a:pPr algn="r"/>
                      <a:r>
                        <a:rPr lang="nl-BE" dirty="0" smtClean="0"/>
                        <a:t>500-999</a:t>
                      </a:r>
                      <a:endParaRPr lang="en-US" dirty="0"/>
                    </a:p>
                  </a:txBody>
                  <a:tcPr/>
                </a:tc>
                <a:tc>
                  <a:txBody>
                    <a:bodyPr/>
                    <a:lstStyle/>
                    <a:p>
                      <a:pPr algn="r"/>
                      <a:r>
                        <a:rPr lang="nl-BE" dirty="0" smtClean="0"/>
                        <a:t>42,50</a:t>
                      </a:r>
                      <a:endParaRPr lang="en-US" dirty="0"/>
                    </a:p>
                  </a:txBody>
                  <a:tcPr/>
                </a:tc>
              </a:tr>
              <a:tr h="370840">
                <a:tc>
                  <a:txBody>
                    <a:bodyPr/>
                    <a:lstStyle/>
                    <a:p>
                      <a:pPr algn="r"/>
                      <a:r>
                        <a:rPr lang="nl-BE" dirty="0" smtClean="0"/>
                        <a:t>1.000-2.499</a:t>
                      </a:r>
                      <a:endParaRPr lang="en-US" dirty="0"/>
                    </a:p>
                  </a:txBody>
                  <a:tcPr/>
                </a:tc>
                <a:tc>
                  <a:txBody>
                    <a:bodyPr/>
                    <a:lstStyle/>
                    <a:p>
                      <a:pPr algn="r"/>
                      <a:r>
                        <a:rPr lang="nl-BE" dirty="0" smtClean="0"/>
                        <a:t>40,00</a:t>
                      </a:r>
                      <a:endParaRPr lang="en-US" dirty="0"/>
                    </a:p>
                  </a:txBody>
                  <a:tcPr/>
                </a:tc>
              </a:tr>
              <a:tr h="370840">
                <a:tc>
                  <a:txBody>
                    <a:bodyPr/>
                    <a:lstStyle/>
                    <a:p>
                      <a:pPr algn="r"/>
                      <a:r>
                        <a:rPr lang="nl-BE" dirty="0" smtClean="0"/>
                        <a:t>2.499-4.999</a:t>
                      </a:r>
                      <a:endParaRPr lang="en-US" dirty="0"/>
                    </a:p>
                  </a:txBody>
                  <a:tcPr/>
                </a:tc>
                <a:tc>
                  <a:txBody>
                    <a:bodyPr/>
                    <a:lstStyle/>
                    <a:p>
                      <a:pPr algn="r"/>
                      <a:r>
                        <a:rPr lang="nl-BE" dirty="0" smtClean="0"/>
                        <a:t>37,50</a:t>
                      </a:r>
                      <a:endParaRPr lang="en-US" dirty="0"/>
                    </a:p>
                  </a:txBody>
                  <a:tcPr/>
                </a:tc>
              </a:tr>
              <a:tr h="370840">
                <a:tc>
                  <a:txBody>
                    <a:bodyPr/>
                    <a:lstStyle/>
                    <a:p>
                      <a:pPr algn="r"/>
                      <a:r>
                        <a:rPr lang="nl-BE" dirty="0" smtClean="0"/>
                        <a:t>&gt; 5.000</a:t>
                      </a:r>
                      <a:endParaRPr lang="en-US" dirty="0"/>
                    </a:p>
                  </a:txBody>
                  <a:tcPr/>
                </a:tc>
                <a:tc>
                  <a:txBody>
                    <a:bodyPr/>
                    <a:lstStyle/>
                    <a:p>
                      <a:pPr algn="r"/>
                      <a:r>
                        <a:rPr lang="nl-BE" dirty="0" smtClean="0"/>
                        <a:t>35,00</a:t>
                      </a:r>
                      <a:endParaRPr lang="en-US" dirty="0"/>
                    </a:p>
                  </a:txBody>
                  <a:tcPr/>
                </a:tc>
              </a:tr>
            </a:tbl>
          </a:graphicData>
        </a:graphic>
      </p:graphicFrame>
    </p:spTree>
    <p:extLst>
      <p:ext uri="{BB962C8B-B14F-4D97-AF65-F5344CB8AC3E}">
        <p14:creationId xmlns:p14="http://schemas.microsoft.com/office/powerpoint/2010/main" val="825976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sz="1800" dirty="0"/>
              <a:t>The </a:t>
            </a:r>
            <a:r>
              <a:rPr lang="en-GB" sz="1800" dirty="0" smtClean="0"/>
              <a:t>Unit </a:t>
            </a:r>
            <a:r>
              <a:rPr lang="en-GB" sz="1800" dirty="0"/>
              <a:t>Price is </a:t>
            </a:r>
            <a:r>
              <a:rPr lang="en-GB" sz="1800" dirty="0" smtClean="0"/>
              <a:t>8*70 (ILU) + 70 (VC) = </a:t>
            </a:r>
            <a:r>
              <a:rPr lang="en-GB" sz="1800" dirty="0"/>
              <a:t>630/seat</a:t>
            </a:r>
          </a:p>
          <a:p>
            <a:r>
              <a:rPr lang="en-GB" sz="1800" dirty="0"/>
              <a:t>A 20 agent Inbound CC requires 20*8 = 160 ILU</a:t>
            </a:r>
          </a:p>
          <a:p>
            <a:pPr>
              <a:buNone/>
            </a:pPr>
            <a:r>
              <a:rPr lang="en-GB" sz="1800" dirty="0"/>
              <a:t>	8*50 + 65 = 465 per seat</a:t>
            </a:r>
          </a:p>
          <a:p>
            <a:r>
              <a:rPr lang="en-GB" sz="1800" dirty="0"/>
              <a:t>A 50 agent Inbound CC requires 50*8 = 400 ILU</a:t>
            </a:r>
          </a:p>
          <a:p>
            <a:pPr>
              <a:buNone/>
            </a:pPr>
            <a:r>
              <a:rPr lang="en-GB" sz="1800" dirty="0"/>
              <a:t>	8*45+55 = 415 per seat </a:t>
            </a:r>
          </a:p>
          <a:p>
            <a:r>
              <a:rPr lang="en-GB" sz="1800" dirty="0"/>
              <a:t>A 100 agent Inbound CC requires 100*8 = 800 ILU</a:t>
            </a:r>
          </a:p>
          <a:p>
            <a:pPr>
              <a:buNone/>
            </a:pPr>
            <a:r>
              <a:rPr lang="en-GB" sz="1800" dirty="0"/>
              <a:t>	8*42.50+50=390 per seat</a:t>
            </a:r>
          </a:p>
          <a:p>
            <a:r>
              <a:rPr lang="en-GB" sz="1800" dirty="0"/>
              <a:t>A 250 agent Inbound CC requires 250*8= 2,000 ILU </a:t>
            </a:r>
          </a:p>
          <a:p>
            <a:pPr>
              <a:buNone/>
            </a:pPr>
            <a:r>
              <a:rPr lang="en-GB" sz="1800" dirty="0"/>
              <a:t>	8*40+45=365 per seat </a:t>
            </a:r>
          </a:p>
          <a:p>
            <a:r>
              <a:rPr lang="en-GB" sz="1800" dirty="0"/>
              <a:t>A 500 agent Inbound CC requires 500*8= 4,000 ILU </a:t>
            </a:r>
          </a:p>
          <a:p>
            <a:pPr>
              <a:buNone/>
            </a:pPr>
            <a:r>
              <a:rPr lang="en-GB" sz="1800" dirty="0" smtClean="0"/>
              <a:t>	8*37.50+42.5=342.50 per seat</a:t>
            </a:r>
            <a:endParaRPr lang="en-US" sz="1800" dirty="0"/>
          </a:p>
        </p:txBody>
      </p:sp>
      <p:sp>
        <p:nvSpPr>
          <p:cNvPr id="4" name="Title 3"/>
          <p:cNvSpPr>
            <a:spLocks noGrp="1"/>
          </p:cNvSpPr>
          <p:nvPr>
            <p:ph type="title"/>
          </p:nvPr>
        </p:nvSpPr>
        <p:spPr/>
        <p:txBody>
          <a:bodyPr>
            <a:normAutofit/>
          </a:bodyPr>
          <a:lstStyle/>
          <a:p>
            <a:r>
              <a:rPr lang="en-US" sz="1900" dirty="0" smtClean="0"/>
              <a:t>Innovative price model</a:t>
            </a:r>
            <a:br>
              <a:rPr lang="en-US" sz="1900" dirty="0" smtClean="0"/>
            </a:br>
            <a:r>
              <a:rPr lang="en-US" sz="1900" i="1" dirty="0">
                <a:solidFill>
                  <a:srgbClr val="FFC000"/>
                </a:solidFill>
              </a:rPr>
              <a:t>Step </a:t>
            </a:r>
            <a:r>
              <a:rPr lang="en-US" sz="1900" i="1" dirty="0" smtClean="0">
                <a:solidFill>
                  <a:srgbClr val="FFC000"/>
                </a:solidFill>
              </a:rPr>
              <a:t>4a: </a:t>
            </a:r>
            <a:r>
              <a:rPr lang="en-US" sz="1900" i="1" dirty="0">
                <a:solidFill>
                  <a:srgbClr val="FFC000"/>
                </a:solidFill>
              </a:rPr>
              <a:t>Pay per </a:t>
            </a:r>
            <a:r>
              <a:rPr lang="en-US" sz="1900" i="1" dirty="0" smtClean="0">
                <a:solidFill>
                  <a:srgbClr val="FFC000"/>
                </a:solidFill>
              </a:rPr>
              <a:t>seat for Inbound</a:t>
            </a:r>
            <a:endParaRPr lang="en-US" sz="1900" dirty="0"/>
          </a:p>
        </p:txBody>
      </p:sp>
      <p:graphicFrame>
        <p:nvGraphicFramePr>
          <p:cNvPr id="6" name="Content Placeholder 6"/>
          <p:cNvGraphicFramePr>
            <a:graphicFrameLocks/>
          </p:cNvGraphicFramePr>
          <p:nvPr>
            <p:extLst>
              <p:ext uri="{D42A27DB-BD31-4B8C-83A1-F6EECF244321}">
                <p14:modId xmlns:p14="http://schemas.microsoft.com/office/powerpoint/2010/main" val="45958760"/>
              </p:ext>
            </p:extLst>
          </p:nvPr>
        </p:nvGraphicFramePr>
        <p:xfrm>
          <a:off x="744438" y="4897968"/>
          <a:ext cx="7943850" cy="1483360"/>
        </p:xfrm>
        <a:graphic>
          <a:graphicData uri="http://schemas.openxmlformats.org/drawingml/2006/table">
            <a:tbl>
              <a:tblPr firstRow="1" bandRow="1">
                <a:tableStyleId>{5C22544A-7EE6-4342-B048-85BDC9FD1C3A}</a:tableStyleId>
              </a:tblPr>
              <a:tblGrid>
                <a:gridCol w="1871650"/>
                <a:gridCol w="1214446"/>
                <a:gridCol w="1214446"/>
                <a:gridCol w="1214446"/>
                <a:gridCol w="1214446"/>
                <a:gridCol w="1214416"/>
              </a:tblGrid>
              <a:tr h="370840">
                <a:tc>
                  <a:txBody>
                    <a:bodyPr/>
                    <a:lstStyle/>
                    <a:p>
                      <a:r>
                        <a:rPr lang="en-GB" dirty="0" smtClean="0"/>
                        <a:t># seats</a:t>
                      </a:r>
                      <a:endParaRPr lang="en-US" dirty="0"/>
                    </a:p>
                  </a:txBody>
                  <a:tcPr/>
                </a:tc>
                <a:tc>
                  <a:txBody>
                    <a:bodyPr/>
                    <a:lstStyle/>
                    <a:p>
                      <a:pPr algn="ctr"/>
                      <a:r>
                        <a:rPr lang="en-GB" dirty="0" smtClean="0"/>
                        <a:t>20</a:t>
                      </a:r>
                      <a:endParaRPr lang="en-US" dirty="0"/>
                    </a:p>
                  </a:txBody>
                  <a:tcPr/>
                </a:tc>
                <a:tc>
                  <a:txBody>
                    <a:bodyPr/>
                    <a:lstStyle/>
                    <a:p>
                      <a:pPr algn="ctr"/>
                      <a:r>
                        <a:rPr lang="en-GB" dirty="0" smtClean="0"/>
                        <a:t>50</a:t>
                      </a:r>
                      <a:endParaRPr lang="en-US" dirty="0"/>
                    </a:p>
                  </a:txBody>
                  <a:tcPr/>
                </a:tc>
                <a:tc>
                  <a:txBody>
                    <a:bodyPr/>
                    <a:lstStyle/>
                    <a:p>
                      <a:pPr algn="ctr"/>
                      <a:r>
                        <a:rPr lang="en-GB" dirty="0" smtClean="0"/>
                        <a:t>100</a:t>
                      </a:r>
                      <a:endParaRPr lang="en-US" dirty="0"/>
                    </a:p>
                  </a:txBody>
                  <a:tcPr/>
                </a:tc>
                <a:tc>
                  <a:txBody>
                    <a:bodyPr/>
                    <a:lstStyle/>
                    <a:p>
                      <a:pPr algn="ctr"/>
                      <a:r>
                        <a:rPr lang="en-GB" dirty="0" smtClean="0"/>
                        <a:t>250</a:t>
                      </a:r>
                      <a:endParaRPr lang="en-US" dirty="0"/>
                    </a:p>
                  </a:txBody>
                  <a:tcPr/>
                </a:tc>
                <a:tc>
                  <a:txBody>
                    <a:bodyPr/>
                    <a:lstStyle/>
                    <a:p>
                      <a:pPr algn="ctr"/>
                      <a:r>
                        <a:rPr lang="en-GB" dirty="0" smtClean="0"/>
                        <a:t>500</a:t>
                      </a:r>
                      <a:endParaRPr lang="en-US" dirty="0"/>
                    </a:p>
                  </a:txBody>
                  <a:tcPr/>
                </a:tc>
              </a:tr>
              <a:tr h="370840">
                <a:tc>
                  <a:txBody>
                    <a:bodyPr/>
                    <a:lstStyle/>
                    <a:p>
                      <a:r>
                        <a:rPr lang="en-GB" dirty="0" smtClean="0"/>
                        <a:t>Unit P</a:t>
                      </a:r>
                      <a:r>
                        <a:rPr lang="en-GB" baseline="0" dirty="0" smtClean="0"/>
                        <a:t>rice </a:t>
                      </a:r>
                      <a:endParaRPr lang="en-US" dirty="0"/>
                    </a:p>
                  </a:txBody>
                  <a:tcPr/>
                </a:tc>
                <a:tc>
                  <a:txBody>
                    <a:bodyPr/>
                    <a:lstStyle/>
                    <a:p>
                      <a:pPr algn="r"/>
                      <a:r>
                        <a:rPr lang="en-GB" dirty="0" smtClean="0"/>
                        <a:t>630</a:t>
                      </a:r>
                      <a:endParaRPr lang="en-US" dirty="0"/>
                    </a:p>
                  </a:txBody>
                  <a:tcPr/>
                </a:tc>
                <a:tc>
                  <a:txBody>
                    <a:bodyPr/>
                    <a:lstStyle/>
                    <a:p>
                      <a:pPr algn="r"/>
                      <a:r>
                        <a:rPr lang="en-GB" dirty="0" smtClean="0"/>
                        <a:t>630</a:t>
                      </a:r>
                      <a:endParaRPr lang="en-US" dirty="0"/>
                    </a:p>
                  </a:txBody>
                  <a:tcPr/>
                </a:tc>
                <a:tc>
                  <a:txBody>
                    <a:bodyPr/>
                    <a:lstStyle/>
                    <a:p>
                      <a:pPr algn="r"/>
                      <a:r>
                        <a:rPr lang="en-GB" dirty="0" smtClean="0"/>
                        <a:t>630</a:t>
                      </a:r>
                      <a:endParaRPr lang="en-US" dirty="0"/>
                    </a:p>
                  </a:txBody>
                  <a:tcPr/>
                </a:tc>
                <a:tc>
                  <a:txBody>
                    <a:bodyPr/>
                    <a:lstStyle/>
                    <a:p>
                      <a:pPr algn="r"/>
                      <a:r>
                        <a:rPr lang="en-GB" dirty="0" smtClean="0"/>
                        <a:t>630</a:t>
                      </a:r>
                      <a:endParaRPr lang="en-US" dirty="0"/>
                    </a:p>
                  </a:txBody>
                  <a:tcPr/>
                </a:tc>
                <a:tc>
                  <a:txBody>
                    <a:bodyPr/>
                    <a:lstStyle/>
                    <a:p>
                      <a:pPr algn="r"/>
                      <a:r>
                        <a:rPr lang="en-GB" dirty="0" smtClean="0"/>
                        <a:t>630</a:t>
                      </a:r>
                      <a:endParaRPr lang="en-US" dirty="0"/>
                    </a:p>
                  </a:txBody>
                  <a:tcPr/>
                </a:tc>
              </a:tr>
              <a:tr h="370840">
                <a:tc>
                  <a:txBody>
                    <a:bodyPr/>
                    <a:lstStyle/>
                    <a:p>
                      <a:r>
                        <a:rPr lang="en-GB" baseline="0" dirty="0" smtClean="0"/>
                        <a:t>Purchase price </a:t>
                      </a:r>
                      <a:endParaRPr lang="en-US" dirty="0"/>
                    </a:p>
                  </a:txBody>
                  <a:tcPr/>
                </a:tc>
                <a:tc>
                  <a:txBody>
                    <a:bodyPr/>
                    <a:lstStyle/>
                    <a:p>
                      <a:pPr algn="r"/>
                      <a:r>
                        <a:rPr lang="en-GB" dirty="0" smtClean="0"/>
                        <a:t>465</a:t>
                      </a:r>
                      <a:endParaRPr lang="en-US" dirty="0"/>
                    </a:p>
                  </a:txBody>
                  <a:tcPr/>
                </a:tc>
                <a:tc>
                  <a:txBody>
                    <a:bodyPr/>
                    <a:lstStyle/>
                    <a:p>
                      <a:pPr algn="r"/>
                      <a:r>
                        <a:rPr lang="en-GB" dirty="0" smtClean="0"/>
                        <a:t>415</a:t>
                      </a:r>
                      <a:endParaRPr lang="en-US" dirty="0"/>
                    </a:p>
                  </a:txBody>
                  <a:tcPr/>
                </a:tc>
                <a:tc>
                  <a:txBody>
                    <a:bodyPr/>
                    <a:lstStyle/>
                    <a:p>
                      <a:pPr algn="r"/>
                      <a:r>
                        <a:rPr lang="en-GB" dirty="0" smtClean="0"/>
                        <a:t>390</a:t>
                      </a:r>
                      <a:endParaRPr lang="en-US" dirty="0"/>
                    </a:p>
                  </a:txBody>
                  <a:tcPr/>
                </a:tc>
                <a:tc>
                  <a:txBody>
                    <a:bodyPr/>
                    <a:lstStyle/>
                    <a:p>
                      <a:pPr algn="r"/>
                      <a:r>
                        <a:rPr lang="en-GB" dirty="0" smtClean="0"/>
                        <a:t>365</a:t>
                      </a:r>
                      <a:endParaRPr lang="en-US" dirty="0"/>
                    </a:p>
                  </a:txBody>
                  <a:tcPr/>
                </a:tc>
                <a:tc>
                  <a:txBody>
                    <a:bodyPr/>
                    <a:lstStyle/>
                    <a:p>
                      <a:pPr algn="r"/>
                      <a:r>
                        <a:rPr lang="en-GB" dirty="0" smtClean="0"/>
                        <a:t>342.50</a:t>
                      </a:r>
                      <a:endParaRPr lang="en-US" dirty="0"/>
                    </a:p>
                  </a:txBody>
                  <a:tcPr/>
                </a:tc>
              </a:tr>
              <a:tr h="370840">
                <a:tc>
                  <a:txBody>
                    <a:bodyPr/>
                    <a:lstStyle/>
                    <a:p>
                      <a:r>
                        <a:rPr lang="en-GB" dirty="0" smtClean="0"/>
                        <a:t>Discount</a:t>
                      </a:r>
                      <a:endParaRPr lang="en-US" dirty="0"/>
                    </a:p>
                  </a:txBody>
                  <a:tcPr/>
                </a:tc>
                <a:tc>
                  <a:txBody>
                    <a:bodyPr/>
                    <a:lstStyle/>
                    <a:p>
                      <a:pPr algn="r"/>
                      <a:r>
                        <a:rPr lang="en-GB" dirty="0" smtClean="0"/>
                        <a:t>-26%</a:t>
                      </a:r>
                      <a:endParaRPr lang="en-US" dirty="0"/>
                    </a:p>
                  </a:txBody>
                  <a:tcPr/>
                </a:tc>
                <a:tc>
                  <a:txBody>
                    <a:bodyPr/>
                    <a:lstStyle/>
                    <a:p>
                      <a:pPr algn="r"/>
                      <a:r>
                        <a:rPr lang="en-GB" dirty="0" smtClean="0"/>
                        <a:t>-34%</a:t>
                      </a:r>
                      <a:endParaRPr lang="en-US" dirty="0"/>
                    </a:p>
                  </a:txBody>
                  <a:tcPr/>
                </a:tc>
                <a:tc>
                  <a:txBody>
                    <a:bodyPr/>
                    <a:lstStyle/>
                    <a:p>
                      <a:pPr algn="r"/>
                      <a:r>
                        <a:rPr lang="en-GB" dirty="0" smtClean="0"/>
                        <a:t>-38%</a:t>
                      </a:r>
                      <a:endParaRPr lang="en-US" dirty="0"/>
                    </a:p>
                  </a:txBody>
                  <a:tcPr/>
                </a:tc>
                <a:tc>
                  <a:txBody>
                    <a:bodyPr/>
                    <a:lstStyle/>
                    <a:p>
                      <a:pPr algn="r"/>
                      <a:r>
                        <a:rPr lang="en-GB" dirty="0" smtClean="0"/>
                        <a:t>-42%</a:t>
                      </a:r>
                      <a:endParaRPr lang="en-US" dirty="0"/>
                    </a:p>
                  </a:txBody>
                  <a:tcPr/>
                </a:tc>
                <a:tc>
                  <a:txBody>
                    <a:bodyPr/>
                    <a:lstStyle/>
                    <a:p>
                      <a:pPr algn="r"/>
                      <a:r>
                        <a:rPr lang="en-GB" dirty="0" smtClean="0"/>
                        <a:t>-46%</a:t>
                      </a:r>
                      <a:endParaRPr lang="en-US" dirty="0"/>
                    </a:p>
                  </a:txBody>
                  <a:tcPr/>
                </a:tc>
              </a:tr>
            </a:tbl>
          </a:graphicData>
        </a:graphic>
      </p:graphicFrame>
    </p:spTree>
    <p:extLst>
      <p:ext uri="{BB962C8B-B14F-4D97-AF65-F5344CB8AC3E}">
        <p14:creationId xmlns:p14="http://schemas.microsoft.com/office/powerpoint/2010/main" val="899055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GB" sz="1800" b="1" i="1" dirty="0" smtClean="0"/>
              <a:t>Multimedia </a:t>
            </a:r>
            <a:r>
              <a:rPr lang="en-GB" sz="1800" b="1" i="1" dirty="0"/>
              <a:t>becomes very attractive as it is a double </a:t>
            </a:r>
            <a:r>
              <a:rPr lang="en-GB" sz="1800" b="1" i="1" dirty="0" err="1"/>
              <a:t>degressive</a:t>
            </a:r>
            <a:r>
              <a:rPr lang="en-GB" sz="1800" b="1" i="1" dirty="0"/>
              <a:t> model (ILUs and 8/4/2/1/0 principle)</a:t>
            </a:r>
            <a:endParaRPr lang="en-US" sz="1800" b="1" i="1" dirty="0"/>
          </a:p>
          <a:p>
            <a:r>
              <a:rPr lang="en-GB" sz="1800" dirty="0"/>
              <a:t>The </a:t>
            </a:r>
            <a:r>
              <a:rPr lang="en-GB" sz="1800" dirty="0" smtClean="0"/>
              <a:t>Unit </a:t>
            </a:r>
            <a:r>
              <a:rPr lang="en-GB" sz="1800" dirty="0"/>
              <a:t>Price is </a:t>
            </a:r>
            <a:r>
              <a:rPr lang="en-GB" sz="1800" dirty="0" smtClean="0"/>
              <a:t>15*70 (ILU) + 70 (VC) </a:t>
            </a:r>
            <a:r>
              <a:rPr lang="en-GB" sz="1800" dirty="0"/>
              <a:t>= </a:t>
            </a:r>
            <a:r>
              <a:rPr lang="en-GB" sz="1800" dirty="0" smtClean="0"/>
              <a:t>1.120/seat</a:t>
            </a:r>
            <a:endParaRPr lang="en-GB" sz="1800" dirty="0"/>
          </a:p>
          <a:p>
            <a:r>
              <a:rPr lang="en-GB" sz="1800" dirty="0"/>
              <a:t>A 20 agent MM CC requires 20*15 = 300 ILU</a:t>
            </a:r>
          </a:p>
          <a:p>
            <a:pPr>
              <a:buNone/>
            </a:pPr>
            <a:r>
              <a:rPr lang="en-GB" sz="1800" dirty="0"/>
              <a:t>	15*45 + 65 = 740 per seat</a:t>
            </a:r>
          </a:p>
          <a:p>
            <a:r>
              <a:rPr lang="en-GB" sz="1800" dirty="0"/>
              <a:t>A 50 agent MM CC requires 50*15 = 750 ILU</a:t>
            </a:r>
          </a:p>
          <a:p>
            <a:pPr>
              <a:buNone/>
            </a:pPr>
            <a:r>
              <a:rPr lang="en-GB" sz="1800" dirty="0"/>
              <a:t>	</a:t>
            </a:r>
            <a:r>
              <a:rPr lang="en-GB" sz="1800" dirty="0" smtClean="0"/>
              <a:t>15*42,50+55 </a:t>
            </a:r>
            <a:r>
              <a:rPr lang="en-GB" sz="1800" dirty="0"/>
              <a:t>= </a:t>
            </a:r>
            <a:r>
              <a:rPr lang="en-GB" sz="1800" dirty="0" smtClean="0"/>
              <a:t>692,50 </a:t>
            </a:r>
            <a:r>
              <a:rPr lang="en-GB" sz="1800" dirty="0"/>
              <a:t>per seat</a:t>
            </a:r>
          </a:p>
          <a:p>
            <a:r>
              <a:rPr lang="en-GB" sz="1800" dirty="0"/>
              <a:t>A 100 agent MM CC requires 100*15 = </a:t>
            </a:r>
            <a:r>
              <a:rPr lang="en-GB" sz="1800" dirty="0" smtClean="0"/>
              <a:t>1.500 </a:t>
            </a:r>
            <a:r>
              <a:rPr lang="en-GB" sz="1800" dirty="0"/>
              <a:t>ILU</a:t>
            </a:r>
          </a:p>
          <a:p>
            <a:pPr>
              <a:buNone/>
            </a:pPr>
            <a:r>
              <a:rPr lang="en-GB" sz="1800" dirty="0"/>
              <a:t>	15*40+50=650 per seat</a:t>
            </a:r>
          </a:p>
          <a:p>
            <a:r>
              <a:rPr lang="en-GB" sz="1800" dirty="0"/>
              <a:t>A 250 agent MM CC requires 250*15 = </a:t>
            </a:r>
            <a:r>
              <a:rPr lang="en-GB" sz="1800" dirty="0" smtClean="0"/>
              <a:t>3.750 </a:t>
            </a:r>
            <a:r>
              <a:rPr lang="en-GB" sz="1800" dirty="0"/>
              <a:t>ILU </a:t>
            </a:r>
          </a:p>
          <a:p>
            <a:pPr>
              <a:buNone/>
            </a:pPr>
            <a:r>
              <a:rPr lang="en-GB" sz="1800" dirty="0"/>
              <a:t>	</a:t>
            </a:r>
            <a:r>
              <a:rPr lang="en-GB" sz="1800" dirty="0" smtClean="0"/>
              <a:t>15*37,50+45=607,50 </a:t>
            </a:r>
            <a:r>
              <a:rPr lang="en-GB" sz="1800" dirty="0"/>
              <a:t>per seat</a:t>
            </a:r>
          </a:p>
          <a:p>
            <a:r>
              <a:rPr lang="en-GB" sz="1800" dirty="0"/>
              <a:t>A 500 agent MM CC requires 500*15= </a:t>
            </a:r>
            <a:r>
              <a:rPr lang="en-GB" sz="1800" dirty="0" smtClean="0"/>
              <a:t>7.500 </a:t>
            </a:r>
            <a:r>
              <a:rPr lang="en-GB" sz="1800" dirty="0"/>
              <a:t>ILU </a:t>
            </a:r>
          </a:p>
          <a:p>
            <a:pPr>
              <a:buNone/>
            </a:pPr>
            <a:r>
              <a:rPr lang="en-GB" sz="1800" dirty="0"/>
              <a:t>	</a:t>
            </a:r>
            <a:r>
              <a:rPr lang="en-GB" sz="1800" dirty="0" smtClean="0"/>
              <a:t>15*35+42,5=567,50 </a:t>
            </a:r>
            <a:r>
              <a:rPr lang="en-GB" sz="1800" dirty="0"/>
              <a:t>per seat</a:t>
            </a:r>
            <a:endParaRPr lang="en-US" sz="1800" dirty="0"/>
          </a:p>
          <a:p>
            <a:pPr>
              <a:buNone/>
            </a:pPr>
            <a:endParaRPr lang="en-US" sz="1800" dirty="0"/>
          </a:p>
        </p:txBody>
      </p:sp>
      <p:sp>
        <p:nvSpPr>
          <p:cNvPr id="4" name="Title 3"/>
          <p:cNvSpPr>
            <a:spLocks noGrp="1"/>
          </p:cNvSpPr>
          <p:nvPr>
            <p:ph type="title"/>
          </p:nvPr>
        </p:nvSpPr>
        <p:spPr/>
        <p:txBody>
          <a:bodyPr>
            <a:normAutofit/>
          </a:bodyPr>
          <a:lstStyle/>
          <a:p>
            <a:r>
              <a:rPr lang="en-US" sz="1900" dirty="0" smtClean="0"/>
              <a:t>Innovative price model</a:t>
            </a:r>
            <a:br>
              <a:rPr lang="en-US" sz="1900" dirty="0" smtClean="0"/>
            </a:br>
            <a:r>
              <a:rPr lang="en-US" sz="1900" i="1" dirty="0">
                <a:solidFill>
                  <a:srgbClr val="FFC000"/>
                </a:solidFill>
              </a:rPr>
              <a:t>Step </a:t>
            </a:r>
            <a:r>
              <a:rPr lang="en-US" sz="1900" i="1" dirty="0" smtClean="0">
                <a:solidFill>
                  <a:srgbClr val="FFC000"/>
                </a:solidFill>
              </a:rPr>
              <a:t>4a: </a:t>
            </a:r>
            <a:r>
              <a:rPr lang="en-US" sz="1900" i="1" dirty="0">
                <a:solidFill>
                  <a:srgbClr val="FFC000"/>
                </a:solidFill>
              </a:rPr>
              <a:t>Pay per </a:t>
            </a:r>
            <a:r>
              <a:rPr lang="en-US" sz="1900" i="1" dirty="0" smtClean="0">
                <a:solidFill>
                  <a:srgbClr val="FFC000"/>
                </a:solidFill>
              </a:rPr>
              <a:t>seat for Multimedia</a:t>
            </a:r>
            <a:endParaRPr lang="en-US" sz="1900" dirty="0"/>
          </a:p>
        </p:txBody>
      </p:sp>
      <p:graphicFrame>
        <p:nvGraphicFramePr>
          <p:cNvPr id="7" name="Content Placeholder 6"/>
          <p:cNvGraphicFramePr>
            <a:graphicFrameLocks/>
          </p:cNvGraphicFramePr>
          <p:nvPr>
            <p:extLst>
              <p:ext uri="{D42A27DB-BD31-4B8C-83A1-F6EECF244321}">
                <p14:modId xmlns:p14="http://schemas.microsoft.com/office/powerpoint/2010/main" val="3154819276"/>
              </p:ext>
            </p:extLst>
          </p:nvPr>
        </p:nvGraphicFramePr>
        <p:xfrm>
          <a:off x="767408" y="5301208"/>
          <a:ext cx="7943850" cy="1483360"/>
        </p:xfrm>
        <a:graphic>
          <a:graphicData uri="http://schemas.openxmlformats.org/drawingml/2006/table">
            <a:tbl>
              <a:tblPr firstRow="1" bandRow="1">
                <a:tableStyleId>{5C22544A-7EE6-4342-B048-85BDC9FD1C3A}</a:tableStyleId>
              </a:tblPr>
              <a:tblGrid>
                <a:gridCol w="1871650"/>
                <a:gridCol w="1214446"/>
                <a:gridCol w="1214446"/>
                <a:gridCol w="1214446"/>
                <a:gridCol w="1214446"/>
                <a:gridCol w="1214416"/>
              </a:tblGrid>
              <a:tr h="370840">
                <a:tc>
                  <a:txBody>
                    <a:bodyPr/>
                    <a:lstStyle/>
                    <a:p>
                      <a:r>
                        <a:rPr lang="en-GB" dirty="0" smtClean="0"/>
                        <a:t># seats</a:t>
                      </a:r>
                      <a:endParaRPr lang="en-US" dirty="0"/>
                    </a:p>
                  </a:txBody>
                  <a:tcPr/>
                </a:tc>
                <a:tc>
                  <a:txBody>
                    <a:bodyPr/>
                    <a:lstStyle/>
                    <a:p>
                      <a:pPr algn="ctr"/>
                      <a:r>
                        <a:rPr lang="en-GB" dirty="0" smtClean="0"/>
                        <a:t>20</a:t>
                      </a:r>
                      <a:endParaRPr lang="en-US" dirty="0"/>
                    </a:p>
                  </a:txBody>
                  <a:tcPr/>
                </a:tc>
                <a:tc>
                  <a:txBody>
                    <a:bodyPr/>
                    <a:lstStyle/>
                    <a:p>
                      <a:pPr algn="ctr"/>
                      <a:r>
                        <a:rPr lang="en-GB" dirty="0" smtClean="0"/>
                        <a:t>50</a:t>
                      </a:r>
                      <a:endParaRPr lang="en-US" dirty="0"/>
                    </a:p>
                  </a:txBody>
                  <a:tcPr/>
                </a:tc>
                <a:tc>
                  <a:txBody>
                    <a:bodyPr/>
                    <a:lstStyle/>
                    <a:p>
                      <a:pPr algn="ctr"/>
                      <a:r>
                        <a:rPr lang="en-GB" dirty="0" smtClean="0"/>
                        <a:t>100</a:t>
                      </a:r>
                      <a:endParaRPr lang="en-US" dirty="0"/>
                    </a:p>
                  </a:txBody>
                  <a:tcPr/>
                </a:tc>
                <a:tc>
                  <a:txBody>
                    <a:bodyPr/>
                    <a:lstStyle/>
                    <a:p>
                      <a:pPr algn="ctr"/>
                      <a:r>
                        <a:rPr lang="en-GB" dirty="0" smtClean="0"/>
                        <a:t>250</a:t>
                      </a:r>
                      <a:endParaRPr lang="en-US" dirty="0"/>
                    </a:p>
                  </a:txBody>
                  <a:tcPr/>
                </a:tc>
                <a:tc>
                  <a:txBody>
                    <a:bodyPr/>
                    <a:lstStyle/>
                    <a:p>
                      <a:pPr algn="ctr"/>
                      <a:r>
                        <a:rPr lang="en-GB" dirty="0" smtClean="0"/>
                        <a:t>500</a:t>
                      </a:r>
                      <a:endParaRPr lang="en-US" dirty="0"/>
                    </a:p>
                  </a:txBody>
                  <a:tcPr/>
                </a:tc>
              </a:tr>
              <a:tr h="370840">
                <a:tc>
                  <a:txBody>
                    <a:bodyPr/>
                    <a:lstStyle/>
                    <a:p>
                      <a:r>
                        <a:rPr lang="en-GB" baseline="0" dirty="0" smtClean="0"/>
                        <a:t>Unit Price</a:t>
                      </a:r>
                      <a:endParaRPr lang="en-US" dirty="0"/>
                    </a:p>
                  </a:txBody>
                  <a:tcPr/>
                </a:tc>
                <a:tc>
                  <a:txBody>
                    <a:bodyPr/>
                    <a:lstStyle/>
                    <a:p>
                      <a:pPr algn="r"/>
                      <a:r>
                        <a:rPr lang="en-GB" dirty="0" smtClean="0"/>
                        <a:t>1.120</a:t>
                      </a:r>
                      <a:endParaRPr lang="en-US" dirty="0"/>
                    </a:p>
                  </a:txBody>
                  <a:tcPr/>
                </a:tc>
                <a:tc>
                  <a:txBody>
                    <a:bodyPr/>
                    <a:lstStyle/>
                    <a:p>
                      <a:pPr algn="r"/>
                      <a:r>
                        <a:rPr lang="en-GB" dirty="0" smtClean="0"/>
                        <a:t>1.120</a:t>
                      </a:r>
                      <a:endParaRPr lang="en-US" dirty="0"/>
                    </a:p>
                  </a:txBody>
                  <a:tcPr/>
                </a:tc>
                <a:tc>
                  <a:txBody>
                    <a:bodyPr/>
                    <a:lstStyle/>
                    <a:p>
                      <a:pPr algn="r"/>
                      <a:r>
                        <a:rPr lang="en-GB" dirty="0" smtClean="0"/>
                        <a:t>1.120</a:t>
                      </a:r>
                      <a:endParaRPr lang="en-US" dirty="0"/>
                    </a:p>
                  </a:txBody>
                  <a:tcPr/>
                </a:tc>
                <a:tc>
                  <a:txBody>
                    <a:bodyPr/>
                    <a:lstStyle/>
                    <a:p>
                      <a:pPr algn="r"/>
                      <a:r>
                        <a:rPr lang="en-GB" dirty="0" smtClean="0"/>
                        <a:t>1.120</a:t>
                      </a:r>
                      <a:endParaRPr lang="en-US" dirty="0"/>
                    </a:p>
                  </a:txBody>
                  <a:tcPr/>
                </a:tc>
                <a:tc>
                  <a:txBody>
                    <a:bodyPr/>
                    <a:lstStyle/>
                    <a:p>
                      <a:pPr algn="r"/>
                      <a:r>
                        <a:rPr lang="en-GB" dirty="0" smtClean="0"/>
                        <a:t>1.120</a:t>
                      </a:r>
                      <a:endParaRPr lang="en-US" dirty="0"/>
                    </a:p>
                  </a:txBody>
                  <a:tcPr/>
                </a:tc>
              </a:tr>
              <a:tr h="370840">
                <a:tc>
                  <a:txBody>
                    <a:bodyPr/>
                    <a:lstStyle/>
                    <a:p>
                      <a:r>
                        <a:rPr lang="en-GB" dirty="0" smtClean="0"/>
                        <a:t>Purchase</a:t>
                      </a:r>
                      <a:r>
                        <a:rPr lang="en-GB" baseline="0" dirty="0" smtClean="0"/>
                        <a:t> price</a:t>
                      </a:r>
                      <a:endParaRPr lang="en-US" dirty="0"/>
                    </a:p>
                  </a:txBody>
                  <a:tcPr/>
                </a:tc>
                <a:tc>
                  <a:txBody>
                    <a:bodyPr/>
                    <a:lstStyle/>
                    <a:p>
                      <a:pPr algn="r"/>
                      <a:r>
                        <a:rPr lang="en-GB" dirty="0" smtClean="0"/>
                        <a:t>740</a:t>
                      </a:r>
                      <a:endParaRPr lang="en-US" dirty="0"/>
                    </a:p>
                  </a:txBody>
                  <a:tcPr/>
                </a:tc>
                <a:tc>
                  <a:txBody>
                    <a:bodyPr/>
                    <a:lstStyle/>
                    <a:p>
                      <a:pPr algn="r"/>
                      <a:r>
                        <a:rPr lang="en-GB" dirty="0" smtClean="0"/>
                        <a:t>692,50</a:t>
                      </a:r>
                      <a:endParaRPr lang="en-US" dirty="0"/>
                    </a:p>
                  </a:txBody>
                  <a:tcPr/>
                </a:tc>
                <a:tc>
                  <a:txBody>
                    <a:bodyPr/>
                    <a:lstStyle/>
                    <a:p>
                      <a:pPr algn="r"/>
                      <a:r>
                        <a:rPr lang="en-GB" dirty="0" smtClean="0"/>
                        <a:t>650</a:t>
                      </a:r>
                      <a:endParaRPr lang="en-US" dirty="0"/>
                    </a:p>
                  </a:txBody>
                  <a:tcPr/>
                </a:tc>
                <a:tc>
                  <a:txBody>
                    <a:bodyPr/>
                    <a:lstStyle/>
                    <a:p>
                      <a:pPr algn="r"/>
                      <a:r>
                        <a:rPr lang="en-GB" dirty="0" smtClean="0"/>
                        <a:t>607,50</a:t>
                      </a:r>
                      <a:endParaRPr lang="en-US" dirty="0"/>
                    </a:p>
                  </a:txBody>
                  <a:tcPr/>
                </a:tc>
                <a:tc>
                  <a:txBody>
                    <a:bodyPr/>
                    <a:lstStyle/>
                    <a:p>
                      <a:pPr algn="r"/>
                      <a:r>
                        <a:rPr lang="en-GB" dirty="0" smtClean="0"/>
                        <a:t>567,50</a:t>
                      </a:r>
                      <a:endParaRPr lang="en-US" dirty="0"/>
                    </a:p>
                  </a:txBody>
                  <a:tcPr/>
                </a:tc>
              </a:tr>
              <a:tr h="370840">
                <a:tc>
                  <a:txBody>
                    <a:bodyPr/>
                    <a:lstStyle/>
                    <a:p>
                      <a:r>
                        <a:rPr lang="en-GB" dirty="0" smtClean="0"/>
                        <a:t>Discount</a:t>
                      </a:r>
                      <a:endParaRPr lang="en-US" dirty="0"/>
                    </a:p>
                  </a:txBody>
                  <a:tcPr/>
                </a:tc>
                <a:tc>
                  <a:txBody>
                    <a:bodyPr/>
                    <a:lstStyle/>
                    <a:p>
                      <a:pPr algn="r"/>
                      <a:r>
                        <a:rPr lang="en-GB" dirty="0" smtClean="0"/>
                        <a:t>-34%</a:t>
                      </a:r>
                      <a:endParaRPr lang="en-US" dirty="0"/>
                    </a:p>
                  </a:txBody>
                  <a:tcPr/>
                </a:tc>
                <a:tc>
                  <a:txBody>
                    <a:bodyPr/>
                    <a:lstStyle/>
                    <a:p>
                      <a:pPr algn="r"/>
                      <a:r>
                        <a:rPr lang="en-GB" dirty="0" smtClean="0"/>
                        <a:t>-38%</a:t>
                      </a:r>
                      <a:endParaRPr lang="en-US" dirty="0"/>
                    </a:p>
                  </a:txBody>
                  <a:tcPr/>
                </a:tc>
                <a:tc>
                  <a:txBody>
                    <a:bodyPr/>
                    <a:lstStyle/>
                    <a:p>
                      <a:pPr algn="r"/>
                      <a:r>
                        <a:rPr lang="en-GB" dirty="0" smtClean="0"/>
                        <a:t>-42%</a:t>
                      </a:r>
                      <a:endParaRPr lang="en-US" dirty="0"/>
                    </a:p>
                  </a:txBody>
                  <a:tcPr/>
                </a:tc>
                <a:tc>
                  <a:txBody>
                    <a:bodyPr/>
                    <a:lstStyle/>
                    <a:p>
                      <a:pPr algn="r"/>
                      <a:r>
                        <a:rPr lang="en-GB" dirty="0" smtClean="0"/>
                        <a:t>-46%</a:t>
                      </a:r>
                      <a:endParaRPr lang="en-US" dirty="0"/>
                    </a:p>
                  </a:txBody>
                  <a:tcPr/>
                </a:tc>
                <a:tc>
                  <a:txBody>
                    <a:bodyPr/>
                    <a:lstStyle/>
                    <a:p>
                      <a:pPr algn="r"/>
                      <a:r>
                        <a:rPr lang="en-GB" dirty="0" smtClean="0"/>
                        <a:t>-49%</a:t>
                      </a:r>
                      <a:endParaRPr lang="en-US" dirty="0"/>
                    </a:p>
                  </a:txBody>
                  <a:tcPr/>
                </a:tc>
              </a:tr>
            </a:tbl>
          </a:graphicData>
        </a:graphic>
      </p:graphicFrame>
    </p:spTree>
    <p:extLst>
      <p:ext uri="{BB962C8B-B14F-4D97-AF65-F5344CB8AC3E}">
        <p14:creationId xmlns:p14="http://schemas.microsoft.com/office/powerpoint/2010/main" val="1708352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smtClean="0"/>
          </a:p>
          <a:p>
            <a:r>
              <a:rPr lang="en-US" sz="1800" dirty="0" smtClean="0"/>
              <a:t>Counted as </a:t>
            </a:r>
            <a:r>
              <a:rPr lang="en-US" sz="1800" b="1" dirty="0" smtClean="0"/>
              <a:t>1</a:t>
            </a:r>
            <a:r>
              <a:rPr lang="en-US" sz="1800" dirty="0" smtClean="0"/>
              <a:t> routed multimedia contact:</a:t>
            </a:r>
          </a:p>
          <a:p>
            <a:pPr lvl="1"/>
            <a:r>
              <a:rPr lang="en-US" sz="1800" dirty="0" smtClean="0"/>
              <a:t>Inbound routed calls that are answered by an agent</a:t>
            </a:r>
          </a:p>
          <a:p>
            <a:pPr lvl="1"/>
            <a:r>
              <a:rPr lang="en-US" sz="1800" dirty="0" smtClean="0"/>
              <a:t>Inbound routed faxes that are accepted by an agent</a:t>
            </a:r>
          </a:p>
          <a:p>
            <a:pPr lvl="1"/>
            <a:r>
              <a:rPr lang="en-US" sz="1800" dirty="0" smtClean="0"/>
              <a:t>Inbound routed email actions that are accepted by an agent</a:t>
            </a:r>
          </a:p>
          <a:p>
            <a:pPr lvl="1"/>
            <a:r>
              <a:rPr lang="en-US" sz="1800" dirty="0" smtClean="0"/>
              <a:t>A web chat session</a:t>
            </a:r>
          </a:p>
          <a:p>
            <a:pPr lvl="1"/>
            <a:r>
              <a:rPr lang="en-GB" sz="1800" dirty="0"/>
              <a:t>Outbound </a:t>
            </a:r>
            <a:r>
              <a:rPr lang="en-GB" sz="1800" dirty="0" smtClean="0"/>
              <a:t>preview/progressive/predictive </a:t>
            </a:r>
            <a:r>
              <a:rPr lang="en-GB" sz="1800" dirty="0"/>
              <a:t>calls that are answered by an </a:t>
            </a:r>
            <a:r>
              <a:rPr lang="en-GB" sz="1800" dirty="0" smtClean="0"/>
              <a:t>agent</a:t>
            </a:r>
            <a:endParaRPr lang="en-US" sz="1800" dirty="0" smtClean="0"/>
          </a:p>
          <a:p>
            <a:r>
              <a:rPr lang="en-US" sz="1800" dirty="0" smtClean="0"/>
              <a:t>Validity of the RMC packages:</a:t>
            </a:r>
          </a:p>
          <a:p>
            <a:pPr lvl="1"/>
            <a:r>
              <a:rPr lang="en-US" sz="1800" dirty="0" smtClean="0"/>
              <a:t>Valid for one year</a:t>
            </a:r>
          </a:p>
          <a:p>
            <a:pPr lvl="1"/>
            <a:r>
              <a:rPr lang="en-US" sz="1800" dirty="0" smtClean="0"/>
              <a:t>Grace period of 3 months</a:t>
            </a:r>
          </a:p>
          <a:p>
            <a:pPr lvl="1"/>
            <a:r>
              <a:rPr lang="en-US" sz="1800" dirty="0" smtClean="0"/>
              <a:t>Forfeited after 15 months</a:t>
            </a:r>
          </a:p>
          <a:p>
            <a:r>
              <a:rPr lang="en-US" sz="1800" dirty="0" smtClean="0"/>
              <a:t>Pricing includes support</a:t>
            </a:r>
          </a:p>
          <a:p>
            <a:endParaRPr lang="en-US" sz="1800" dirty="0" smtClean="0"/>
          </a:p>
        </p:txBody>
      </p:sp>
      <p:sp>
        <p:nvSpPr>
          <p:cNvPr id="4" name="Title 3"/>
          <p:cNvSpPr>
            <a:spLocks noGrp="1"/>
          </p:cNvSpPr>
          <p:nvPr>
            <p:ph type="title"/>
          </p:nvPr>
        </p:nvSpPr>
        <p:spPr/>
        <p:txBody>
          <a:bodyPr>
            <a:normAutofit/>
          </a:bodyPr>
          <a:lstStyle/>
          <a:p>
            <a:r>
              <a:rPr lang="en-US" sz="1900" dirty="0" smtClean="0"/>
              <a:t>Innovative price model</a:t>
            </a:r>
            <a:br>
              <a:rPr lang="en-US" sz="1900" dirty="0" smtClean="0"/>
            </a:br>
            <a:r>
              <a:rPr lang="en-US" sz="1900" i="1" dirty="0">
                <a:solidFill>
                  <a:srgbClr val="FFC000"/>
                </a:solidFill>
              </a:rPr>
              <a:t>Step </a:t>
            </a:r>
            <a:r>
              <a:rPr lang="en-US" sz="1900" i="1" dirty="0" smtClean="0">
                <a:solidFill>
                  <a:srgbClr val="FFC000"/>
                </a:solidFill>
              </a:rPr>
              <a:t>4b: Routed Multimedia Contacts</a:t>
            </a:r>
            <a:endParaRPr lang="en-US" sz="1900" dirty="0"/>
          </a:p>
        </p:txBody>
      </p:sp>
    </p:spTree>
    <p:extLst>
      <p:ext uri="{BB962C8B-B14F-4D97-AF65-F5344CB8AC3E}">
        <p14:creationId xmlns:p14="http://schemas.microsoft.com/office/powerpoint/2010/main" val="1992110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sz="1800" dirty="0" smtClean="0"/>
          </a:p>
        </p:txBody>
      </p:sp>
      <p:sp>
        <p:nvSpPr>
          <p:cNvPr id="4" name="Title 3"/>
          <p:cNvSpPr>
            <a:spLocks noGrp="1"/>
          </p:cNvSpPr>
          <p:nvPr>
            <p:ph type="title"/>
          </p:nvPr>
        </p:nvSpPr>
        <p:spPr/>
        <p:txBody>
          <a:bodyPr>
            <a:normAutofit/>
          </a:bodyPr>
          <a:lstStyle/>
          <a:p>
            <a:r>
              <a:rPr lang="en-US" sz="1900" dirty="0" smtClean="0"/>
              <a:t>Innovative price model</a:t>
            </a:r>
            <a:br>
              <a:rPr lang="en-US" sz="1900" dirty="0" smtClean="0"/>
            </a:br>
            <a:r>
              <a:rPr lang="en-US" sz="1900" i="1" dirty="0">
                <a:solidFill>
                  <a:srgbClr val="FFC000"/>
                </a:solidFill>
              </a:rPr>
              <a:t>Step </a:t>
            </a:r>
            <a:r>
              <a:rPr lang="en-US" sz="1900" i="1" dirty="0" smtClean="0">
                <a:solidFill>
                  <a:srgbClr val="FFC000"/>
                </a:solidFill>
              </a:rPr>
              <a:t>4b: Routed Multimedia Contacts</a:t>
            </a:r>
            <a:endParaRPr lang="en-US" sz="1900" dirty="0"/>
          </a:p>
        </p:txBody>
      </p:sp>
      <p:sp>
        <p:nvSpPr>
          <p:cNvPr id="5" name="Rounded Rectangle 4"/>
          <p:cNvSpPr/>
          <p:nvPr/>
        </p:nvSpPr>
        <p:spPr>
          <a:xfrm>
            <a:off x="767408" y="3028505"/>
            <a:ext cx="571504" cy="28575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6" name="Rounded Rectangle 5"/>
          <p:cNvSpPr/>
          <p:nvPr/>
        </p:nvSpPr>
        <p:spPr>
          <a:xfrm>
            <a:off x="1410350" y="3028505"/>
            <a:ext cx="571504" cy="28575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7" name="Rounded Rectangle 6"/>
          <p:cNvSpPr/>
          <p:nvPr/>
        </p:nvSpPr>
        <p:spPr>
          <a:xfrm>
            <a:off x="2053292" y="3028505"/>
            <a:ext cx="571504" cy="28575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 name="Rounded Rectangle 7"/>
          <p:cNvSpPr/>
          <p:nvPr/>
        </p:nvSpPr>
        <p:spPr>
          <a:xfrm>
            <a:off x="2696234" y="3028505"/>
            <a:ext cx="571504" cy="28575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 name="Rounded Rectangle 8"/>
          <p:cNvSpPr/>
          <p:nvPr/>
        </p:nvSpPr>
        <p:spPr>
          <a:xfrm>
            <a:off x="3339176" y="3028505"/>
            <a:ext cx="571504" cy="28575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0" name="Rounded Rectangle 9"/>
          <p:cNvSpPr/>
          <p:nvPr/>
        </p:nvSpPr>
        <p:spPr>
          <a:xfrm>
            <a:off x="767408" y="3385695"/>
            <a:ext cx="571504" cy="28575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1" name="Rounded Rectangle 10"/>
          <p:cNvSpPr/>
          <p:nvPr/>
        </p:nvSpPr>
        <p:spPr>
          <a:xfrm>
            <a:off x="1410350" y="3385695"/>
            <a:ext cx="571504" cy="28575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2" name="Rounded Rectangle 11"/>
          <p:cNvSpPr/>
          <p:nvPr/>
        </p:nvSpPr>
        <p:spPr>
          <a:xfrm>
            <a:off x="2053292" y="3385695"/>
            <a:ext cx="571504" cy="28575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3" name="Rounded Rectangle 12"/>
          <p:cNvSpPr/>
          <p:nvPr/>
        </p:nvSpPr>
        <p:spPr>
          <a:xfrm>
            <a:off x="2696234" y="3385695"/>
            <a:ext cx="571504" cy="28575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4" name="Rounded Rectangle 13"/>
          <p:cNvSpPr/>
          <p:nvPr/>
        </p:nvSpPr>
        <p:spPr>
          <a:xfrm>
            <a:off x="3339176" y="3385695"/>
            <a:ext cx="571504" cy="28575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5" name="Rounded Rectangle 14"/>
          <p:cNvSpPr/>
          <p:nvPr/>
        </p:nvSpPr>
        <p:spPr>
          <a:xfrm>
            <a:off x="767408" y="3742885"/>
            <a:ext cx="571504" cy="28575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6" name="Rounded Rectangle 15"/>
          <p:cNvSpPr/>
          <p:nvPr/>
        </p:nvSpPr>
        <p:spPr>
          <a:xfrm>
            <a:off x="1410350" y="3742885"/>
            <a:ext cx="571504" cy="28575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7" name="Rounded Rectangle 16"/>
          <p:cNvSpPr/>
          <p:nvPr/>
        </p:nvSpPr>
        <p:spPr>
          <a:xfrm>
            <a:off x="2053292" y="3742885"/>
            <a:ext cx="571504" cy="28575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8" name="Rounded Rectangle 17"/>
          <p:cNvSpPr/>
          <p:nvPr/>
        </p:nvSpPr>
        <p:spPr>
          <a:xfrm>
            <a:off x="2696234" y="3742885"/>
            <a:ext cx="571504" cy="28575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9" name="Rounded Rectangle 18"/>
          <p:cNvSpPr/>
          <p:nvPr/>
        </p:nvSpPr>
        <p:spPr>
          <a:xfrm>
            <a:off x="3339176" y="3742885"/>
            <a:ext cx="571504" cy="28575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0" name="Rounded Rectangle 19"/>
          <p:cNvSpPr/>
          <p:nvPr/>
        </p:nvSpPr>
        <p:spPr>
          <a:xfrm>
            <a:off x="767408" y="4100075"/>
            <a:ext cx="571504" cy="28575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1" name="Rounded Rectangle 20"/>
          <p:cNvSpPr/>
          <p:nvPr/>
        </p:nvSpPr>
        <p:spPr>
          <a:xfrm>
            <a:off x="1410350" y="4100075"/>
            <a:ext cx="571504" cy="28575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2" name="Rounded Rectangle 21"/>
          <p:cNvSpPr/>
          <p:nvPr/>
        </p:nvSpPr>
        <p:spPr>
          <a:xfrm>
            <a:off x="2053292" y="4100075"/>
            <a:ext cx="571504" cy="28575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3" name="Rounded Rectangle 22"/>
          <p:cNvSpPr/>
          <p:nvPr/>
        </p:nvSpPr>
        <p:spPr>
          <a:xfrm>
            <a:off x="2696234" y="4100075"/>
            <a:ext cx="571504" cy="28575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4" name="Rounded Rectangle 23"/>
          <p:cNvSpPr/>
          <p:nvPr/>
        </p:nvSpPr>
        <p:spPr>
          <a:xfrm>
            <a:off x="3339176" y="4100075"/>
            <a:ext cx="571504" cy="28575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5" name="Rounded Rectangle 24"/>
          <p:cNvSpPr/>
          <p:nvPr/>
        </p:nvSpPr>
        <p:spPr>
          <a:xfrm>
            <a:off x="767408" y="4457265"/>
            <a:ext cx="571504" cy="28575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6" name="Rounded Rectangle 25"/>
          <p:cNvSpPr/>
          <p:nvPr/>
        </p:nvSpPr>
        <p:spPr>
          <a:xfrm>
            <a:off x="1410350" y="4457265"/>
            <a:ext cx="571504" cy="28575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7" name="Rounded Rectangle 26"/>
          <p:cNvSpPr/>
          <p:nvPr/>
        </p:nvSpPr>
        <p:spPr>
          <a:xfrm>
            <a:off x="2053292" y="4457265"/>
            <a:ext cx="571504" cy="28575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8" name="Rounded Rectangle 27"/>
          <p:cNvSpPr/>
          <p:nvPr/>
        </p:nvSpPr>
        <p:spPr>
          <a:xfrm>
            <a:off x="2696234" y="4457265"/>
            <a:ext cx="571504" cy="28575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9" name="Rounded Rectangle 28"/>
          <p:cNvSpPr/>
          <p:nvPr/>
        </p:nvSpPr>
        <p:spPr>
          <a:xfrm>
            <a:off x="3339176" y="4457265"/>
            <a:ext cx="571504" cy="28575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0" name="Rounded Rectangle 29"/>
          <p:cNvSpPr/>
          <p:nvPr/>
        </p:nvSpPr>
        <p:spPr>
          <a:xfrm>
            <a:off x="767408" y="4814455"/>
            <a:ext cx="571504" cy="28575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1" name="Rounded Rectangle 30"/>
          <p:cNvSpPr/>
          <p:nvPr/>
        </p:nvSpPr>
        <p:spPr>
          <a:xfrm>
            <a:off x="1410350" y="4814455"/>
            <a:ext cx="571504" cy="28575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2" name="Rounded Rectangle 31"/>
          <p:cNvSpPr/>
          <p:nvPr/>
        </p:nvSpPr>
        <p:spPr>
          <a:xfrm>
            <a:off x="2053292" y="4814455"/>
            <a:ext cx="571504" cy="28575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3" name="Rounded Rectangle 32"/>
          <p:cNvSpPr/>
          <p:nvPr/>
        </p:nvSpPr>
        <p:spPr>
          <a:xfrm>
            <a:off x="2696234" y="4814455"/>
            <a:ext cx="571504" cy="28575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4" name="Rounded Rectangle 33"/>
          <p:cNvSpPr/>
          <p:nvPr/>
        </p:nvSpPr>
        <p:spPr>
          <a:xfrm>
            <a:off x="3339176" y="4814455"/>
            <a:ext cx="571504" cy="28575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5" name="Rounded Rectangle 34"/>
          <p:cNvSpPr/>
          <p:nvPr/>
        </p:nvSpPr>
        <p:spPr>
          <a:xfrm>
            <a:off x="767408" y="5171645"/>
            <a:ext cx="571504" cy="28575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6" name="Rounded Rectangle 35"/>
          <p:cNvSpPr/>
          <p:nvPr/>
        </p:nvSpPr>
        <p:spPr>
          <a:xfrm>
            <a:off x="1410350" y="5171645"/>
            <a:ext cx="571504" cy="28575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7" name="Rounded Rectangle 36"/>
          <p:cNvSpPr/>
          <p:nvPr/>
        </p:nvSpPr>
        <p:spPr>
          <a:xfrm>
            <a:off x="2053292" y="5171645"/>
            <a:ext cx="571504" cy="28575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8" name="Rounded Rectangle 37"/>
          <p:cNvSpPr/>
          <p:nvPr/>
        </p:nvSpPr>
        <p:spPr>
          <a:xfrm>
            <a:off x="2696234" y="5171645"/>
            <a:ext cx="571504" cy="28575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9" name="Rounded Rectangle 38"/>
          <p:cNvSpPr/>
          <p:nvPr/>
        </p:nvSpPr>
        <p:spPr>
          <a:xfrm>
            <a:off x="3339176" y="5171645"/>
            <a:ext cx="571504" cy="28575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40" name="Rounded Rectangle 39"/>
          <p:cNvSpPr/>
          <p:nvPr/>
        </p:nvSpPr>
        <p:spPr>
          <a:xfrm>
            <a:off x="767408" y="5528835"/>
            <a:ext cx="571504" cy="28575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41" name="Rounded Rectangle 40"/>
          <p:cNvSpPr/>
          <p:nvPr/>
        </p:nvSpPr>
        <p:spPr>
          <a:xfrm>
            <a:off x="1410350" y="5528835"/>
            <a:ext cx="571504" cy="28575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42" name="Rounded Rectangle 41"/>
          <p:cNvSpPr/>
          <p:nvPr/>
        </p:nvSpPr>
        <p:spPr>
          <a:xfrm>
            <a:off x="2053292" y="5528835"/>
            <a:ext cx="571504" cy="28575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43" name="Rounded Rectangle 42"/>
          <p:cNvSpPr/>
          <p:nvPr/>
        </p:nvSpPr>
        <p:spPr>
          <a:xfrm>
            <a:off x="2696234" y="5528835"/>
            <a:ext cx="571504" cy="28575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44" name="Rounded Rectangle 43"/>
          <p:cNvSpPr/>
          <p:nvPr/>
        </p:nvSpPr>
        <p:spPr>
          <a:xfrm>
            <a:off x="3339176" y="5528835"/>
            <a:ext cx="571504" cy="28575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pic>
        <p:nvPicPr>
          <p:cNvPr id="45" name="Picture 2" descr="http://t0.gstatic.com/images?q=tbn:ANd9GcTuS6UvAlJ39I7t17ZOZn4NXk4AzjRs1znCoQhw7bKuEcF2690&amp;t=1&amp;usg=__iS-Et3Ejhv9dARuXSJiqe6FiWE4="/>
          <p:cNvPicPr>
            <a:picLocks noChangeAspect="1" noChangeArrowheads="1"/>
          </p:cNvPicPr>
          <p:nvPr/>
        </p:nvPicPr>
        <p:blipFill>
          <a:blip r:embed="rId2"/>
          <a:srcRect/>
          <a:stretch>
            <a:fillRect/>
          </a:stretch>
        </p:blipFill>
        <p:spPr bwMode="auto">
          <a:xfrm>
            <a:off x="5268002" y="1528307"/>
            <a:ext cx="928694" cy="984075"/>
          </a:xfrm>
          <a:prstGeom prst="rect">
            <a:avLst/>
          </a:prstGeom>
          <a:noFill/>
        </p:spPr>
      </p:pic>
      <p:sp>
        <p:nvSpPr>
          <p:cNvPr id="46" name="Rounded Rectangle 45"/>
          <p:cNvSpPr/>
          <p:nvPr/>
        </p:nvSpPr>
        <p:spPr>
          <a:xfrm>
            <a:off x="767408" y="1528307"/>
            <a:ext cx="3143272" cy="64294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nl-BE" dirty="0" smtClean="0"/>
              <a:t>Routed Multimedia Contacts</a:t>
            </a:r>
            <a:endParaRPr lang="en-US" dirty="0"/>
          </a:p>
        </p:txBody>
      </p:sp>
      <p:sp>
        <p:nvSpPr>
          <p:cNvPr id="47" name="TextBox 46"/>
          <p:cNvSpPr txBox="1"/>
          <p:nvPr/>
        </p:nvSpPr>
        <p:spPr>
          <a:xfrm>
            <a:off x="5125126" y="2528439"/>
            <a:ext cx="1214446" cy="276999"/>
          </a:xfrm>
          <a:prstGeom prst="rect">
            <a:avLst/>
          </a:prstGeom>
          <a:noFill/>
        </p:spPr>
        <p:txBody>
          <a:bodyPr wrap="square" rtlCol="0">
            <a:spAutoFit/>
          </a:bodyPr>
          <a:lstStyle/>
          <a:p>
            <a:r>
              <a:rPr lang="nl-BE" sz="1200" dirty="0" smtClean="0"/>
              <a:t>Workspace A</a:t>
            </a:r>
            <a:endParaRPr lang="en-US" sz="1200" dirty="0"/>
          </a:p>
        </p:txBody>
      </p:sp>
      <p:pic>
        <p:nvPicPr>
          <p:cNvPr id="48" name="Picture 2" descr="http://t0.gstatic.com/images?q=tbn:ANd9GcTuS6UvAlJ39I7t17ZOZn4NXk4AzjRs1znCoQhw7bKuEcF2690&amp;t=1&amp;usg=__iS-Et3Ejhv9dARuXSJiqe6FiWE4="/>
          <p:cNvPicPr>
            <a:picLocks noChangeAspect="1" noChangeArrowheads="1"/>
          </p:cNvPicPr>
          <p:nvPr/>
        </p:nvPicPr>
        <p:blipFill>
          <a:blip r:embed="rId2"/>
          <a:srcRect/>
          <a:stretch>
            <a:fillRect/>
          </a:stretch>
        </p:blipFill>
        <p:spPr bwMode="auto">
          <a:xfrm>
            <a:off x="5268002" y="3099943"/>
            <a:ext cx="928694" cy="984075"/>
          </a:xfrm>
          <a:prstGeom prst="rect">
            <a:avLst/>
          </a:prstGeom>
          <a:noFill/>
        </p:spPr>
      </p:pic>
      <p:sp>
        <p:nvSpPr>
          <p:cNvPr id="49" name="TextBox 48"/>
          <p:cNvSpPr txBox="1"/>
          <p:nvPr/>
        </p:nvSpPr>
        <p:spPr>
          <a:xfrm>
            <a:off x="5125126" y="4100075"/>
            <a:ext cx="1214446" cy="276999"/>
          </a:xfrm>
          <a:prstGeom prst="rect">
            <a:avLst/>
          </a:prstGeom>
          <a:noFill/>
        </p:spPr>
        <p:txBody>
          <a:bodyPr wrap="square" rtlCol="0">
            <a:spAutoFit/>
          </a:bodyPr>
          <a:lstStyle/>
          <a:p>
            <a:r>
              <a:rPr lang="nl-BE" sz="1200" dirty="0" smtClean="0"/>
              <a:t>Workspace B</a:t>
            </a:r>
            <a:endParaRPr lang="en-US" sz="1200" dirty="0"/>
          </a:p>
        </p:txBody>
      </p:sp>
      <p:pic>
        <p:nvPicPr>
          <p:cNvPr id="50" name="Picture 2" descr="http://t0.gstatic.com/images?q=tbn:ANd9GcTuS6UvAlJ39I7t17ZOZn4NXk4AzjRs1znCoQhw7bKuEcF2690&amp;t=1&amp;usg=__iS-Et3Ejhv9dARuXSJiqe6FiWE4="/>
          <p:cNvPicPr>
            <a:picLocks noChangeAspect="1" noChangeArrowheads="1"/>
          </p:cNvPicPr>
          <p:nvPr/>
        </p:nvPicPr>
        <p:blipFill>
          <a:blip r:embed="rId2"/>
          <a:srcRect/>
          <a:stretch>
            <a:fillRect/>
          </a:stretch>
        </p:blipFill>
        <p:spPr bwMode="auto">
          <a:xfrm>
            <a:off x="5268002" y="4600141"/>
            <a:ext cx="928694" cy="984075"/>
          </a:xfrm>
          <a:prstGeom prst="rect">
            <a:avLst/>
          </a:prstGeom>
          <a:noFill/>
        </p:spPr>
      </p:pic>
      <p:sp>
        <p:nvSpPr>
          <p:cNvPr id="51" name="TextBox 50"/>
          <p:cNvSpPr txBox="1"/>
          <p:nvPr/>
        </p:nvSpPr>
        <p:spPr>
          <a:xfrm>
            <a:off x="5125126" y="5600273"/>
            <a:ext cx="1214446" cy="276999"/>
          </a:xfrm>
          <a:prstGeom prst="rect">
            <a:avLst/>
          </a:prstGeom>
          <a:noFill/>
        </p:spPr>
        <p:txBody>
          <a:bodyPr wrap="square" rtlCol="0">
            <a:spAutoFit/>
          </a:bodyPr>
          <a:lstStyle/>
          <a:p>
            <a:r>
              <a:rPr lang="nl-BE" sz="1200" dirty="0" smtClean="0"/>
              <a:t>Workspace C</a:t>
            </a:r>
            <a:endParaRPr lang="en-US" sz="1200" dirty="0"/>
          </a:p>
        </p:txBody>
      </p:sp>
      <p:grpSp>
        <p:nvGrpSpPr>
          <p:cNvPr id="52" name="Group 88"/>
          <p:cNvGrpSpPr/>
          <p:nvPr/>
        </p:nvGrpSpPr>
        <p:grpSpPr>
          <a:xfrm>
            <a:off x="6553886" y="1528307"/>
            <a:ext cx="2143140" cy="1062817"/>
            <a:chOff x="6500826" y="928670"/>
            <a:chExt cx="2143140" cy="1062817"/>
          </a:xfrm>
        </p:grpSpPr>
        <p:pic>
          <p:nvPicPr>
            <p:cNvPr id="53" name="Picture 52" descr="Client.png"/>
            <p:cNvPicPr>
              <a:picLocks noChangeAspect="1"/>
            </p:cNvPicPr>
            <p:nvPr/>
          </p:nvPicPr>
          <p:blipFill>
            <a:blip r:embed="rId3" cstate="print"/>
            <a:stretch>
              <a:fillRect/>
            </a:stretch>
          </p:blipFill>
          <p:spPr>
            <a:xfrm>
              <a:off x="6500826" y="928670"/>
              <a:ext cx="714380" cy="714380"/>
            </a:xfrm>
            <a:prstGeom prst="rect">
              <a:avLst/>
            </a:prstGeom>
          </p:spPr>
        </p:pic>
        <p:sp>
          <p:nvSpPr>
            <p:cNvPr id="54" name="TextBox 53"/>
            <p:cNvSpPr txBox="1"/>
            <p:nvPr/>
          </p:nvSpPr>
          <p:spPr>
            <a:xfrm>
              <a:off x="6500826" y="1714488"/>
              <a:ext cx="714380" cy="276999"/>
            </a:xfrm>
            <a:prstGeom prst="rect">
              <a:avLst/>
            </a:prstGeom>
            <a:noFill/>
          </p:spPr>
          <p:txBody>
            <a:bodyPr wrap="square" rtlCol="0">
              <a:spAutoFit/>
            </a:bodyPr>
            <a:lstStyle/>
            <a:p>
              <a:r>
                <a:rPr lang="nl-BE" sz="1200" dirty="0" smtClean="0"/>
                <a:t>User 1</a:t>
              </a:r>
              <a:endParaRPr lang="en-US" sz="1200" dirty="0"/>
            </a:p>
          </p:txBody>
        </p:sp>
        <p:sp>
          <p:nvSpPr>
            <p:cNvPr id="55" name="TextBox 54"/>
            <p:cNvSpPr txBox="1"/>
            <p:nvPr/>
          </p:nvSpPr>
          <p:spPr>
            <a:xfrm>
              <a:off x="7286644" y="928670"/>
              <a:ext cx="1357322" cy="461665"/>
            </a:xfrm>
            <a:prstGeom prst="rect">
              <a:avLst/>
            </a:prstGeom>
            <a:noFill/>
          </p:spPr>
          <p:txBody>
            <a:bodyPr wrap="square" rtlCol="0">
              <a:spAutoFit/>
            </a:bodyPr>
            <a:lstStyle/>
            <a:p>
              <a:r>
                <a:rPr lang="nl-BE" sz="1200" dirty="0" smtClean="0"/>
                <a:t>. inbound</a:t>
              </a:r>
            </a:p>
            <a:p>
              <a:r>
                <a:rPr lang="nl-BE" sz="1200" dirty="0" smtClean="0"/>
                <a:t>. web chat</a:t>
              </a:r>
            </a:p>
          </p:txBody>
        </p:sp>
      </p:grpSp>
      <p:grpSp>
        <p:nvGrpSpPr>
          <p:cNvPr id="56" name="Group 89"/>
          <p:cNvGrpSpPr/>
          <p:nvPr/>
        </p:nvGrpSpPr>
        <p:grpSpPr>
          <a:xfrm>
            <a:off x="6553886" y="3099943"/>
            <a:ext cx="2143140" cy="1062817"/>
            <a:chOff x="6500826" y="2500306"/>
            <a:chExt cx="2143140" cy="1062817"/>
          </a:xfrm>
        </p:grpSpPr>
        <p:pic>
          <p:nvPicPr>
            <p:cNvPr id="57" name="Picture 56" descr="Client.png"/>
            <p:cNvPicPr>
              <a:picLocks noChangeAspect="1"/>
            </p:cNvPicPr>
            <p:nvPr/>
          </p:nvPicPr>
          <p:blipFill>
            <a:blip r:embed="rId3" cstate="print"/>
            <a:stretch>
              <a:fillRect/>
            </a:stretch>
          </p:blipFill>
          <p:spPr>
            <a:xfrm>
              <a:off x="6500826" y="2500306"/>
              <a:ext cx="714380" cy="714380"/>
            </a:xfrm>
            <a:prstGeom prst="rect">
              <a:avLst/>
            </a:prstGeom>
          </p:spPr>
        </p:pic>
        <p:sp>
          <p:nvSpPr>
            <p:cNvPr id="58" name="TextBox 57"/>
            <p:cNvSpPr txBox="1"/>
            <p:nvPr/>
          </p:nvSpPr>
          <p:spPr>
            <a:xfrm>
              <a:off x="6500826" y="3286124"/>
              <a:ext cx="714380" cy="276999"/>
            </a:xfrm>
            <a:prstGeom prst="rect">
              <a:avLst/>
            </a:prstGeom>
            <a:noFill/>
          </p:spPr>
          <p:txBody>
            <a:bodyPr wrap="square" rtlCol="0">
              <a:spAutoFit/>
            </a:bodyPr>
            <a:lstStyle/>
            <a:p>
              <a:r>
                <a:rPr lang="nl-BE" sz="1200" dirty="0" smtClean="0"/>
                <a:t>User 2</a:t>
              </a:r>
              <a:endParaRPr lang="en-US" sz="1200" dirty="0"/>
            </a:p>
          </p:txBody>
        </p:sp>
        <p:sp>
          <p:nvSpPr>
            <p:cNvPr id="59" name="TextBox 58"/>
            <p:cNvSpPr txBox="1"/>
            <p:nvPr/>
          </p:nvSpPr>
          <p:spPr>
            <a:xfrm>
              <a:off x="7286644" y="2571744"/>
              <a:ext cx="1357322" cy="276999"/>
            </a:xfrm>
            <a:prstGeom prst="rect">
              <a:avLst/>
            </a:prstGeom>
            <a:noFill/>
          </p:spPr>
          <p:txBody>
            <a:bodyPr wrap="square" rtlCol="0">
              <a:spAutoFit/>
            </a:bodyPr>
            <a:lstStyle/>
            <a:p>
              <a:r>
                <a:rPr lang="nl-BE" sz="1200" dirty="0" smtClean="0"/>
                <a:t>. inbound</a:t>
              </a:r>
            </a:p>
          </p:txBody>
        </p:sp>
      </p:grpSp>
      <p:grpSp>
        <p:nvGrpSpPr>
          <p:cNvPr id="60" name="Group 90"/>
          <p:cNvGrpSpPr/>
          <p:nvPr/>
        </p:nvGrpSpPr>
        <p:grpSpPr>
          <a:xfrm>
            <a:off x="6553886" y="4600141"/>
            <a:ext cx="2143140" cy="1087101"/>
            <a:chOff x="6500826" y="4000504"/>
            <a:chExt cx="2143140" cy="1087101"/>
          </a:xfrm>
        </p:grpSpPr>
        <p:pic>
          <p:nvPicPr>
            <p:cNvPr id="61" name="Picture 60" descr="Client.png"/>
            <p:cNvPicPr>
              <a:picLocks noChangeAspect="1"/>
            </p:cNvPicPr>
            <p:nvPr/>
          </p:nvPicPr>
          <p:blipFill>
            <a:blip r:embed="rId3" cstate="print"/>
            <a:stretch>
              <a:fillRect/>
            </a:stretch>
          </p:blipFill>
          <p:spPr>
            <a:xfrm>
              <a:off x="6500826" y="4000504"/>
              <a:ext cx="714380" cy="714380"/>
            </a:xfrm>
            <a:prstGeom prst="rect">
              <a:avLst/>
            </a:prstGeom>
          </p:spPr>
        </p:pic>
        <p:sp>
          <p:nvSpPr>
            <p:cNvPr id="62" name="TextBox 61"/>
            <p:cNvSpPr txBox="1"/>
            <p:nvPr/>
          </p:nvSpPr>
          <p:spPr>
            <a:xfrm>
              <a:off x="6500826" y="4786322"/>
              <a:ext cx="714380" cy="276999"/>
            </a:xfrm>
            <a:prstGeom prst="rect">
              <a:avLst/>
            </a:prstGeom>
            <a:noFill/>
          </p:spPr>
          <p:txBody>
            <a:bodyPr wrap="square" rtlCol="0">
              <a:spAutoFit/>
            </a:bodyPr>
            <a:lstStyle/>
            <a:p>
              <a:r>
                <a:rPr lang="nl-BE" sz="1200" dirty="0" smtClean="0"/>
                <a:t>User 3</a:t>
              </a:r>
              <a:endParaRPr lang="en-US" sz="1200" dirty="0"/>
            </a:p>
          </p:txBody>
        </p:sp>
        <p:sp>
          <p:nvSpPr>
            <p:cNvPr id="63" name="TextBox 62"/>
            <p:cNvSpPr txBox="1"/>
            <p:nvPr/>
          </p:nvSpPr>
          <p:spPr>
            <a:xfrm>
              <a:off x="7286644" y="4071942"/>
              <a:ext cx="1357322" cy="1015663"/>
            </a:xfrm>
            <a:prstGeom prst="rect">
              <a:avLst/>
            </a:prstGeom>
            <a:noFill/>
          </p:spPr>
          <p:txBody>
            <a:bodyPr wrap="square" rtlCol="0">
              <a:spAutoFit/>
            </a:bodyPr>
            <a:lstStyle/>
            <a:p>
              <a:r>
                <a:rPr lang="nl-BE" sz="1200" dirty="0" smtClean="0"/>
                <a:t>. inbound</a:t>
              </a:r>
            </a:p>
            <a:p>
              <a:r>
                <a:rPr lang="nl-BE" sz="1200" dirty="0" smtClean="0"/>
                <a:t>. outbound</a:t>
              </a:r>
            </a:p>
            <a:p>
              <a:r>
                <a:rPr lang="nl-BE" sz="1200" dirty="0" smtClean="0"/>
                <a:t>. fax</a:t>
              </a:r>
              <a:br>
                <a:rPr lang="nl-BE" sz="1200" dirty="0" smtClean="0"/>
              </a:br>
              <a:r>
                <a:rPr lang="nl-BE" sz="1200" dirty="0" smtClean="0"/>
                <a:t>. email</a:t>
              </a:r>
            </a:p>
            <a:p>
              <a:r>
                <a:rPr lang="nl-BE" sz="1200" dirty="0" smtClean="0"/>
                <a:t>. web chat</a:t>
              </a:r>
            </a:p>
          </p:txBody>
        </p:sp>
      </p:grpSp>
      <p:grpSp>
        <p:nvGrpSpPr>
          <p:cNvPr id="64" name="Group 71"/>
          <p:cNvGrpSpPr/>
          <p:nvPr/>
        </p:nvGrpSpPr>
        <p:grpSpPr>
          <a:xfrm>
            <a:off x="4053556" y="1385431"/>
            <a:ext cx="1214446" cy="785818"/>
            <a:chOff x="4000496" y="785794"/>
            <a:chExt cx="1214446" cy="785818"/>
          </a:xfrm>
        </p:grpSpPr>
        <p:sp>
          <p:nvSpPr>
            <p:cNvPr id="65" name="Striped Right Arrow 64"/>
            <p:cNvSpPr/>
            <p:nvPr/>
          </p:nvSpPr>
          <p:spPr>
            <a:xfrm>
              <a:off x="4286248" y="1214422"/>
              <a:ext cx="785818" cy="357190"/>
            </a:xfrm>
            <a:prstGeom prst="stripedRigh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66" name="TextBox 65"/>
            <p:cNvSpPr txBox="1"/>
            <p:nvPr/>
          </p:nvSpPr>
          <p:spPr>
            <a:xfrm>
              <a:off x="4000496" y="785794"/>
              <a:ext cx="1214446" cy="461665"/>
            </a:xfrm>
            <a:prstGeom prst="rect">
              <a:avLst/>
            </a:prstGeom>
            <a:noFill/>
          </p:spPr>
          <p:txBody>
            <a:bodyPr wrap="square" rtlCol="0">
              <a:spAutoFit/>
            </a:bodyPr>
            <a:lstStyle/>
            <a:p>
              <a:pPr algn="ctr"/>
              <a:r>
                <a:rPr lang="nl-BE" sz="1200" dirty="0" smtClean="0"/>
                <a:t>Web chat session</a:t>
              </a:r>
              <a:endParaRPr lang="en-US" sz="1200" dirty="0"/>
            </a:p>
          </p:txBody>
        </p:sp>
      </p:grpSp>
      <p:grpSp>
        <p:nvGrpSpPr>
          <p:cNvPr id="67" name="Group 72"/>
          <p:cNvGrpSpPr/>
          <p:nvPr/>
        </p:nvGrpSpPr>
        <p:grpSpPr>
          <a:xfrm>
            <a:off x="4053556" y="3099943"/>
            <a:ext cx="1214446" cy="642942"/>
            <a:chOff x="4000496" y="2500306"/>
            <a:chExt cx="1214446" cy="642942"/>
          </a:xfrm>
        </p:grpSpPr>
        <p:sp>
          <p:nvSpPr>
            <p:cNvPr id="68" name="Striped Right Arrow 67"/>
            <p:cNvSpPr/>
            <p:nvPr/>
          </p:nvSpPr>
          <p:spPr>
            <a:xfrm>
              <a:off x="4286248" y="2786058"/>
              <a:ext cx="785818" cy="357190"/>
            </a:xfrm>
            <a:prstGeom prst="stripedRigh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69" name="TextBox 68"/>
            <p:cNvSpPr txBox="1"/>
            <p:nvPr/>
          </p:nvSpPr>
          <p:spPr>
            <a:xfrm>
              <a:off x="4000496" y="2500306"/>
              <a:ext cx="1214446" cy="276999"/>
            </a:xfrm>
            <a:prstGeom prst="rect">
              <a:avLst/>
            </a:prstGeom>
            <a:noFill/>
          </p:spPr>
          <p:txBody>
            <a:bodyPr wrap="square" rtlCol="0">
              <a:spAutoFit/>
            </a:bodyPr>
            <a:lstStyle/>
            <a:p>
              <a:pPr algn="ctr"/>
              <a:r>
                <a:rPr lang="nl-BE" sz="1200" dirty="0" smtClean="0"/>
                <a:t>Inbound call</a:t>
              </a:r>
              <a:endParaRPr lang="en-US" sz="1200" dirty="0"/>
            </a:p>
          </p:txBody>
        </p:sp>
      </p:grpSp>
      <p:grpSp>
        <p:nvGrpSpPr>
          <p:cNvPr id="70" name="Group 73"/>
          <p:cNvGrpSpPr/>
          <p:nvPr/>
        </p:nvGrpSpPr>
        <p:grpSpPr>
          <a:xfrm>
            <a:off x="4053556" y="4600141"/>
            <a:ext cx="1214446" cy="642942"/>
            <a:chOff x="4000496" y="4000504"/>
            <a:chExt cx="1214446" cy="642942"/>
          </a:xfrm>
        </p:grpSpPr>
        <p:sp>
          <p:nvSpPr>
            <p:cNvPr id="71" name="Striped Right Arrow 70"/>
            <p:cNvSpPr/>
            <p:nvPr/>
          </p:nvSpPr>
          <p:spPr>
            <a:xfrm>
              <a:off x="4286248" y="4286256"/>
              <a:ext cx="785818" cy="357190"/>
            </a:xfrm>
            <a:prstGeom prst="stripedRigh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72" name="TextBox 71"/>
            <p:cNvSpPr txBox="1"/>
            <p:nvPr/>
          </p:nvSpPr>
          <p:spPr>
            <a:xfrm>
              <a:off x="4000496" y="4000504"/>
              <a:ext cx="1214446" cy="276999"/>
            </a:xfrm>
            <a:prstGeom prst="rect">
              <a:avLst/>
            </a:prstGeom>
            <a:noFill/>
          </p:spPr>
          <p:txBody>
            <a:bodyPr wrap="square" rtlCol="0">
              <a:spAutoFit/>
            </a:bodyPr>
            <a:lstStyle/>
            <a:p>
              <a:pPr algn="ctr"/>
              <a:r>
                <a:rPr lang="nl-BE" sz="1200" dirty="0" smtClean="0"/>
                <a:t>Fax</a:t>
              </a:r>
              <a:endParaRPr lang="en-US" sz="1200" dirty="0"/>
            </a:p>
          </p:txBody>
        </p:sp>
      </p:grpSp>
    </p:spTree>
    <p:extLst>
      <p:ext uri="{BB962C8B-B14F-4D97-AF65-F5344CB8AC3E}">
        <p14:creationId xmlns:p14="http://schemas.microsoft.com/office/powerpoint/2010/main" val="2993371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additive="base">
                                        <p:cTn id="13" dur="1000" fill="hold"/>
                                        <p:tgtEl>
                                          <p:spTgt spid="52"/>
                                        </p:tgtEl>
                                        <p:attrNameLst>
                                          <p:attrName>ppt_x</p:attrName>
                                        </p:attrNameLst>
                                      </p:cBhvr>
                                      <p:tavLst>
                                        <p:tav tm="0">
                                          <p:val>
                                            <p:strVal val="1+#ppt_w/2"/>
                                          </p:val>
                                        </p:tav>
                                        <p:tav tm="100000">
                                          <p:val>
                                            <p:strVal val="#ppt_x"/>
                                          </p:val>
                                        </p:tav>
                                      </p:tavLst>
                                    </p:anim>
                                    <p:anim calcmode="lin" valueType="num">
                                      <p:cBhvr additive="base">
                                        <p:cTn id="14" dur="1000" fill="hold"/>
                                        <p:tgtEl>
                                          <p:spTgt spid="5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56"/>
                                        </p:tgtEl>
                                        <p:attrNameLst>
                                          <p:attrName>style.visibility</p:attrName>
                                        </p:attrNameLst>
                                      </p:cBhvr>
                                      <p:to>
                                        <p:strVal val="visible"/>
                                      </p:to>
                                    </p:set>
                                    <p:anim calcmode="lin" valueType="num">
                                      <p:cBhvr additive="base">
                                        <p:cTn id="19" dur="1000" fill="hold"/>
                                        <p:tgtEl>
                                          <p:spTgt spid="56"/>
                                        </p:tgtEl>
                                        <p:attrNameLst>
                                          <p:attrName>ppt_x</p:attrName>
                                        </p:attrNameLst>
                                      </p:cBhvr>
                                      <p:tavLst>
                                        <p:tav tm="0">
                                          <p:val>
                                            <p:strVal val="1+#ppt_w/2"/>
                                          </p:val>
                                        </p:tav>
                                        <p:tav tm="100000">
                                          <p:val>
                                            <p:strVal val="#ppt_x"/>
                                          </p:val>
                                        </p:tav>
                                      </p:tavLst>
                                    </p:anim>
                                    <p:anim calcmode="lin" valueType="num">
                                      <p:cBhvr additive="base">
                                        <p:cTn id="20" dur="10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60"/>
                                        </p:tgtEl>
                                        <p:attrNameLst>
                                          <p:attrName>style.visibility</p:attrName>
                                        </p:attrNameLst>
                                      </p:cBhvr>
                                      <p:to>
                                        <p:strVal val="visible"/>
                                      </p:to>
                                    </p:set>
                                    <p:anim calcmode="lin" valueType="num">
                                      <p:cBhvr additive="base">
                                        <p:cTn id="25" dur="1000" fill="hold"/>
                                        <p:tgtEl>
                                          <p:spTgt spid="60"/>
                                        </p:tgtEl>
                                        <p:attrNameLst>
                                          <p:attrName>ppt_x</p:attrName>
                                        </p:attrNameLst>
                                      </p:cBhvr>
                                      <p:tavLst>
                                        <p:tav tm="0">
                                          <p:val>
                                            <p:strVal val="1+#ppt_w/2"/>
                                          </p:val>
                                        </p:tav>
                                        <p:tav tm="100000">
                                          <p:val>
                                            <p:strVal val="#ppt_x"/>
                                          </p:val>
                                        </p:tav>
                                      </p:tavLst>
                                    </p:anim>
                                    <p:anim calcmode="lin" valueType="num">
                                      <p:cBhvr additive="base">
                                        <p:cTn id="26" dur="1000" fill="hold"/>
                                        <p:tgtEl>
                                          <p:spTgt spid="60"/>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nodeType="clickEffect">
                                  <p:stCondLst>
                                    <p:cond delay="0"/>
                                  </p:stCondLst>
                                  <p:childTnLst>
                                    <p:set>
                                      <p:cBhvr>
                                        <p:cTn id="30" dur="1" fill="hold">
                                          <p:stCondLst>
                                            <p:cond delay="0"/>
                                          </p:stCondLst>
                                        </p:cTn>
                                        <p:tgtEl>
                                          <p:spTgt spid="64"/>
                                        </p:tgtEl>
                                        <p:attrNameLst>
                                          <p:attrName>style.visibility</p:attrName>
                                        </p:attrNameLst>
                                      </p:cBhvr>
                                      <p:to>
                                        <p:strVal val="visible"/>
                                      </p:to>
                                    </p:set>
                                    <p:animEffect transition="in" filter="checkerboard(across)">
                                      <p:cBhvr>
                                        <p:cTn id="31" dur="1000"/>
                                        <p:tgtEl>
                                          <p:spTgt spid="64"/>
                                        </p:tgtEl>
                                      </p:cBhvr>
                                    </p:animEffect>
                                  </p:childTnLst>
                                </p:cTn>
                              </p:par>
                            </p:childTnLst>
                          </p:cTn>
                        </p:par>
                        <p:par>
                          <p:cTn id="32" fill="hold">
                            <p:stCondLst>
                              <p:cond delay="1000"/>
                            </p:stCondLst>
                            <p:childTnLst>
                              <p:par>
                                <p:cTn id="33" presetID="3" presetClass="exit" presetSubtype="10" fill="hold" grpId="0" nodeType="afterEffect">
                                  <p:stCondLst>
                                    <p:cond delay="0"/>
                                  </p:stCondLst>
                                  <p:childTnLst>
                                    <p:animEffect transition="out" filter="blinds(horizontal)">
                                      <p:cBhvr>
                                        <p:cTn id="34" dur="1000"/>
                                        <p:tgtEl>
                                          <p:spTgt spid="9"/>
                                        </p:tgtEl>
                                      </p:cBhvr>
                                    </p:animEffect>
                                    <p:set>
                                      <p:cBhvr>
                                        <p:cTn id="35" dur="1" fill="hold">
                                          <p:stCondLst>
                                            <p:cond delay="999"/>
                                          </p:stCondLst>
                                        </p:cTn>
                                        <p:tgtEl>
                                          <p:spTgt spid="9"/>
                                        </p:tgtEl>
                                        <p:attrNameLst>
                                          <p:attrName>style.visibility</p:attrName>
                                        </p:attrNameLst>
                                      </p:cBhvr>
                                      <p:to>
                                        <p:strVal val="hidden"/>
                                      </p:to>
                                    </p:set>
                                  </p:childTnLst>
                                </p:cTn>
                              </p:par>
                            </p:childTnLst>
                          </p:cTn>
                        </p:par>
                        <p:par>
                          <p:cTn id="36" fill="hold">
                            <p:stCondLst>
                              <p:cond delay="2000"/>
                            </p:stCondLst>
                            <p:childTnLst>
                              <p:par>
                                <p:cTn id="37" presetID="5" presetClass="exit" presetSubtype="10" fill="hold" nodeType="afterEffect">
                                  <p:stCondLst>
                                    <p:cond delay="0"/>
                                  </p:stCondLst>
                                  <p:childTnLst>
                                    <p:animEffect transition="out" filter="checkerboard(across)">
                                      <p:cBhvr>
                                        <p:cTn id="38" dur="500"/>
                                        <p:tgtEl>
                                          <p:spTgt spid="64"/>
                                        </p:tgtEl>
                                      </p:cBhvr>
                                    </p:animEffect>
                                    <p:set>
                                      <p:cBhvr>
                                        <p:cTn id="39" dur="1" fill="hold">
                                          <p:stCondLst>
                                            <p:cond delay="499"/>
                                          </p:stCondLst>
                                        </p:cTn>
                                        <p:tgtEl>
                                          <p:spTgt spid="64"/>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nodeType="clickEffect">
                                  <p:stCondLst>
                                    <p:cond delay="0"/>
                                  </p:stCondLst>
                                  <p:childTnLst>
                                    <p:set>
                                      <p:cBhvr>
                                        <p:cTn id="43" dur="1" fill="hold">
                                          <p:stCondLst>
                                            <p:cond delay="0"/>
                                          </p:stCondLst>
                                        </p:cTn>
                                        <p:tgtEl>
                                          <p:spTgt spid="70"/>
                                        </p:tgtEl>
                                        <p:attrNameLst>
                                          <p:attrName>style.visibility</p:attrName>
                                        </p:attrNameLst>
                                      </p:cBhvr>
                                      <p:to>
                                        <p:strVal val="visible"/>
                                      </p:to>
                                    </p:set>
                                    <p:animEffect transition="in" filter="checkerboard(across)">
                                      <p:cBhvr>
                                        <p:cTn id="44" dur="1000"/>
                                        <p:tgtEl>
                                          <p:spTgt spid="70"/>
                                        </p:tgtEl>
                                      </p:cBhvr>
                                    </p:animEffect>
                                  </p:childTnLst>
                                </p:cTn>
                              </p:par>
                            </p:childTnLst>
                          </p:cTn>
                        </p:par>
                        <p:par>
                          <p:cTn id="45" fill="hold">
                            <p:stCondLst>
                              <p:cond delay="1000"/>
                            </p:stCondLst>
                            <p:childTnLst>
                              <p:par>
                                <p:cTn id="46" presetID="3" presetClass="exit" presetSubtype="10" fill="hold" grpId="0" nodeType="afterEffect">
                                  <p:stCondLst>
                                    <p:cond delay="0"/>
                                  </p:stCondLst>
                                  <p:childTnLst>
                                    <p:animEffect transition="out" filter="blinds(horizontal)">
                                      <p:cBhvr>
                                        <p:cTn id="47" dur="1000"/>
                                        <p:tgtEl>
                                          <p:spTgt spid="8"/>
                                        </p:tgtEl>
                                      </p:cBhvr>
                                    </p:animEffect>
                                    <p:set>
                                      <p:cBhvr>
                                        <p:cTn id="48" dur="1" fill="hold">
                                          <p:stCondLst>
                                            <p:cond delay="999"/>
                                          </p:stCondLst>
                                        </p:cTn>
                                        <p:tgtEl>
                                          <p:spTgt spid="8"/>
                                        </p:tgtEl>
                                        <p:attrNameLst>
                                          <p:attrName>style.visibility</p:attrName>
                                        </p:attrNameLst>
                                      </p:cBhvr>
                                      <p:to>
                                        <p:strVal val="hidden"/>
                                      </p:to>
                                    </p:set>
                                  </p:childTnLst>
                                </p:cTn>
                              </p:par>
                            </p:childTnLst>
                          </p:cTn>
                        </p:par>
                        <p:par>
                          <p:cTn id="49" fill="hold">
                            <p:stCondLst>
                              <p:cond delay="2000"/>
                            </p:stCondLst>
                            <p:childTnLst>
                              <p:par>
                                <p:cTn id="50" presetID="5" presetClass="exit" presetSubtype="10" fill="hold" nodeType="afterEffect">
                                  <p:stCondLst>
                                    <p:cond delay="0"/>
                                  </p:stCondLst>
                                  <p:childTnLst>
                                    <p:animEffect transition="out" filter="checkerboard(across)">
                                      <p:cBhvr>
                                        <p:cTn id="51" dur="1000"/>
                                        <p:tgtEl>
                                          <p:spTgt spid="70"/>
                                        </p:tgtEl>
                                      </p:cBhvr>
                                    </p:animEffect>
                                    <p:set>
                                      <p:cBhvr>
                                        <p:cTn id="52" dur="1" fill="hold">
                                          <p:stCondLst>
                                            <p:cond delay="999"/>
                                          </p:stCondLst>
                                        </p:cTn>
                                        <p:tgtEl>
                                          <p:spTgt spid="7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nodeType="clickEffect">
                                  <p:stCondLst>
                                    <p:cond delay="0"/>
                                  </p:stCondLst>
                                  <p:childTnLst>
                                    <p:set>
                                      <p:cBhvr>
                                        <p:cTn id="56" dur="1" fill="hold">
                                          <p:stCondLst>
                                            <p:cond delay="0"/>
                                          </p:stCondLst>
                                        </p:cTn>
                                        <p:tgtEl>
                                          <p:spTgt spid="67"/>
                                        </p:tgtEl>
                                        <p:attrNameLst>
                                          <p:attrName>style.visibility</p:attrName>
                                        </p:attrNameLst>
                                      </p:cBhvr>
                                      <p:to>
                                        <p:strVal val="visible"/>
                                      </p:to>
                                    </p:set>
                                    <p:animEffect transition="in" filter="checkerboard(across)">
                                      <p:cBhvr>
                                        <p:cTn id="57" dur="1000"/>
                                        <p:tgtEl>
                                          <p:spTgt spid="67"/>
                                        </p:tgtEl>
                                      </p:cBhvr>
                                    </p:animEffect>
                                  </p:childTnLst>
                                </p:cTn>
                              </p:par>
                            </p:childTnLst>
                          </p:cTn>
                        </p:par>
                        <p:par>
                          <p:cTn id="58" fill="hold">
                            <p:stCondLst>
                              <p:cond delay="1000"/>
                            </p:stCondLst>
                            <p:childTnLst>
                              <p:par>
                                <p:cTn id="59" presetID="3" presetClass="exit" presetSubtype="10" fill="hold" grpId="0" nodeType="afterEffect">
                                  <p:stCondLst>
                                    <p:cond delay="0"/>
                                  </p:stCondLst>
                                  <p:childTnLst>
                                    <p:animEffect transition="out" filter="blinds(horizontal)">
                                      <p:cBhvr>
                                        <p:cTn id="60" dur="1000"/>
                                        <p:tgtEl>
                                          <p:spTgt spid="7"/>
                                        </p:tgtEl>
                                      </p:cBhvr>
                                    </p:animEffect>
                                    <p:set>
                                      <p:cBhvr>
                                        <p:cTn id="61" dur="1" fill="hold">
                                          <p:stCondLst>
                                            <p:cond delay="999"/>
                                          </p:stCondLst>
                                        </p:cTn>
                                        <p:tgtEl>
                                          <p:spTgt spid="7"/>
                                        </p:tgtEl>
                                        <p:attrNameLst>
                                          <p:attrName>style.visibility</p:attrName>
                                        </p:attrNameLst>
                                      </p:cBhvr>
                                      <p:to>
                                        <p:strVal val="hidden"/>
                                      </p:to>
                                    </p:set>
                                  </p:childTnLst>
                                </p:cTn>
                              </p:par>
                            </p:childTnLst>
                          </p:cTn>
                        </p:par>
                        <p:par>
                          <p:cTn id="62" fill="hold">
                            <p:stCondLst>
                              <p:cond delay="2000"/>
                            </p:stCondLst>
                            <p:childTnLst>
                              <p:par>
                                <p:cTn id="63" presetID="5" presetClass="exit" presetSubtype="10" fill="hold" nodeType="afterEffect">
                                  <p:stCondLst>
                                    <p:cond delay="0"/>
                                  </p:stCondLst>
                                  <p:childTnLst>
                                    <p:animEffect transition="out" filter="checkerboard(across)">
                                      <p:cBhvr>
                                        <p:cTn id="64" dur="1000"/>
                                        <p:tgtEl>
                                          <p:spTgt spid="67"/>
                                        </p:tgtEl>
                                      </p:cBhvr>
                                    </p:animEffect>
                                    <p:set>
                                      <p:cBhvr>
                                        <p:cTn id="65" dur="1" fill="hold">
                                          <p:stCondLst>
                                            <p:cond delay="999"/>
                                          </p:stCondLst>
                                        </p:cTn>
                                        <p:tgtEl>
                                          <p:spTgt spid="67"/>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5" presetClass="entr" presetSubtype="10" fill="hold" nodeType="clickEffect">
                                  <p:stCondLst>
                                    <p:cond delay="0"/>
                                  </p:stCondLst>
                                  <p:childTnLst>
                                    <p:set>
                                      <p:cBhvr>
                                        <p:cTn id="69" dur="1" fill="hold">
                                          <p:stCondLst>
                                            <p:cond delay="0"/>
                                          </p:stCondLst>
                                        </p:cTn>
                                        <p:tgtEl>
                                          <p:spTgt spid="64"/>
                                        </p:tgtEl>
                                        <p:attrNameLst>
                                          <p:attrName>style.visibility</p:attrName>
                                        </p:attrNameLst>
                                      </p:cBhvr>
                                      <p:to>
                                        <p:strVal val="visible"/>
                                      </p:to>
                                    </p:set>
                                    <p:animEffect transition="in" filter="checkerboard(across)">
                                      <p:cBhvr>
                                        <p:cTn id="70" dur="1000"/>
                                        <p:tgtEl>
                                          <p:spTgt spid="64"/>
                                        </p:tgtEl>
                                      </p:cBhvr>
                                    </p:animEffect>
                                  </p:childTnLst>
                                </p:cTn>
                              </p:par>
                            </p:childTnLst>
                          </p:cTn>
                        </p:par>
                        <p:par>
                          <p:cTn id="71" fill="hold">
                            <p:stCondLst>
                              <p:cond delay="1000"/>
                            </p:stCondLst>
                            <p:childTnLst>
                              <p:par>
                                <p:cTn id="72" presetID="3" presetClass="exit" presetSubtype="10" fill="hold" grpId="0" nodeType="afterEffect">
                                  <p:stCondLst>
                                    <p:cond delay="0"/>
                                  </p:stCondLst>
                                  <p:childTnLst>
                                    <p:animEffect transition="out" filter="blinds(horizontal)">
                                      <p:cBhvr>
                                        <p:cTn id="73" dur="1000"/>
                                        <p:tgtEl>
                                          <p:spTgt spid="6"/>
                                        </p:tgtEl>
                                      </p:cBhvr>
                                    </p:animEffect>
                                    <p:set>
                                      <p:cBhvr>
                                        <p:cTn id="74" dur="1" fill="hold">
                                          <p:stCondLst>
                                            <p:cond delay="999"/>
                                          </p:stCondLst>
                                        </p:cTn>
                                        <p:tgtEl>
                                          <p:spTgt spid="6"/>
                                        </p:tgtEl>
                                        <p:attrNameLst>
                                          <p:attrName>style.visibility</p:attrName>
                                        </p:attrNameLst>
                                      </p:cBhvr>
                                      <p:to>
                                        <p:strVal val="hidden"/>
                                      </p:to>
                                    </p:set>
                                  </p:childTnLst>
                                </p:cTn>
                              </p:par>
                            </p:childTnLst>
                          </p:cTn>
                        </p:par>
                        <p:par>
                          <p:cTn id="75" fill="hold">
                            <p:stCondLst>
                              <p:cond delay="2000"/>
                            </p:stCondLst>
                            <p:childTnLst>
                              <p:par>
                                <p:cTn id="76" presetID="5" presetClass="exit" presetSubtype="10" fill="hold" nodeType="afterEffect">
                                  <p:stCondLst>
                                    <p:cond delay="0"/>
                                  </p:stCondLst>
                                  <p:childTnLst>
                                    <p:animEffect transition="out" filter="checkerboard(across)">
                                      <p:cBhvr>
                                        <p:cTn id="77" dur="1000"/>
                                        <p:tgtEl>
                                          <p:spTgt spid="64"/>
                                        </p:tgtEl>
                                      </p:cBhvr>
                                    </p:animEffect>
                                    <p:set>
                                      <p:cBhvr>
                                        <p:cTn id="78" dur="1" fill="hold">
                                          <p:stCondLst>
                                            <p:cond delay="999"/>
                                          </p:stCondLst>
                                        </p:cTn>
                                        <p:tgtEl>
                                          <p:spTgt spid="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8" grpId="0" animBg="1"/>
      <p:bldP spid="9"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sz="1800" dirty="0" smtClean="0"/>
          </a:p>
        </p:txBody>
      </p:sp>
      <p:sp>
        <p:nvSpPr>
          <p:cNvPr id="4" name="Title 3"/>
          <p:cNvSpPr>
            <a:spLocks noGrp="1"/>
          </p:cNvSpPr>
          <p:nvPr>
            <p:ph type="title"/>
          </p:nvPr>
        </p:nvSpPr>
        <p:spPr/>
        <p:txBody>
          <a:bodyPr>
            <a:normAutofit/>
          </a:bodyPr>
          <a:lstStyle/>
          <a:p>
            <a:r>
              <a:rPr lang="en-US" sz="1900" dirty="0" smtClean="0"/>
              <a:t>Innovative price model</a:t>
            </a:r>
            <a:br>
              <a:rPr lang="en-US" sz="1900" dirty="0" smtClean="0"/>
            </a:br>
            <a:r>
              <a:rPr lang="en-US" sz="1900" i="1" dirty="0">
                <a:solidFill>
                  <a:srgbClr val="FFC000"/>
                </a:solidFill>
              </a:rPr>
              <a:t>Step </a:t>
            </a:r>
            <a:r>
              <a:rPr lang="en-US" sz="1900" i="1" dirty="0" smtClean="0">
                <a:solidFill>
                  <a:srgbClr val="FFC000"/>
                </a:solidFill>
              </a:rPr>
              <a:t>4b: Routed Multimedia Contacts</a:t>
            </a:r>
            <a:endParaRPr lang="en-US" sz="1900" dirty="0"/>
          </a:p>
        </p:txBody>
      </p:sp>
      <p:graphicFrame>
        <p:nvGraphicFramePr>
          <p:cNvPr id="5" name="Content Placeholder 6"/>
          <p:cNvGraphicFramePr>
            <a:graphicFrameLocks/>
          </p:cNvGraphicFramePr>
          <p:nvPr/>
        </p:nvGraphicFramePr>
        <p:xfrm>
          <a:off x="914400" y="1285875"/>
          <a:ext cx="7229499" cy="4079240"/>
        </p:xfrm>
        <a:graphic>
          <a:graphicData uri="http://schemas.openxmlformats.org/drawingml/2006/table">
            <a:tbl>
              <a:tblPr firstRow="1" bandRow="1">
                <a:tableStyleId>{F2DE63D5-997A-4646-A377-4702673A728D}</a:tableStyleId>
              </a:tblPr>
              <a:tblGrid>
                <a:gridCol w="2409833"/>
                <a:gridCol w="2409833"/>
                <a:gridCol w="2409833"/>
              </a:tblGrid>
              <a:tr h="370840">
                <a:tc>
                  <a:txBody>
                    <a:bodyPr/>
                    <a:lstStyle/>
                    <a:p>
                      <a:pPr algn="r"/>
                      <a:r>
                        <a:rPr lang="nl-BE" dirty="0" smtClean="0"/>
                        <a:t>Package</a:t>
                      </a:r>
                      <a:endParaRPr lang="en-US" dirty="0"/>
                    </a:p>
                  </a:txBody>
                  <a:tcPr/>
                </a:tc>
                <a:tc>
                  <a:txBody>
                    <a:bodyPr/>
                    <a:lstStyle/>
                    <a:p>
                      <a:pPr algn="r"/>
                      <a:endParaRPr lang="en-US" dirty="0"/>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nl-BE" dirty="0" smtClean="0"/>
                        <a:t>RMC in 0,01</a:t>
                      </a:r>
                      <a:endParaRPr lang="en-US" dirty="0" smtClean="0"/>
                    </a:p>
                  </a:txBody>
                  <a:tcPr/>
                </a:tc>
              </a:tr>
              <a:tr h="370840">
                <a:tc>
                  <a:txBody>
                    <a:bodyPr/>
                    <a:lstStyle/>
                    <a:p>
                      <a:pPr algn="r"/>
                      <a:r>
                        <a:rPr lang="nl-BE" dirty="0" smtClean="0"/>
                        <a:t>1.000</a:t>
                      </a:r>
                      <a:endParaRPr lang="en-US" dirty="0"/>
                    </a:p>
                  </a:txBody>
                  <a:tcPr/>
                </a:tc>
                <a:tc>
                  <a:txBody>
                    <a:bodyPr/>
                    <a:lstStyle/>
                    <a:p>
                      <a:pPr algn="r"/>
                      <a:r>
                        <a:rPr lang="nl-BE" dirty="0" smtClean="0"/>
                        <a:t>NA</a:t>
                      </a:r>
                      <a:endParaRPr lang="en-US" dirty="0"/>
                    </a:p>
                  </a:txBody>
                  <a:tcPr/>
                </a:tc>
                <a:tc>
                  <a:txBody>
                    <a:bodyPr/>
                    <a:lstStyle/>
                    <a:p>
                      <a:pPr algn="r"/>
                      <a:r>
                        <a:rPr lang="nl-BE" dirty="0" smtClean="0"/>
                        <a:t>2,52</a:t>
                      </a:r>
                      <a:endParaRPr lang="en-US" dirty="0"/>
                    </a:p>
                  </a:txBody>
                  <a:tcPr/>
                </a:tc>
              </a:tr>
              <a:tr h="370840">
                <a:tc>
                  <a:txBody>
                    <a:bodyPr/>
                    <a:lstStyle/>
                    <a:p>
                      <a:pPr algn="r"/>
                      <a:r>
                        <a:rPr lang="nl-BE" dirty="0" smtClean="0"/>
                        <a:t>10.000</a:t>
                      </a:r>
                      <a:endParaRPr lang="en-US" dirty="0"/>
                    </a:p>
                  </a:txBody>
                  <a:tcPr/>
                </a:tc>
                <a:tc>
                  <a:txBody>
                    <a:bodyPr/>
                    <a:lstStyle/>
                    <a:p>
                      <a:pPr algn="r"/>
                      <a:r>
                        <a:rPr lang="nl-BE" dirty="0" smtClean="0"/>
                        <a:t>234</a:t>
                      </a:r>
                      <a:endParaRPr lang="en-US" dirty="0"/>
                    </a:p>
                  </a:txBody>
                  <a:tcPr/>
                </a:tc>
                <a:tc>
                  <a:txBody>
                    <a:bodyPr/>
                    <a:lstStyle/>
                    <a:p>
                      <a:pPr algn="r"/>
                      <a:r>
                        <a:rPr lang="nl-BE" dirty="0" smtClean="0"/>
                        <a:t>2,34</a:t>
                      </a:r>
                      <a:endParaRPr lang="en-US" dirty="0"/>
                    </a:p>
                  </a:txBody>
                  <a:tcPr/>
                </a:tc>
              </a:tr>
              <a:tr h="370840">
                <a:tc>
                  <a:txBody>
                    <a:bodyPr/>
                    <a:lstStyle/>
                    <a:p>
                      <a:pPr algn="r"/>
                      <a:r>
                        <a:rPr lang="nl-BE" dirty="0" smtClean="0"/>
                        <a:t>25.000</a:t>
                      </a:r>
                      <a:endParaRPr lang="en-US" dirty="0"/>
                    </a:p>
                  </a:txBody>
                  <a:tcPr/>
                </a:tc>
                <a:tc>
                  <a:txBody>
                    <a:bodyPr/>
                    <a:lstStyle/>
                    <a:p>
                      <a:pPr algn="r"/>
                      <a:r>
                        <a:rPr lang="nl-BE" dirty="0" smtClean="0"/>
                        <a:t>540</a:t>
                      </a:r>
                      <a:endParaRPr lang="en-US" dirty="0"/>
                    </a:p>
                  </a:txBody>
                  <a:tcPr/>
                </a:tc>
                <a:tc>
                  <a:txBody>
                    <a:bodyPr/>
                    <a:lstStyle/>
                    <a:p>
                      <a:pPr algn="r"/>
                      <a:r>
                        <a:rPr lang="nl-BE" dirty="0" smtClean="0"/>
                        <a:t>2,16</a:t>
                      </a:r>
                      <a:endParaRPr lang="en-US" dirty="0"/>
                    </a:p>
                  </a:txBody>
                  <a:tcPr/>
                </a:tc>
              </a:tr>
              <a:tr h="370840">
                <a:tc>
                  <a:txBody>
                    <a:bodyPr/>
                    <a:lstStyle/>
                    <a:p>
                      <a:pPr algn="r"/>
                      <a:r>
                        <a:rPr lang="nl-BE" dirty="0" smtClean="0"/>
                        <a:t>50.000</a:t>
                      </a:r>
                      <a:endParaRPr lang="en-US" dirty="0"/>
                    </a:p>
                  </a:txBody>
                  <a:tcPr/>
                </a:tc>
                <a:tc>
                  <a:txBody>
                    <a:bodyPr/>
                    <a:lstStyle/>
                    <a:p>
                      <a:pPr algn="r"/>
                      <a:r>
                        <a:rPr lang="nl-BE" dirty="0" smtClean="0"/>
                        <a:t>990</a:t>
                      </a:r>
                      <a:endParaRPr lang="en-US" dirty="0"/>
                    </a:p>
                  </a:txBody>
                  <a:tcPr/>
                </a:tc>
                <a:tc>
                  <a:txBody>
                    <a:bodyPr/>
                    <a:lstStyle/>
                    <a:p>
                      <a:pPr algn="r"/>
                      <a:r>
                        <a:rPr lang="nl-BE" dirty="0" smtClean="0"/>
                        <a:t>1,98</a:t>
                      </a:r>
                      <a:endParaRPr lang="en-US" dirty="0"/>
                    </a:p>
                  </a:txBody>
                  <a:tcPr/>
                </a:tc>
              </a:tr>
              <a:tr h="370840">
                <a:tc>
                  <a:txBody>
                    <a:bodyPr/>
                    <a:lstStyle/>
                    <a:p>
                      <a:pPr algn="r"/>
                      <a:r>
                        <a:rPr lang="nl-BE" dirty="0" smtClean="0"/>
                        <a:t>100.000</a:t>
                      </a:r>
                      <a:endParaRPr lang="en-US" dirty="0"/>
                    </a:p>
                  </a:txBody>
                  <a:tcPr/>
                </a:tc>
                <a:tc>
                  <a:txBody>
                    <a:bodyPr/>
                    <a:lstStyle/>
                    <a:p>
                      <a:pPr algn="r"/>
                      <a:r>
                        <a:rPr lang="nl-BE" dirty="0" smtClean="0"/>
                        <a:t>1.800</a:t>
                      </a:r>
                      <a:endParaRPr lang="en-US" dirty="0"/>
                    </a:p>
                  </a:txBody>
                  <a:tcPr/>
                </a:tc>
                <a:tc>
                  <a:txBody>
                    <a:bodyPr/>
                    <a:lstStyle/>
                    <a:p>
                      <a:pPr algn="r"/>
                      <a:r>
                        <a:rPr lang="nl-BE" dirty="0" smtClean="0"/>
                        <a:t>1,80</a:t>
                      </a:r>
                      <a:endParaRPr lang="en-US" dirty="0"/>
                    </a:p>
                  </a:txBody>
                  <a:tcPr/>
                </a:tc>
              </a:tr>
              <a:tr h="370840">
                <a:tc>
                  <a:txBody>
                    <a:bodyPr/>
                    <a:lstStyle/>
                    <a:p>
                      <a:pPr algn="r"/>
                      <a:r>
                        <a:rPr lang="nl-BE" dirty="0" smtClean="0"/>
                        <a:t>250.000</a:t>
                      </a:r>
                      <a:endParaRPr lang="en-US" dirty="0"/>
                    </a:p>
                  </a:txBody>
                  <a:tcPr/>
                </a:tc>
                <a:tc>
                  <a:txBody>
                    <a:bodyPr/>
                    <a:lstStyle/>
                    <a:p>
                      <a:pPr algn="r"/>
                      <a:r>
                        <a:rPr lang="nl-BE" dirty="0" smtClean="0"/>
                        <a:t>4.050</a:t>
                      </a:r>
                      <a:endParaRPr lang="en-US" dirty="0"/>
                    </a:p>
                  </a:txBody>
                  <a:tcPr/>
                </a:tc>
                <a:tc>
                  <a:txBody>
                    <a:bodyPr/>
                    <a:lstStyle/>
                    <a:p>
                      <a:pPr algn="r"/>
                      <a:r>
                        <a:rPr lang="nl-BE" dirty="0" smtClean="0"/>
                        <a:t>1,62</a:t>
                      </a:r>
                      <a:endParaRPr lang="en-US" dirty="0"/>
                    </a:p>
                  </a:txBody>
                  <a:tcPr/>
                </a:tc>
              </a:tr>
              <a:tr h="370840">
                <a:tc>
                  <a:txBody>
                    <a:bodyPr/>
                    <a:lstStyle/>
                    <a:p>
                      <a:pPr algn="r"/>
                      <a:r>
                        <a:rPr lang="nl-BE" dirty="0" smtClean="0"/>
                        <a:t>500.000</a:t>
                      </a:r>
                      <a:endParaRPr lang="en-US" dirty="0"/>
                    </a:p>
                  </a:txBody>
                  <a:tcPr/>
                </a:tc>
                <a:tc>
                  <a:txBody>
                    <a:bodyPr/>
                    <a:lstStyle/>
                    <a:p>
                      <a:pPr algn="r"/>
                      <a:r>
                        <a:rPr lang="nl-BE" dirty="0" smtClean="0"/>
                        <a:t>7.650</a:t>
                      </a:r>
                      <a:endParaRPr lang="en-US" dirty="0"/>
                    </a:p>
                  </a:txBody>
                  <a:tcPr/>
                </a:tc>
                <a:tc>
                  <a:txBody>
                    <a:bodyPr/>
                    <a:lstStyle/>
                    <a:p>
                      <a:pPr algn="r"/>
                      <a:r>
                        <a:rPr lang="nl-BE" dirty="0" smtClean="0"/>
                        <a:t>1,53</a:t>
                      </a:r>
                      <a:endParaRPr lang="en-US" dirty="0"/>
                    </a:p>
                  </a:txBody>
                  <a:tcPr/>
                </a:tc>
              </a:tr>
              <a:tr h="370840">
                <a:tc>
                  <a:txBody>
                    <a:bodyPr/>
                    <a:lstStyle/>
                    <a:p>
                      <a:pPr algn="r"/>
                      <a:r>
                        <a:rPr lang="nl-BE" dirty="0" smtClean="0"/>
                        <a:t>1.000.000</a:t>
                      </a:r>
                      <a:endParaRPr lang="en-US" dirty="0"/>
                    </a:p>
                  </a:txBody>
                  <a:tcPr/>
                </a:tc>
                <a:tc>
                  <a:txBody>
                    <a:bodyPr/>
                    <a:lstStyle/>
                    <a:p>
                      <a:pPr algn="r"/>
                      <a:r>
                        <a:rPr lang="nl-BE" dirty="0" smtClean="0"/>
                        <a:t>14.400</a:t>
                      </a:r>
                      <a:endParaRPr lang="en-US" dirty="0"/>
                    </a:p>
                  </a:txBody>
                  <a:tcPr/>
                </a:tc>
                <a:tc>
                  <a:txBody>
                    <a:bodyPr/>
                    <a:lstStyle/>
                    <a:p>
                      <a:pPr algn="r"/>
                      <a:r>
                        <a:rPr lang="nl-BE" dirty="0" smtClean="0"/>
                        <a:t>1,44</a:t>
                      </a:r>
                      <a:endParaRPr lang="en-US" dirty="0"/>
                    </a:p>
                  </a:txBody>
                  <a:tcPr/>
                </a:tc>
              </a:tr>
              <a:tr h="370840">
                <a:tc>
                  <a:txBody>
                    <a:bodyPr/>
                    <a:lstStyle/>
                    <a:p>
                      <a:pPr algn="r"/>
                      <a:r>
                        <a:rPr lang="nl-BE" dirty="0" smtClean="0"/>
                        <a:t>2.500.000</a:t>
                      </a:r>
                      <a:endParaRPr lang="en-US" dirty="0"/>
                    </a:p>
                  </a:txBody>
                  <a:tcPr/>
                </a:tc>
                <a:tc>
                  <a:txBody>
                    <a:bodyPr/>
                    <a:lstStyle/>
                    <a:p>
                      <a:pPr algn="r"/>
                      <a:r>
                        <a:rPr lang="nl-BE" dirty="0" smtClean="0"/>
                        <a:t>33.750</a:t>
                      </a:r>
                      <a:endParaRPr lang="en-US" dirty="0"/>
                    </a:p>
                  </a:txBody>
                  <a:tcPr/>
                </a:tc>
                <a:tc>
                  <a:txBody>
                    <a:bodyPr/>
                    <a:lstStyle/>
                    <a:p>
                      <a:pPr algn="r"/>
                      <a:r>
                        <a:rPr lang="nl-BE" dirty="0" smtClean="0"/>
                        <a:t>1,35</a:t>
                      </a:r>
                      <a:endParaRPr lang="en-US" dirty="0"/>
                    </a:p>
                  </a:txBody>
                  <a:tcPr/>
                </a:tc>
              </a:tr>
              <a:tr h="370840">
                <a:tc>
                  <a:txBody>
                    <a:bodyPr/>
                    <a:lstStyle/>
                    <a:p>
                      <a:pPr algn="r"/>
                      <a:r>
                        <a:rPr lang="nl-BE" dirty="0" smtClean="0"/>
                        <a:t>5.000.000</a:t>
                      </a:r>
                      <a:endParaRPr lang="en-US" dirty="0"/>
                    </a:p>
                  </a:txBody>
                  <a:tcPr/>
                </a:tc>
                <a:tc>
                  <a:txBody>
                    <a:bodyPr/>
                    <a:lstStyle/>
                    <a:p>
                      <a:pPr algn="r"/>
                      <a:r>
                        <a:rPr lang="nl-BE" dirty="0" smtClean="0"/>
                        <a:t>63.000</a:t>
                      </a:r>
                      <a:endParaRPr lang="en-US" dirty="0"/>
                    </a:p>
                  </a:txBody>
                  <a:tcPr/>
                </a:tc>
                <a:tc>
                  <a:txBody>
                    <a:bodyPr/>
                    <a:lstStyle/>
                    <a:p>
                      <a:pPr algn="r"/>
                      <a:r>
                        <a:rPr lang="nl-BE" dirty="0" smtClean="0"/>
                        <a:t>1,26</a:t>
                      </a:r>
                      <a:endParaRPr lang="en-US" dirty="0"/>
                    </a:p>
                  </a:txBody>
                  <a:tcPr/>
                </a:tc>
              </a:tr>
            </a:tbl>
          </a:graphicData>
        </a:graphic>
      </p:graphicFrame>
    </p:spTree>
    <p:extLst>
      <p:ext uri="{BB962C8B-B14F-4D97-AF65-F5344CB8AC3E}">
        <p14:creationId xmlns:p14="http://schemas.microsoft.com/office/powerpoint/2010/main" val="2993371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sz="1800" dirty="0" smtClean="0"/>
          </a:p>
          <a:p>
            <a:r>
              <a:rPr lang="en-GB" sz="1800" dirty="0"/>
              <a:t>Peak licenses are available at 10% per month of the normal price</a:t>
            </a:r>
          </a:p>
          <a:p>
            <a:r>
              <a:rPr lang="en-GB" sz="1800" dirty="0"/>
              <a:t>Peak licenses are available for</a:t>
            </a:r>
          </a:p>
          <a:p>
            <a:pPr lvl="1"/>
            <a:r>
              <a:rPr lang="en-GB" sz="1800" dirty="0"/>
              <a:t>CC instance</a:t>
            </a:r>
          </a:p>
          <a:p>
            <a:pPr lvl="1"/>
            <a:r>
              <a:rPr lang="en-GB" sz="1800" dirty="0"/>
              <a:t>CTI provider instances</a:t>
            </a:r>
          </a:p>
          <a:p>
            <a:pPr lvl="1"/>
            <a:r>
              <a:rPr lang="en-GB" sz="1800" dirty="0"/>
              <a:t>Dashboard instance</a:t>
            </a:r>
          </a:p>
          <a:p>
            <a:pPr lvl="1"/>
            <a:r>
              <a:rPr lang="en-GB" sz="1800" dirty="0"/>
              <a:t>IVR Ports</a:t>
            </a:r>
          </a:p>
          <a:p>
            <a:pPr lvl="1"/>
            <a:r>
              <a:rPr lang="en-GB" sz="1800" dirty="0" err="1"/>
              <a:t>VoiceXML</a:t>
            </a:r>
            <a:r>
              <a:rPr lang="en-GB" sz="1800" dirty="0"/>
              <a:t> Ports</a:t>
            </a:r>
          </a:p>
          <a:p>
            <a:pPr lvl="1"/>
            <a:r>
              <a:rPr lang="en-GB" sz="1800" dirty="0" err="1"/>
              <a:t>Voxtron</a:t>
            </a:r>
            <a:r>
              <a:rPr lang="en-GB" sz="1800" dirty="0"/>
              <a:t> Client</a:t>
            </a:r>
          </a:p>
          <a:p>
            <a:pPr lvl="1"/>
            <a:r>
              <a:rPr lang="en-GB" sz="1800" dirty="0"/>
              <a:t>Interaction Log-in Units (ILUs)</a:t>
            </a:r>
          </a:p>
          <a:p>
            <a:r>
              <a:rPr lang="en-GB" sz="1800" dirty="0"/>
              <a:t>Support is included in the monthly charge</a:t>
            </a:r>
            <a:endParaRPr lang="en-US" sz="1800" dirty="0" smtClean="0"/>
          </a:p>
        </p:txBody>
      </p:sp>
      <p:sp>
        <p:nvSpPr>
          <p:cNvPr id="4" name="Title 3"/>
          <p:cNvSpPr>
            <a:spLocks noGrp="1"/>
          </p:cNvSpPr>
          <p:nvPr>
            <p:ph type="title"/>
          </p:nvPr>
        </p:nvSpPr>
        <p:spPr/>
        <p:txBody>
          <a:bodyPr>
            <a:normAutofit/>
          </a:bodyPr>
          <a:lstStyle/>
          <a:p>
            <a:r>
              <a:rPr lang="en-US" sz="1900" dirty="0" smtClean="0"/>
              <a:t>Innovative price model</a:t>
            </a:r>
            <a:br>
              <a:rPr lang="en-US" sz="1900" dirty="0" smtClean="0"/>
            </a:br>
            <a:r>
              <a:rPr lang="en-US" sz="1900" i="1" dirty="0">
                <a:solidFill>
                  <a:srgbClr val="FFC000"/>
                </a:solidFill>
              </a:rPr>
              <a:t>Step 5</a:t>
            </a:r>
            <a:r>
              <a:rPr lang="en-US" sz="1900" i="1" dirty="0" smtClean="0">
                <a:solidFill>
                  <a:srgbClr val="FFC000"/>
                </a:solidFill>
              </a:rPr>
              <a:t>: Peak licenses</a:t>
            </a:r>
            <a:endParaRPr lang="en-US" sz="1900" dirty="0"/>
          </a:p>
        </p:txBody>
      </p:sp>
    </p:spTree>
    <p:extLst>
      <p:ext uri="{BB962C8B-B14F-4D97-AF65-F5344CB8AC3E}">
        <p14:creationId xmlns:p14="http://schemas.microsoft.com/office/powerpoint/2010/main" val="1992110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sz="1800" dirty="0" smtClean="0"/>
          </a:p>
          <a:p>
            <a:r>
              <a:rPr lang="en-US" dirty="0">
                <a:sym typeface="Wingdings" pitchFamily="2" charset="2"/>
              </a:rPr>
              <a:t>TAPI (CSTA) for CTI information</a:t>
            </a:r>
          </a:p>
          <a:p>
            <a:r>
              <a:rPr lang="en-US" dirty="0">
                <a:sym typeface="Wingdings" pitchFamily="2" charset="2"/>
              </a:rPr>
              <a:t>How does the IVR connect to the PBX</a:t>
            </a:r>
          </a:p>
          <a:p>
            <a:pPr lvl="1"/>
            <a:r>
              <a:rPr lang="en-US" dirty="0">
                <a:sym typeface="Wingdings" pitchFamily="2" charset="2"/>
              </a:rPr>
              <a:t>ISDN (BRI/PRI)</a:t>
            </a:r>
          </a:p>
          <a:p>
            <a:pPr lvl="1"/>
            <a:r>
              <a:rPr lang="en-US" dirty="0">
                <a:sym typeface="Wingdings" pitchFamily="2" charset="2"/>
              </a:rPr>
              <a:t>VoIP (SIP/H.323)</a:t>
            </a:r>
          </a:p>
          <a:p>
            <a:endParaRPr lang="en-US" sz="1800" dirty="0" smtClean="0"/>
          </a:p>
        </p:txBody>
      </p:sp>
      <p:sp>
        <p:nvSpPr>
          <p:cNvPr id="4" name="Title 3"/>
          <p:cNvSpPr>
            <a:spLocks noGrp="1"/>
          </p:cNvSpPr>
          <p:nvPr>
            <p:ph type="title"/>
          </p:nvPr>
        </p:nvSpPr>
        <p:spPr/>
        <p:txBody>
          <a:bodyPr>
            <a:normAutofit/>
          </a:bodyPr>
          <a:lstStyle/>
          <a:p>
            <a:r>
              <a:rPr lang="en-US" sz="1900" dirty="0" smtClean="0"/>
              <a:t>Innovative price model</a:t>
            </a:r>
            <a:br>
              <a:rPr lang="en-US" sz="1900" dirty="0" smtClean="0"/>
            </a:br>
            <a:r>
              <a:rPr lang="en-US" sz="1900" i="1" dirty="0">
                <a:solidFill>
                  <a:srgbClr val="FFC000"/>
                </a:solidFill>
              </a:rPr>
              <a:t>Step </a:t>
            </a:r>
            <a:r>
              <a:rPr lang="en-US" sz="1900" i="1" dirty="0" smtClean="0">
                <a:solidFill>
                  <a:srgbClr val="FFC000"/>
                </a:solidFill>
              </a:rPr>
              <a:t>6: 3</a:t>
            </a:r>
            <a:r>
              <a:rPr lang="en-US" sz="1900" i="1" baseline="30000" dirty="0" smtClean="0">
                <a:solidFill>
                  <a:srgbClr val="FFC000"/>
                </a:solidFill>
              </a:rPr>
              <a:t>rd</a:t>
            </a:r>
            <a:r>
              <a:rPr lang="en-US" sz="1900" i="1" dirty="0" smtClean="0">
                <a:solidFill>
                  <a:srgbClr val="FFC000"/>
                </a:solidFill>
              </a:rPr>
              <a:t> party</a:t>
            </a:r>
            <a:endParaRPr lang="en-US" sz="1900" dirty="0"/>
          </a:p>
        </p:txBody>
      </p:sp>
    </p:spTree>
    <p:extLst>
      <p:ext uri="{BB962C8B-B14F-4D97-AF65-F5344CB8AC3E}">
        <p14:creationId xmlns:p14="http://schemas.microsoft.com/office/powerpoint/2010/main" val="2092001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sz="1800" dirty="0" smtClean="0"/>
          </a:p>
        </p:txBody>
      </p:sp>
      <p:sp>
        <p:nvSpPr>
          <p:cNvPr id="4" name="Title 3"/>
          <p:cNvSpPr>
            <a:spLocks noGrp="1"/>
          </p:cNvSpPr>
          <p:nvPr>
            <p:ph type="title"/>
          </p:nvPr>
        </p:nvSpPr>
        <p:spPr/>
        <p:txBody>
          <a:bodyPr>
            <a:normAutofit/>
          </a:bodyPr>
          <a:lstStyle/>
          <a:p>
            <a:r>
              <a:rPr lang="en-US" sz="1900" dirty="0" smtClean="0"/>
              <a:t>Innovative price model</a:t>
            </a:r>
            <a:br>
              <a:rPr lang="en-US" sz="1900" dirty="0" smtClean="0"/>
            </a:br>
            <a:r>
              <a:rPr lang="en-US" sz="1900" i="1" dirty="0">
                <a:solidFill>
                  <a:srgbClr val="FFC000"/>
                </a:solidFill>
              </a:rPr>
              <a:t>Step 7</a:t>
            </a:r>
            <a:r>
              <a:rPr lang="en-US" sz="1900" i="1" dirty="0" smtClean="0">
                <a:solidFill>
                  <a:srgbClr val="FFC000"/>
                </a:solidFill>
              </a:rPr>
              <a:t>: Trunk recording (optional)</a:t>
            </a:r>
            <a:endParaRPr lang="en-US" sz="1900" dirty="0"/>
          </a:p>
        </p:txBody>
      </p:sp>
      <p:graphicFrame>
        <p:nvGraphicFramePr>
          <p:cNvPr id="5" name="Content Placeholder 6"/>
          <p:cNvGraphicFramePr>
            <a:graphicFrameLocks/>
          </p:cNvGraphicFramePr>
          <p:nvPr>
            <p:extLst>
              <p:ext uri="{D42A27DB-BD31-4B8C-83A1-F6EECF244321}">
                <p14:modId xmlns:p14="http://schemas.microsoft.com/office/powerpoint/2010/main" val="2396465024"/>
              </p:ext>
            </p:extLst>
          </p:nvPr>
        </p:nvGraphicFramePr>
        <p:xfrm>
          <a:off x="6096000" y="692696"/>
          <a:ext cx="5443551" cy="2961640"/>
        </p:xfrm>
        <a:graphic>
          <a:graphicData uri="http://schemas.openxmlformats.org/drawingml/2006/table">
            <a:tbl>
              <a:tblPr firstRow="1" bandRow="1">
                <a:tableStyleId>{F2DE63D5-997A-4646-A377-4702673A728D}</a:tableStyleId>
              </a:tblPr>
              <a:tblGrid>
                <a:gridCol w="3371848"/>
                <a:gridCol w="2071703"/>
              </a:tblGrid>
              <a:tr h="0">
                <a:tc>
                  <a:txBody>
                    <a:bodyPr/>
                    <a:lstStyle/>
                    <a:p>
                      <a:pPr algn="r"/>
                      <a:r>
                        <a:rPr lang="nl-BE" dirty="0" smtClean="0"/>
                        <a:t>PCI</a:t>
                      </a:r>
                      <a:r>
                        <a:rPr lang="nl-BE" baseline="0" dirty="0" smtClean="0"/>
                        <a:t> boards</a:t>
                      </a:r>
                      <a:endParaRPr lang="en-US" dirty="0"/>
                    </a:p>
                  </a:txBody>
                  <a:tcPr/>
                </a:tc>
                <a:tc>
                  <a:txBody>
                    <a:bodyPr/>
                    <a:lstStyle/>
                    <a:p>
                      <a:pPr algn="r"/>
                      <a:endParaRPr lang="en-US" dirty="0"/>
                    </a:p>
                  </a:txBody>
                  <a:tcPr/>
                </a:tc>
              </a:tr>
              <a:tr h="370840">
                <a:tc>
                  <a:txBody>
                    <a:bodyPr/>
                    <a:lstStyle/>
                    <a:p>
                      <a:pPr algn="r"/>
                      <a:r>
                        <a:rPr lang="nl-BE" dirty="0" smtClean="0"/>
                        <a:t>04 channel analogue</a:t>
                      </a:r>
                      <a:endParaRPr lang="en-US" dirty="0"/>
                    </a:p>
                  </a:txBody>
                  <a:tcPr/>
                </a:tc>
                <a:tc>
                  <a:txBody>
                    <a:bodyPr/>
                    <a:lstStyle/>
                    <a:p>
                      <a:pPr algn="r"/>
                      <a:r>
                        <a:rPr lang="nl-BE" dirty="0" smtClean="0"/>
                        <a:t>1.920</a:t>
                      </a:r>
                      <a:endParaRPr lang="en-US" dirty="0"/>
                    </a:p>
                  </a:txBody>
                  <a:tcPr/>
                </a:tc>
              </a:tr>
              <a:tr h="370840">
                <a:tc>
                  <a:txBody>
                    <a:bodyPr/>
                    <a:lstStyle/>
                    <a:p>
                      <a:pPr algn="r"/>
                      <a:r>
                        <a:rPr lang="nl-BE" dirty="0" smtClean="0"/>
                        <a:t>08 channel analogue</a:t>
                      </a:r>
                      <a:endParaRPr lang="en-US" dirty="0"/>
                    </a:p>
                  </a:txBody>
                  <a:tcPr/>
                </a:tc>
                <a:tc>
                  <a:txBody>
                    <a:bodyPr/>
                    <a:lstStyle/>
                    <a:p>
                      <a:pPr algn="r"/>
                      <a:r>
                        <a:rPr lang="nl-BE" dirty="0" smtClean="0"/>
                        <a:t>2.960</a:t>
                      </a:r>
                      <a:endParaRPr lang="en-US" dirty="0"/>
                    </a:p>
                  </a:txBody>
                  <a:tcPr/>
                </a:tc>
              </a:tr>
              <a:tr h="370840">
                <a:tc>
                  <a:txBody>
                    <a:bodyPr/>
                    <a:lstStyle/>
                    <a:p>
                      <a:pPr algn="r"/>
                      <a:r>
                        <a:rPr lang="nl-BE" dirty="0" smtClean="0"/>
                        <a:t>16 channel analogue</a:t>
                      </a:r>
                      <a:endParaRPr lang="en-US" dirty="0"/>
                    </a:p>
                  </a:txBody>
                  <a:tcPr/>
                </a:tc>
                <a:tc>
                  <a:txBody>
                    <a:bodyPr/>
                    <a:lstStyle/>
                    <a:p>
                      <a:pPr algn="r"/>
                      <a:r>
                        <a:rPr lang="nl-BE" dirty="0" smtClean="0"/>
                        <a:t>5.080</a:t>
                      </a:r>
                      <a:endParaRPr lang="en-US" dirty="0"/>
                    </a:p>
                  </a:txBody>
                  <a:tcPr/>
                </a:tc>
              </a:tr>
              <a:tr h="370840">
                <a:tc>
                  <a:txBody>
                    <a:bodyPr/>
                    <a:lstStyle/>
                    <a:p>
                      <a:pPr algn="r"/>
                      <a:r>
                        <a:rPr lang="nl-BE" dirty="0" smtClean="0"/>
                        <a:t>04 channel BRI ISDN-2</a:t>
                      </a:r>
                      <a:endParaRPr lang="en-US" dirty="0"/>
                    </a:p>
                  </a:txBody>
                  <a:tcPr/>
                </a:tc>
                <a:tc>
                  <a:txBody>
                    <a:bodyPr/>
                    <a:lstStyle/>
                    <a:p>
                      <a:pPr algn="r"/>
                      <a:r>
                        <a:rPr lang="nl-BE" dirty="0" smtClean="0"/>
                        <a:t>2.400</a:t>
                      </a:r>
                      <a:endParaRPr lang="en-US" dirty="0"/>
                    </a:p>
                  </a:txBody>
                  <a:tcPr/>
                </a:tc>
              </a:tr>
              <a:tr h="370840">
                <a:tc>
                  <a:txBody>
                    <a:bodyPr/>
                    <a:lstStyle/>
                    <a:p>
                      <a:pPr algn="r"/>
                      <a:r>
                        <a:rPr lang="nl-BE" dirty="0" smtClean="0"/>
                        <a:t>08 channel BRI ISDN-2</a:t>
                      </a:r>
                      <a:endParaRPr lang="en-US" dirty="0"/>
                    </a:p>
                  </a:txBody>
                  <a:tcPr/>
                </a:tc>
                <a:tc>
                  <a:txBody>
                    <a:bodyPr/>
                    <a:lstStyle/>
                    <a:p>
                      <a:pPr algn="r"/>
                      <a:r>
                        <a:rPr lang="nl-BE" dirty="0" smtClean="0"/>
                        <a:t>3.640</a:t>
                      </a:r>
                      <a:endParaRPr lang="en-US" dirty="0"/>
                    </a:p>
                  </a:txBody>
                  <a:tcPr/>
                </a:tc>
              </a:tr>
              <a:tr h="370840">
                <a:tc>
                  <a:txBody>
                    <a:bodyPr/>
                    <a:lstStyle/>
                    <a:p>
                      <a:pPr algn="r"/>
                      <a:r>
                        <a:rPr lang="nl-BE" dirty="0" smtClean="0"/>
                        <a:t>16 channel BRI ISDN-2</a:t>
                      </a:r>
                      <a:endParaRPr lang="en-US" dirty="0"/>
                    </a:p>
                  </a:txBody>
                  <a:tcPr/>
                </a:tc>
                <a:tc>
                  <a:txBody>
                    <a:bodyPr/>
                    <a:lstStyle/>
                    <a:p>
                      <a:pPr algn="r"/>
                      <a:r>
                        <a:rPr lang="nl-BE" dirty="0" smtClean="0"/>
                        <a:t>6.240</a:t>
                      </a:r>
                      <a:endParaRPr lang="en-US" dirty="0"/>
                    </a:p>
                  </a:txBody>
                  <a:tcPr/>
                </a:tc>
              </a:tr>
              <a:tr h="370840">
                <a:tc>
                  <a:txBody>
                    <a:bodyPr/>
                    <a:lstStyle/>
                    <a:p>
                      <a:pPr algn="r"/>
                      <a:r>
                        <a:rPr lang="nl-BE" dirty="0" smtClean="0"/>
                        <a:t>30 channel PRI ISDN-30</a:t>
                      </a:r>
                      <a:endParaRPr lang="en-US" dirty="0"/>
                    </a:p>
                  </a:txBody>
                  <a:tcPr/>
                </a:tc>
                <a:tc>
                  <a:txBody>
                    <a:bodyPr/>
                    <a:lstStyle/>
                    <a:p>
                      <a:pPr algn="r"/>
                      <a:r>
                        <a:rPr lang="nl-BE" dirty="0" smtClean="0"/>
                        <a:t>5.660</a:t>
                      </a:r>
                      <a:endParaRPr lang="en-US" dirty="0"/>
                    </a:p>
                  </a:txBody>
                  <a:tcPr/>
                </a:tc>
              </a:tr>
            </a:tbl>
          </a:graphicData>
        </a:graphic>
      </p:graphicFrame>
      <p:graphicFrame>
        <p:nvGraphicFramePr>
          <p:cNvPr id="6" name="Content Placeholder 6"/>
          <p:cNvGraphicFramePr>
            <a:graphicFrameLocks/>
          </p:cNvGraphicFramePr>
          <p:nvPr>
            <p:extLst>
              <p:ext uri="{D42A27DB-BD31-4B8C-83A1-F6EECF244321}">
                <p14:modId xmlns:p14="http://schemas.microsoft.com/office/powerpoint/2010/main" val="875143808"/>
              </p:ext>
            </p:extLst>
          </p:nvPr>
        </p:nvGraphicFramePr>
        <p:xfrm>
          <a:off x="407368" y="1052736"/>
          <a:ext cx="5443551" cy="2667889"/>
        </p:xfrm>
        <a:graphic>
          <a:graphicData uri="http://schemas.openxmlformats.org/drawingml/2006/table">
            <a:tbl>
              <a:tblPr firstRow="1" bandRow="1">
                <a:tableStyleId>{F2DE63D5-997A-4646-A377-4702673A728D}</a:tableStyleId>
              </a:tblPr>
              <a:tblGrid>
                <a:gridCol w="3371848"/>
                <a:gridCol w="2071703"/>
              </a:tblGrid>
              <a:tr h="381127">
                <a:tc>
                  <a:txBody>
                    <a:bodyPr/>
                    <a:lstStyle/>
                    <a:p>
                      <a:pPr algn="r"/>
                      <a:r>
                        <a:rPr lang="nl-BE" dirty="0" smtClean="0"/>
                        <a:t>PCI</a:t>
                      </a:r>
                      <a:r>
                        <a:rPr lang="nl-BE" baseline="0" dirty="0" smtClean="0"/>
                        <a:t> Express boards</a:t>
                      </a:r>
                      <a:endParaRPr lang="en-US" dirty="0"/>
                    </a:p>
                  </a:txBody>
                  <a:tcPr/>
                </a:tc>
                <a:tc>
                  <a:txBody>
                    <a:bodyPr/>
                    <a:lstStyle/>
                    <a:p>
                      <a:pPr algn="r"/>
                      <a:endParaRPr lang="en-US" dirty="0"/>
                    </a:p>
                  </a:txBody>
                  <a:tcPr/>
                </a:tc>
              </a:tr>
              <a:tr h="381127">
                <a:tc>
                  <a:txBody>
                    <a:bodyPr/>
                    <a:lstStyle/>
                    <a:p>
                      <a:pPr algn="r"/>
                      <a:r>
                        <a:rPr lang="nl-BE" dirty="0" smtClean="0"/>
                        <a:t>08 channel analogue</a:t>
                      </a:r>
                      <a:endParaRPr lang="en-US" dirty="0"/>
                    </a:p>
                  </a:txBody>
                  <a:tcPr/>
                </a:tc>
                <a:tc>
                  <a:txBody>
                    <a:bodyPr/>
                    <a:lstStyle/>
                    <a:p>
                      <a:pPr algn="r"/>
                      <a:r>
                        <a:rPr lang="nl-BE" dirty="0" smtClean="0"/>
                        <a:t>3.240</a:t>
                      </a:r>
                      <a:endParaRPr lang="en-US" dirty="0"/>
                    </a:p>
                  </a:txBody>
                  <a:tcPr/>
                </a:tc>
              </a:tr>
              <a:tr h="381127">
                <a:tc>
                  <a:txBody>
                    <a:bodyPr/>
                    <a:lstStyle/>
                    <a:p>
                      <a:pPr algn="r"/>
                      <a:r>
                        <a:rPr lang="nl-BE" dirty="0" smtClean="0"/>
                        <a:t>16 channel analogue</a:t>
                      </a:r>
                      <a:endParaRPr lang="en-US" dirty="0"/>
                    </a:p>
                  </a:txBody>
                  <a:tcPr/>
                </a:tc>
                <a:tc>
                  <a:txBody>
                    <a:bodyPr/>
                    <a:lstStyle/>
                    <a:p>
                      <a:pPr algn="r"/>
                      <a:r>
                        <a:rPr lang="nl-BE" dirty="0" smtClean="0"/>
                        <a:t>5.560</a:t>
                      </a:r>
                      <a:endParaRPr lang="en-US" dirty="0"/>
                    </a:p>
                  </a:txBody>
                  <a:tcPr/>
                </a:tc>
              </a:tr>
              <a:tr h="381127">
                <a:tc>
                  <a:txBody>
                    <a:bodyPr/>
                    <a:lstStyle/>
                    <a:p>
                      <a:pPr algn="r"/>
                      <a:r>
                        <a:rPr lang="nl-BE" dirty="0" smtClean="0"/>
                        <a:t>08 channel BRI ISDN-2</a:t>
                      </a:r>
                      <a:endParaRPr lang="en-US" dirty="0"/>
                    </a:p>
                  </a:txBody>
                  <a:tcPr/>
                </a:tc>
                <a:tc>
                  <a:txBody>
                    <a:bodyPr/>
                    <a:lstStyle/>
                    <a:p>
                      <a:pPr algn="r"/>
                      <a:r>
                        <a:rPr lang="nl-BE" dirty="0" smtClean="0"/>
                        <a:t>3.920</a:t>
                      </a:r>
                      <a:endParaRPr lang="en-US" dirty="0"/>
                    </a:p>
                  </a:txBody>
                  <a:tcPr/>
                </a:tc>
              </a:tr>
              <a:tr h="381127">
                <a:tc>
                  <a:txBody>
                    <a:bodyPr/>
                    <a:lstStyle/>
                    <a:p>
                      <a:pPr algn="r"/>
                      <a:r>
                        <a:rPr lang="nl-BE" dirty="0" smtClean="0"/>
                        <a:t>16 channel BRI ISDN-2</a:t>
                      </a:r>
                      <a:endParaRPr lang="en-US" dirty="0"/>
                    </a:p>
                  </a:txBody>
                  <a:tcPr/>
                </a:tc>
                <a:tc>
                  <a:txBody>
                    <a:bodyPr/>
                    <a:lstStyle/>
                    <a:p>
                      <a:pPr algn="r"/>
                      <a:r>
                        <a:rPr lang="nl-BE" dirty="0" smtClean="0"/>
                        <a:t>6.720</a:t>
                      </a:r>
                      <a:endParaRPr lang="en-US" dirty="0"/>
                    </a:p>
                  </a:txBody>
                  <a:tcPr/>
                </a:tc>
              </a:tr>
              <a:tr h="381127">
                <a:tc>
                  <a:txBody>
                    <a:bodyPr/>
                    <a:lstStyle/>
                    <a:p>
                      <a:pPr algn="r"/>
                      <a:r>
                        <a:rPr lang="nl-BE" dirty="0" smtClean="0"/>
                        <a:t>30 channel PRI ISDN-30</a:t>
                      </a:r>
                      <a:endParaRPr lang="en-US" dirty="0"/>
                    </a:p>
                  </a:txBody>
                  <a:tcPr/>
                </a:tc>
                <a:tc>
                  <a:txBody>
                    <a:bodyPr/>
                    <a:lstStyle/>
                    <a:p>
                      <a:pPr algn="r"/>
                      <a:r>
                        <a:rPr lang="nl-BE" dirty="0" smtClean="0"/>
                        <a:t>6.060</a:t>
                      </a:r>
                      <a:endParaRPr lang="en-US" dirty="0"/>
                    </a:p>
                  </a:txBody>
                  <a:tcPr/>
                </a:tc>
              </a:tr>
              <a:tr h="381127">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nl-BE" dirty="0" smtClean="0"/>
                        <a:t>60 channel PRI ISDN-30</a:t>
                      </a:r>
                      <a:endParaRPr lang="en-US" dirty="0" smtClean="0"/>
                    </a:p>
                  </a:txBody>
                  <a:tcPr/>
                </a:tc>
                <a:tc>
                  <a:txBody>
                    <a:bodyPr/>
                    <a:lstStyle/>
                    <a:p>
                      <a:pPr algn="r"/>
                      <a:r>
                        <a:rPr lang="nl-BE" dirty="0" smtClean="0"/>
                        <a:t>10.480</a:t>
                      </a:r>
                      <a:endParaRPr lang="en-US" dirty="0"/>
                    </a:p>
                  </a:txBody>
                  <a:tcPr/>
                </a:tc>
              </a:tr>
            </a:tbl>
          </a:graphicData>
        </a:graphic>
      </p:graphicFrame>
      <p:graphicFrame>
        <p:nvGraphicFramePr>
          <p:cNvPr id="7" name="Content Placeholder 6"/>
          <p:cNvGraphicFramePr>
            <a:graphicFrameLocks/>
          </p:cNvGraphicFramePr>
          <p:nvPr>
            <p:extLst>
              <p:ext uri="{D42A27DB-BD31-4B8C-83A1-F6EECF244321}">
                <p14:modId xmlns:p14="http://schemas.microsoft.com/office/powerpoint/2010/main" val="153861840"/>
              </p:ext>
            </p:extLst>
          </p:nvPr>
        </p:nvGraphicFramePr>
        <p:xfrm>
          <a:off x="3287688" y="3861048"/>
          <a:ext cx="5443552" cy="2595880"/>
        </p:xfrm>
        <a:graphic>
          <a:graphicData uri="http://schemas.openxmlformats.org/drawingml/2006/table">
            <a:tbl>
              <a:tblPr firstRow="1" bandRow="1">
                <a:tableStyleId>{F2DE63D5-997A-4646-A377-4702673A728D}</a:tableStyleId>
              </a:tblPr>
              <a:tblGrid>
                <a:gridCol w="3729038"/>
                <a:gridCol w="1714514"/>
              </a:tblGrid>
              <a:tr h="370840">
                <a:tc>
                  <a:txBody>
                    <a:bodyPr/>
                    <a:lstStyle/>
                    <a:p>
                      <a:pPr algn="r"/>
                      <a:r>
                        <a:rPr lang="nl-BE" dirty="0" smtClean="0"/>
                        <a:t>SIP/H.323 trunk recording</a:t>
                      </a:r>
                      <a:endParaRPr lang="en-US" dirty="0"/>
                    </a:p>
                  </a:txBody>
                  <a:tcPr/>
                </a:tc>
                <a:tc>
                  <a:txBody>
                    <a:bodyPr/>
                    <a:lstStyle/>
                    <a:p>
                      <a:pPr algn="r"/>
                      <a:endParaRPr lang="en-US" dirty="0"/>
                    </a:p>
                  </a:txBody>
                  <a:tcPr/>
                </a:tc>
              </a:tr>
              <a:tr h="370840">
                <a:tc>
                  <a:txBody>
                    <a:bodyPr/>
                    <a:lstStyle/>
                    <a:p>
                      <a:pPr algn="r"/>
                      <a:r>
                        <a:rPr lang="nl-BE" dirty="0" smtClean="0"/>
                        <a:t>04 channel SIP/H.323</a:t>
                      </a:r>
                      <a:endParaRPr lang="en-US" dirty="0"/>
                    </a:p>
                  </a:txBody>
                  <a:tcPr/>
                </a:tc>
                <a:tc>
                  <a:txBody>
                    <a:bodyPr/>
                    <a:lstStyle/>
                    <a:p>
                      <a:pPr algn="r"/>
                      <a:r>
                        <a:rPr lang="nl-BE" dirty="0" smtClean="0"/>
                        <a:t>2.750</a:t>
                      </a:r>
                      <a:endParaRPr lang="en-US" dirty="0"/>
                    </a:p>
                  </a:txBody>
                  <a:tcPr/>
                </a:tc>
              </a:tr>
              <a:tr h="370840">
                <a:tc>
                  <a:txBody>
                    <a:bodyPr/>
                    <a:lstStyle/>
                    <a:p>
                      <a:pPr algn="r"/>
                      <a:r>
                        <a:rPr lang="nl-BE" dirty="0" smtClean="0"/>
                        <a:t>08 channel SIP/H.323</a:t>
                      </a:r>
                      <a:endParaRPr lang="en-US" dirty="0"/>
                    </a:p>
                  </a:txBody>
                  <a:tcPr/>
                </a:tc>
                <a:tc>
                  <a:txBody>
                    <a:bodyPr/>
                    <a:lstStyle/>
                    <a:p>
                      <a:pPr algn="r"/>
                      <a:r>
                        <a:rPr lang="nl-BE" dirty="0" smtClean="0"/>
                        <a:t>3.680</a:t>
                      </a:r>
                      <a:endParaRPr lang="en-US" dirty="0"/>
                    </a:p>
                  </a:txBody>
                  <a:tcPr/>
                </a:tc>
              </a:tr>
              <a:tr h="370840">
                <a:tc>
                  <a:txBody>
                    <a:bodyPr/>
                    <a:lstStyle/>
                    <a:p>
                      <a:pPr algn="r"/>
                      <a:r>
                        <a:rPr lang="nl-BE" dirty="0" smtClean="0"/>
                        <a:t>16 channel SIP/H.323</a:t>
                      </a:r>
                      <a:endParaRPr lang="en-US" dirty="0"/>
                    </a:p>
                  </a:txBody>
                  <a:tcPr/>
                </a:tc>
                <a:tc>
                  <a:txBody>
                    <a:bodyPr/>
                    <a:lstStyle/>
                    <a:p>
                      <a:pPr algn="r"/>
                      <a:r>
                        <a:rPr lang="nl-BE" dirty="0" smtClean="0"/>
                        <a:t>4.960</a:t>
                      </a:r>
                      <a:endParaRPr lang="en-US" dirty="0"/>
                    </a:p>
                  </a:txBody>
                  <a:tcPr/>
                </a:tc>
              </a:tr>
              <a:tr h="370840">
                <a:tc>
                  <a:txBody>
                    <a:bodyPr/>
                    <a:lstStyle/>
                    <a:p>
                      <a:pPr algn="r"/>
                      <a:r>
                        <a:rPr lang="nl-BE" dirty="0" smtClean="0"/>
                        <a:t>32 channel SIP/H.323</a:t>
                      </a:r>
                      <a:endParaRPr lang="en-US" dirty="0"/>
                    </a:p>
                  </a:txBody>
                  <a:tcPr/>
                </a:tc>
                <a:tc>
                  <a:txBody>
                    <a:bodyPr/>
                    <a:lstStyle/>
                    <a:p>
                      <a:pPr algn="r"/>
                      <a:r>
                        <a:rPr lang="nl-BE" dirty="0" smtClean="0"/>
                        <a:t>6.800</a:t>
                      </a:r>
                      <a:endParaRPr lang="en-US" dirty="0"/>
                    </a:p>
                  </a:txBody>
                  <a:tcPr/>
                </a:tc>
              </a:tr>
              <a:tr h="370840">
                <a:tc>
                  <a:txBody>
                    <a:bodyPr/>
                    <a:lstStyle/>
                    <a:p>
                      <a:pPr algn="r"/>
                      <a:r>
                        <a:rPr lang="nl-BE" dirty="0" smtClean="0"/>
                        <a:t>48 channel SIP/H.323</a:t>
                      </a:r>
                      <a:endParaRPr lang="en-US" dirty="0"/>
                    </a:p>
                  </a:txBody>
                  <a:tcPr/>
                </a:tc>
                <a:tc>
                  <a:txBody>
                    <a:bodyPr/>
                    <a:lstStyle/>
                    <a:p>
                      <a:pPr algn="r"/>
                      <a:r>
                        <a:rPr lang="nl-BE" dirty="0" smtClean="0"/>
                        <a:t>8.880</a:t>
                      </a:r>
                      <a:endParaRPr lang="en-US" dirty="0"/>
                    </a:p>
                  </a:txBody>
                  <a:tcPr/>
                </a:tc>
              </a:tr>
              <a:tr h="370840">
                <a:tc>
                  <a:txBody>
                    <a:bodyPr/>
                    <a:lstStyle/>
                    <a:p>
                      <a:pPr algn="r"/>
                      <a:r>
                        <a:rPr lang="nl-BE" dirty="0" smtClean="0"/>
                        <a:t>64 channel SIP/H.323</a:t>
                      </a:r>
                      <a:endParaRPr lang="en-US" dirty="0"/>
                    </a:p>
                  </a:txBody>
                  <a:tcPr/>
                </a:tc>
                <a:tc>
                  <a:txBody>
                    <a:bodyPr/>
                    <a:lstStyle/>
                    <a:p>
                      <a:pPr algn="r"/>
                      <a:r>
                        <a:rPr lang="nl-BE" dirty="0" smtClean="0"/>
                        <a:t>10.560</a:t>
                      </a:r>
                      <a:endParaRPr lang="en-US" dirty="0"/>
                    </a:p>
                  </a:txBody>
                  <a:tcPr/>
                </a:tc>
              </a:tr>
            </a:tbl>
          </a:graphicData>
        </a:graphic>
      </p:graphicFrame>
    </p:spTree>
    <p:extLst>
      <p:ext uri="{BB962C8B-B14F-4D97-AF65-F5344CB8AC3E}">
        <p14:creationId xmlns:p14="http://schemas.microsoft.com/office/powerpoint/2010/main" val="1992110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sz="1800" dirty="0" smtClean="0"/>
          </a:p>
          <a:p>
            <a:r>
              <a:rPr lang="en-US" sz="1800" dirty="0" smtClean="0"/>
              <a:t>Depends on the partner contract</a:t>
            </a:r>
          </a:p>
          <a:p>
            <a:r>
              <a:rPr lang="en-US" sz="1800" dirty="0" smtClean="0"/>
              <a:t>Depends on the service window</a:t>
            </a:r>
          </a:p>
          <a:p>
            <a:r>
              <a:rPr lang="en-US" sz="1800" dirty="0" smtClean="0"/>
              <a:t>Includes problem classification and the corresponding SLA (</a:t>
            </a:r>
            <a:r>
              <a:rPr lang="en-US" sz="1800" dirty="0" err="1" smtClean="0"/>
              <a:t>prio</a:t>
            </a:r>
            <a:r>
              <a:rPr lang="en-US" sz="1800" dirty="0" smtClean="0"/>
              <a:t> 1-4) </a:t>
            </a:r>
          </a:p>
          <a:p>
            <a:endParaRPr lang="en-US" sz="1800" dirty="0" smtClean="0"/>
          </a:p>
          <a:p>
            <a:endParaRPr lang="en-US" sz="1800" dirty="0" smtClean="0"/>
          </a:p>
        </p:txBody>
      </p:sp>
      <p:sp>
        <p:nvSpPr>
          <p:cNvPr id="4" name="Title 3"/>
          <p:cNvSpPr>
            <a:spLocks noGrp="1"/>
          </p:cNvSpPr>
          <p:nvPr>
            <p:ph type="title"/>
          </p:nvPr>
        </p:nvSpPr>
        <p:spPr/>
        <p:txBody>
          <a:bodyPr>
            <a:normAutofit/>
          </a:bodyPr>
          <a:lstStyle/>
          <a:p>
            <a:r>
              <a:rPr lang="en-US" sz="1900" dirty="0" smtClean="0"/>
              <a:t>Innovative price model</a:t>
            </a:r>
            <a:br>
              <a:rPr lang="en-US" sz="1900" dirty="0" smtClean="0"/>
            </a:br>
            <a:r>
              <a:rPr lang="en-US" sz="1900" i="1" dirty="0">
                <a:solidFill>
                  <a:srgbClr val="FFC000"/>
                </a:solidFill>
              </a:rPr>
              <a:t>Step </a:t>
            </a:r>
            <a:r>
              <a:rPr lang="en-US" sz="1900" i="1" dirty="0" smtClean="0">
                <a:solidFill>
                  <a:srgbClr val="FFC000"/>
                </a:solidFill>
              </a:rPr>
              <a:t>8: Support fee</a:t>
            </a:r>
            <a:endParaRPr lang="en-US" sz="1900" dirty="0"/>
          </a:p>
        </p:txBody>
      </p:sp>
    </p:spTree>
    <p:extLst>
      <p:ext uri="{BB962C8B-B14F-4D97-AF65-F5344CB8AC3E}">
        <p14:creationId xmlns:p14="http://schemas.microsoft.com/office/powerpoint/2010/main" val="1992110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3071665" cy="6858000"/>
          </a:xfrm>
          <a:solidFill>
            <a:schemeClr val="bg2">
              <a:alpha val="58000"/>
            </a:schemeClr>
          </a:solidFill>
        </p:spPr>
        <p:txBody>
          <a:bodyPr>
            <a:normAutofit/>
          </a:bodyPr>
          <a:lstStyle/>
          <a:p>
            <a:r>
              <a:rPr lang="en-US" sz="2300" b="0" dirty="0" smtClean="0"/>
              <a:t>Better internal cooperation</a:t>
            </a:r>
            <a:br>
              <a:rPr lang="en-US" sz="2300" b="0" dirty="0" smtClean="0"/>
            </a:br>
            <a:r>
              <a:rPr lang="en-US" sz="2300" b="0" dirty="0" smtClean="0"/>
              <a:t/>
            </a:r>
            <a:br>
              <a:rPr lang="en-US" sz="2300" b="0" dirty="0" smtClean="0"/>
            </a:br>
            <a:endParaRPr lang="en-US" sz="2300" b="0" dirty="0"/>
          </a:p>
        </p:txBody>
      </p:sp>
      <p:sp>
        <p:nvSpPr>
          <p:cNvPr id="12" name="Content Placeholder 2"/>
          <p:cNvSpPr txBox="1">
            <a:spLocks/>
          </p:cNvSpPr>
          <p:nvPr/>
        </p:nvSpPr>
        <p:spPr>
          <a:xfrm>
            <a:off x="3143672" y="188640"/>
            <a:ext cx="8856984" cy="5688632"/>
          </a:xfrm>
          <a:prstGeom prst="rect">
            <a:avLst/>
          </a:prstGeom>
        </p:spPr>
        <p:txBody>
          <a:bodyPr vert="horz" wrap="square" lIns="91440" tIns="45720" rIns="91440" bIns="45720" rtlCol="0">
            <a:noAutofit/>
          </a:bodyPr>
          <a:lstStyle>
            <a:lvl1pPr marL="360000" indent="-360000" algn="l" defTabSz="914400" rtl="0" eaLnBrk="1" latinLnBrk="0" hangingPunct="1">
              <a:spcBef>
                <a:spcPct val="20000"/>
              </a:spcBef>
              <a:buClr>
                <a:schemeClr val="accent3">
                  <a:lumMod val="60000"/>
                  <a:lumOff val="40000"/>
                </a:schemeClr>
              </a:buClr>
              <a:buFont typeface="Arial" pitchFamily="34" charset="0"/>
              <a:buChar char="•"/>
              <a:tabLst/>
              <a:defRPr sz="1700" kern="1200">
                <a:solidFill>
                  <a:schemeClr val="tx1">
                    <a:lumMod val="75000"/>
                    <a:lumOff val="25000"/>
                  </a:schemeClr>
                </a:solidFill>
                <a:latin typeface="Verdana" pitchFamily="34" charset="0"/>
                <a:ea typeface="+mn-ea"/>
                <a:cs typeface="+mn-cs"/>
              </a:defRPr>
            </a:lvl1pPr>
            <a:lvl2pPr marL="648000" indent="-288000" algn="l" defTabSz="914400" rtl="0" eaLnBrk="1" latinLnBrk="0" hangingPunct="1">
              <a:spcBef>
                <a:spcPct val="20000"/>
              </a:spcBef>
              <a:buClr>
                <a:schemeClr val="accent3">
                  <a:lumMod val="60000"/>
                  <a:lumOff val="40000"/>
                </a:schemeClr>
              </a:buClr>
              <a:buFont typeface="Arial" pitchFamily="34" charset="0"/>
              <a:buChar char="–"/>
              <a:defRPr sz="1700" kern="1200">
                <a:solidFill>
                  <a:schemeClr val="tx1">
                    <a:lumMod val="75000"/>
                    <a:lumOff val="25000"/>
                  </a:schemeClr>
                </a:solidFill>
                <a:latin typeface="Verdana" pitchFamily="34" charset="0"/>
                <a:ea typeface="+mn-ea"/>
                <a:cs typeface="+mn-cs"/>
              </a:defRPr>
            </a:lvl2pPr>
            <a:lvl3pPr marL="900000" indent="-228600" algn="l" defTabSz="914400" rtl="0" eaLnBrk="1" latinLnBrk="0" hangingPunct="1">
              <a:spcBef>
                <a:spcPct val="20000"/>
              </a:spcBef>
              <a:buClr>
                <a:schemeClr val="accent3">
                  <a:lumMod val="60000"/>
                  <a:lumOff val="40000"/>
                </a:schemeClr>
              </a:buClr>
              <a:buFont typeface="Arial" pitchFamily="34" charset="0"/>
              <a:buChar char="•"/>
              <a:defRPr sz="1700" kern="1200">
                <a:solidFill>
                  <a:schemeClr val="tx1">
                    <a:lumMod val="75000"/>
                    <a:lumOff val="25000"/>
                  </a:schemeClr>
                </a:solidFill>
                <a:latin typeface="Verdana" pitchFamily="34" charset="0"/>
                <a:ea typeface="+mn-ea"/>
                <a:cs typeface="+mn-cs"/>
              </a:defRPr>
            </a:lvl3pPr>
            <a:lvl4pPr marL="1152000" indent="-228600" algn="l" defTabSz="914400" rtl="0" eaLnBrk="1" latinLnBrk="0" hangingPunct="1">
              <a:spcBef>
                <a:spcPct val="20000"/>
              </a:spcBef>
              <a:buClr>
                <a:schemeClr val="accent3">
                  <a:lumMod val="60000"/>
                  <a:lumOff val="40000"/>
                </a:schemeClr>
              </a:buClr>
              <a:buFont typeface="Arial" pitchFamily="34" charset="0"/>
              <a:buChar char="–"/>
              <a:defRPr sz="1700" kern="1200">
                <a:solidFill>
                  <a:schemeClr val="tx1">
                    <a:lumMod val="75000"/>
                    <a:lumOff val="25000"/>
                  </a:schemeClr>
                </a:solidFill>
                <a:latin typeface="Verdana" pitchFamily="34" charset="0"/>
                <a:ea typeface="+mn-ea"/>
                <a:cs typeface="+mn-cs"/>
              </a:defRPr>
            </a:lvl4pPr>
            <a:lvl5pPr marL="1440000" indent="-228600" algn="l" defTabSz="914400" rtl="0" eaLnBrk="1" latinLnBrk="0" hangingPunct="1">
              <a:spcBef>
                <a:spcPct val="20000"/>
              </a:spcBef>
              <a:buClr>
                <a:schemeClr val="accent3">
                  <a:lumMod val="60000"/>
                  <a:lumOff val="40000"/>
                </a:schemeClr>
              </a:buClr>
              <a:buFont typeface="Arial" pitchFamily="34" charset="0"/>
              <a:buChar char="»"/>
              <a:defRPr sz="1700" kern="1200">
                <a:solidFill>
                  <a:schemeClr val="tx1">
                    <a:lumMod val="75000"/>
                    <a:lumOff val="25000"/>
                  </a:schemeClr>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en-US" sz="1600" dirty="0">
                <a:solidFill>
                  <a:schemeClr val="tx1">
                    <a:lumMod val="90000"/>
                    <a:lumOff val="10000"/>
                  </a:schemeClr>
                </a:solidFill>
              </a:rPr>
              <a:t>Each agent</a:t>
            </a:r>
          </a:p>
          <a:p>
            <a:pPr>
              <a:spcBef>
                <a:spcPts val="1800"/>
              </a:spcBef>
            </a:pPr>
            <a:r>
              <a:rPr lang="en-US" sz="1600" b="1" dirty="0" smtClean="0">
                <a:solidFill>
                  <a:schemeClr val="tx1">
                    <a:lumMod val="90000"/>
                    <a:lumOff val="10000"/>
                  </a:schemeClr>
                </a:solidFill>
              </a:rPr>
              <a:t>Gets</a:t>
            </a:r>
            <a:r>
              <a:rPr lang="en-US" sz="1600" dirty="0" smtClean="0">
                <a:solidFill>
                  <a:schemeClr val="tx1">
                    <a:lumMod val="90000"/>
                    <a:lumOff val="10000"/>
                  </a:schemeClr>
                </a:solidFill>
              </a:rPr>
              <a:t> </a:t>
            </a:r>
            <a:r>
              <a:rPr lang="en-US" sz="1600" dirty="0">
                <a:solidFill>
                  <a:schemeClr val="tx1">
                    <a:lumMod val="90000"/>
                    <a:lumOff val="10000"/>
                  </a:schemeClr>
                </a:solidFill>
              </a:rPr>
              <a:t>the </a:t>
            </a:r>
            <a:r>
              <a:rPr lang="en-US" sz="1600" b="1" dirty="0">
                <a:solidFill>
                  <a:schemeClr val="tx1">
                    <a:lumMod val="90000"/>
                    <a:lumOff val="10000"/>
                  </a:schemeClr>
                </a:solidFill>
              </a:rPr>
              <a:t>customer</a:t>
            </a:r>
            <a:r>
              <a:rPr lang="en-US" sz="1600" dirty="0">
                <a:solidFill>
                  <a:schemeClr val="tx1">
                    <a:lumMod val="90000"/>
                    <a:lumOff val="10000"/>
                  </a:schemeClr>
                </a:solidFill>
              </a:rPr>
              <a:t> who </a:t>
            </a:r>
            <a:r>
              <a:rPr lang="en-US" sz="1600" b="1" dirty="0" smtClean="0">
                <a:solidFill>
                  <a:schemeClr val="tx1">
                    <a:lumMod val="90000"/>
                    <a:lumOff val="10000"/>
                  </a:schemeClr>
                </a:solidFill>
              </a:rPr>
              <a:t>he/she </a:t>
            </a:r>
            <a:r>
              <a:rPr lang="en-US" sz="1600" b="1" dirty="0">
                <a:solidFill>
                  <a:schemeClr val="tx1">
                    <a:lumMod val="90000"/>
                    <a:lumOff val="10000"/>
                  </a:schemeClr>
                </a:solidFill>
              </a:rPr>
              <a:t>is able to help </a:t>
            </a:r>
            <a:r>
              <a:rPr lang="en-US" sz="1600" dirty="0">
                <a:solidFill>
                  <a:schemeClr val="tx1">
                    <a:lumMod val="90000"/>
                    <a:lumOff val="10000"/>
                  </a:schemeClr>
                </a:solidFill>
              </a:rPr>
              <a:t>(thanks to the advanced routing</a:t>
            </a:r>
            <a:r>
              <a:rPr lang="en-US" sz="1600" dirty="0" smtClean="0">
                <a:solidFill>
                  <a:schemeClr val="tx1">
                    <a:lumMod val="90000"/>
                    <a:lumOff val="10000"/>
                  </a:schemeClr>
                </a:solidFill>
              </a:rPr>
              <a:t>)</a:t>
            </a:r>
            <a:br>
              <a:rPr lang="en-US" sz="1600" dirty="0" smtClean="0">
                <a:solidFill>
                  <a:schemeClr val="tx1">
                    <a:lumMod val="90000"/>
                    <a:lumOff val="10000"/>
                  </a:schemeClr>
                </a:solidFill>
              </a:rPr>
            </a:br>
            <a:endParaRPr lang="en-US" sz="1600" dirty="0">
              <a:solidFill>
                <a:schemeClr val="tx1">
                  <a:lumMod val="90000"/>
                  <a:lumOff val="10000"/>
                </a:schemeClr>
              </a:solidFill>
            </a:endParaRPr>
          </a:p>
          <a:p>
            <a:r>
              <a:rPr lang="en-US" sz="1600" dirty="0" smtClean="0">
                <a:solidFill>
                  <a:schemeClr val="tx1">
                    <a:lumMod val="90000"/>
                    <a:lumOff val="10000"/>
                  </a:schemeClr>
                </a:solidFill>
              </a:rPr>
              <a:t>Sees all relevant </a:t>
            </a:r>
            <a:r>
              <a:rPr lang="en-US" sz="1600" b="1" dirty="0" smtClean="0">
                <a:solidFill>
                  <a:schemeClr val="tx1">
                    <a:lumMod val="90000"/>
                    <a:lumOff val="10000"/>
                  </a:schemeClr>
                </a:solidFill>
              </a:rPr>
              <a:t>customer information on </a:t>
            </a:r>
            <a:r>
              <a:rPr lang="en-US" sz="1600" b="1" dirty="0">
                <a:solidFill>
                  <a:schemeClr val="tx1">
                    <a:lumMod val="90000"/>
                    <a:lumOff val="10000"/>
                  </a:schemeClr>
                </a:solidFill>
              </a:rPr>
              <a:t>the </a:t>
            </a:r>
            <a:r>
              <a:rPr lang="en-US" sz="1600" b="1" dirty="0" smtClean="0">
                <a:solidFill>
                  <a:schemeClr val="tx1">
                    <a:lumMod val="90000"/>
                    <a:lumOff val="10000"/>
                  </a:schemeClr>
                </a:solidFill>
              </a:rPr>
              <a:t>screen</a:t>
            </a:r>
            <a:r>
              <a:rPr lang="en-US" sz="1600" dirty="0" smtClean="0">
                <a:solidFill>
                  <a:schemeClr val="tx1">
                    <a:lumMod val="90000"/>
                    <a:lumOff val="10000"/>
                  </a:schemeClr>
                </a:solidFill>
              </a:rPr>
              <a:t/>
            </a:r>
            <a:br>
              <a:rPr lang="en-US" sz="1600" dirty="0" smtClean="0">
                <a:solidFill>
                  <a:schemeClr val="tx1">
                    <a:lumMod val="90000"/>
                    <a:lumOff val="10000"/>
                  </a:schemeClr>
                </a:solidFill>
              </a:rPr>
            </a:br>
            <a:endParaRPr lang="en-US" sz="1600" dirty="0">
              <a:solidFill>
                <a:schemeClr val="tx1">
                  <a:lumMod val="90000"/>
                  <a:lumOff val="10000"/>
                </a:schemeClr>
              </a:solidFill>
            </a:endParaRPr>
          </a:p>
          <a:p>
            <a:r>
              <a:rPr lang="en-US" sz="1600" b="1" dirty="0" smtClean="0">
                <a:solidFill>
                  <a:schemeClr val="tx1">
                    <a:lumMod val="90000"/>
                    <a:lumOff val="10000"/>
                  </a:schemeClr>
                </a:solidFill>
              </a:rPr>
              <a:t>Knows</a:t>
            </a:r>
            <a:r>
              <a:rPr lang="en-US" sz="1600" dirty="0" smtClean="0">
                <a:solidFill>
                  <a:schemeClr val="tx1">
                    <a:lumMod val="90000"/>
                    <a:lumOff val="10000"/>
                  </a:schemeClr>
                </a:solidFill>
              </a:rPr>
              <a:t> </a:t>
            </a:r>
            <a:r>
              <a:rPr lang="en-US" sz="1600" dirty="0">
                <a:solidFill>
                  <a:schemeClr val="tx1">
                    <a:lumMod val="90000"/>
                    <a:lumOff val="10000"/>
                  </a:schemeClr>
                </a:solidFill>
              </a:rPr>
              <a:t>when the </a:t>
            </a:r>
            <a:r>
              <a:rPr lang="en-US" sz="1600" b="1" dirty="0">
                <a:solidFill>
                  <a:schemeClr val="tx1">
                    <a:lumMod val="90000"/>
                    <a:lumOff val="10000"/>
                  </a:schemeClr>
                </a:solidFill>
              </a:rPr>
              <a:t>customer has contacted before </a:t>
            </a:r>
            <a:r>
              <a:rPr lang="en-US" sz="1600" dirty="0">
                <a:solidFill>
                  <a:schemeClr val="tx1">
                    <a:lumMod val="90000"/>
                    <a:lumOff val="10000"/>
                  </a:schemeClr>
                </a:solidFill>
              </a:rPr>
              <a:t>with the accompanying </a:t>
            </a:r>
            <a:r>
              <a:rPr lang="en-US" sz="1600" dirty="0" smtClean="0">
                <a:solidFill>
                  <a:schemeClr val="tx1">
                    <a:lumMod val="90000"/>
                    <a:lumOff val="10000"/>
                  </a:schemeClr>
                </a:solidFill>
              </a:rPr>
              <a:t>information</a:t>
            </a:r>
          </a:p>
          <a:p>
            <a:endParaRPr lang="en-US" sz="1600" dirty="0" smtClean="0">
              <a:solidFill>
                <a:schemeClr val="tx1">
                  <a:lumMod val="90000"/>
                  <a:lumOff val="10000"/>
                </a:schemeClr>
              </a:solidFill>
            </a:endParaRPr>
          </a:p>
          <a:p>
            <a:r>
              <a:rPr lang="en-US" sz="1600" b="1" dirty="0" smtClean="0">
                <a:solidFill>
                  <a:schemeClr val="tx1">
                    <a:lumMod val="90000"/>
                    <a:lumOff val="10000"/>
                  </a:schemeClr>
                </a:solidFill>
              </a:rPr>
              <a:t>Sees</a:t>
            </a:r>
            <a:r>
              <a:rPr lang="en-US" sz="1600" dirty="0" smtClean="0">
                <a:solidFill>
                  <a:schemeClr val="tx1">
                    <a:lumMod val="90000"/>
                    <a:lumOff val="10000"/>
                  </a:schemeClr>
                </a:solidFill>
              </a:rPr>
              <a:t> </a:t>
            </a:r>
            <a:r>
              <a:rPr lang="en-US" sz="1600" dirty="0">
                <a:solidFill>
                  <a:schemeClr val="tx1">
                    <a:lumMod val="90000"/>
                    <a:lumOff val="10000"/>
                  </a:schemeClr>
                </a:solidFill>
              </a:rPr>
              <a:t>which customers are in the </a:t>
            </a:r>
            <a:r>
              <a:rPr lang="en-US" sz="1600" b="1" dirty="0">
                <a:solidFill>
                  <a:schemeClr val="tx1">
                    <a:lumMod val="90000"/>
                    <a:lumOff val="10000"/>
                  </a:schemeClr>
                </a:solidFill>
              </a:rPr>
              <a:t>waiting queue </a:t>
            </a:r>
            <a:r>
              <a:rPr lang="en-US" sz="1600" dirty="0">
                <a:solidFill>
                  <a:schemeClr val="tx1">
                    <a:lumMod val="90000"/>
                    <a:lumOff val="10000"/>
                  </a:schemeClr>
                </a:solidFill>
              </a:rPr>
              <a:t>and for how </a:t>
            </a:r>
            <a:r>
              <a:rPr lang="en-US" sz="1600" dirty="0" smtClean="0">
                <a:solidFill>
                  <a:schemeClr val="tx1">
                    <a:lumMod val="90000"/>
                    <a:lumOff val="10000"/>
                  </a:schemeClr>
                </a:solidFill>
              </a:rPr>
              <a:t>long</a:t>
            </a:r>
            <a:br>
              <a:rPr lang="en-US" sz="1600" dirty="0" smtClean="0">
                <a:solidFill>
                  <a:schemeClr val="tx1">
                    <a:lumMod val="90000"/>
                    <a:lumOff val="10000"/>
                  </a:schemeClr>
                </a:solidFill>
              </a:rPr>
            </a:br>
            <a:endParaRPr lang="en-US" sz="1600" dirty="0">
              <a:solidFill>
                <a:schemeClr val="tx1">
                  <a:lumMod val="90000"/>
                  <a:lumOff val="10000"/>
                </a:schemeClr>
              </a:solidFill>
            </a:endParaRPr>
          </a:p>
          <a:p>
            <a:r>
              <a:rPr lang="en-US" sz="1600" b="1" dirty="0" smtClean="0">
                <a:solidFill>
                  <a:schemeClr val="tx1">
                    <a:lumMod val="90000"/>
                    <a:lumOff val="10000"/>
                  </a:schemeClr>
                </a:solidFill>
              </a:rPr>
              <a:t>Sees</a:t>
            </a:r>
            <a:r>
              <a:rPr lang="en-US" sz="1600" dirty="0" smtClean="0">
                <a:solidFill>
                  <a:schemeClr val="tx1">
                    <a:lumMod val="90000"/>
                    <a:lumOff val="10000"/>
                  </a:schemeClr>
                </a:solidFill>
              </a:rPr>
              <a:t> </a:t>
            </a:r>
            <a:r>
              <a:rPr lang="en-US" sz="1600" dirty="0">
                <a:solidFill>
                  <a:schemeClr val="tx1">
                    <a:lumMod val="90000"/>
                    <a:lumOff val="10000"/>
                  </a:schemeClr>
                </a:solidFill>
              </a:rPr>
              <a:t>which </a:t>
            </a:r>
            <a:r>
              <a:rPr lang="en-US" sz="1600" b="1" dirty="0">
                <a:solidFill>
                  <a:schemeClr val="tx1">
                    <a:lumMod val="90000"/>
                    <a:lumOff val="10000"/>
                  </a:schemeClr>
                </a:solidFill>
              </a:rPr>
              <a:t>colleagues are free</a:t>
            </a:r>
            <a:r>
              <a:rPr lang="en-US" sz="1600" dirty="0">
                <a:solidFill>
                  <a:schemeClr val="tx1">
                    <a:lumMod val="90000"/>
                    <a:lumOff val="10000"/>
                  </a:schemeClr>
                </a:solidFill>
              </a:rPr>
              <a:t> and best suited to help solving a customer problem</a:t>
            </a:r>
          </a:p>
          <a:p>
            <a:pPr>
              <a:spcBef>
                <a:spcPts val="1800"/>
              </a:spcBef>
              <a:spcAft>
                <a:spcPts val="1800"/>
              </a:spcAft>
            </a:pPr>
            <a:r>
              <a:rPr lang="en-US" sz="1600" b="1" dirty="0" smtClean="0">
                <a:solidFill>
                  <a:schemeClr val="tx1">
                    <a:lumMod val="90000"/>
                    <a:lumOff val="10000"/>
                  </a:schemeClr>
                </a:solidFill>
              </a:rPr>
              <a:t>Calls </a:t>
            </a:r>
            <a:r>
              <a:rPr lang="en-US" sz="1600" b="1" dirty="0">
                <a:solidFill>
                  <a:schemeClr val="tx1">
                    <a:lumMod val="90000"/>
                    <a:lumOff val="10000"/>
                  </a:schemeClr>
                </a:solidFill>
              </a:rPr>
              <a:t>customers with </a:t>
            </a:r>
            <a:r>
              <a:rPr lang="en-US" sz="1600" b="1" dirty="0" smtClean="0">
                <a:solidFill>
                  <a:schemeClr val="tx1">
                    <a:lumMod val="90000"/>
                    <a:lumOff val="10000"/>
                  </a:schemeClr>
                </a:solidFill>
              </a:rPr>
              <a:t>one click </a:t>
            </a:r>
            <a:r>
              <a:rPr lang="en-US" sz="1600" dirty="0" smtClean="0">
                <a:solidFill>
                  <a:schemeClr val="tx1">
                    <a:lumMod val="90000"/>
                    <a:lumOff val="10000"/>
                  </a:schemeClr>
                </a:solidFill>
              </a:rPr>
              <a:t>from </a:t>
            </a:r>
            <a:r>
              <a:rPr lang="en-US" sz="1600" dirty="0">
                <a:solidFill>
                  <a:schemeClr val="tx1">
                    <a:lumMod val="90000"/>
                    <a:lumOff val="10000"/>
                  </a:schemeClr>
                </a:solidFill>
              </a:rPr>
              <a:t>whatever application</a:t>
            </a:r>
          </a:p>
          <a:p>
            <a:endParaRPr lang="en-US" sz="1600" dirty="0">
              <a:solidFill>
                <a:schemeClr val="tx1"/>
              </a:solidFill>
            </a:endParaRPr>
          </a:p>
          <a:p>
            <a:pPr marL="0" indent="0">
              <a:buNone/>
            </a:pPr>
            <a:endParaRPr lang="en-US" sz="1600" dirty="0" smtClean="0"/>
          </a:p>
        </p:txBody>
      </p:sp>
    </p:spTree>
    <p:extLst>
      <p:ext uri="{BB962C8B-B14F-4D97-AF65-F5344CB8AC3E}">
        <p14:creationId xmlns:p14="http://schemas.microsoft.com/office/powerpoint/2010/main" val="4155641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sz="1800" dirty="0" smtClean="0"/>
          </a:p>
          <a:p>
            <a:r>
              <a:rPr lang="en-US" sz="1800" dirty="0" smtClean="0"/>
              <a:t>Project management</a:t>
            </a:r>
          </a:p>
          <a:p>
            <a:r>
              <a:rPr lang="en-US" sz="1800" dirty="0" smtClean="0"/>
              <a:t>Functional &amp; Technical analysis workshops</a:t>
            </a:r>
          </a:p>
          <a:p>
            <a:r>
              <a:rPr lang="en-US" sz="1800" dirty="0" smtClean="0"/>
              <a:t>Implementation and Configuration</a:t>
            </a:r>
          </a:p>
          <a:p>
            <a:r>
              <a:rPr lang="en-US" sz="1800" dirty="0" smtClean="0"/>
              <a:t>Installation and Deployment</a:t>
            </a:r>
          </a:p>
          <a:p>
            <a:r>
              <a:rPr lang="en-US" sz="1800" dirty="0" smtClean="0"/>
              <a:t>Testing (UAT)</a:t>
            </a:r>
          </a:p>
          <a:p>
            <a:r>
              <a:rPr lang="en-US" sz="1800" dirty="0" smtClean="0"/>
              <a:t>Documentation</a:t>
            </a:r>
          </a:p>
          <a:p>
            <a:r>
              <a:rPr lang="en-US" sz="1800" dirty="0" smtClean="0"/>
              <a:t>Floor walking</a:t>
            </a:r>
          </a:p>
          <a:p>
            <a:r>
              <a:rPr lang="en-US" sz="1800" dirty="0" smtClean="0"/>
              <a:t>Training (user, supervisor and administrator</a:t>
            </a:r>
          </a:p>
          <a:p>
            <a:endParaRPr lang="en-US" sz="1800" dirty="0" smtClean="0"/>
          </a:p>
        </p:txBody>
      </p:sp>
      <p:sp>
        <p:nvSpPr>
          <p:cNvPr id="4" name="Title 3"/>
          <p:cNvSpPr>
            <a:spLocks noGrp="1"/>
          </p:cNvSpPr>
          <p:nvPr>
            <p:ph type="title"/>
          </p:nvPr>
        </p:nvSpPr>
        <p:spPr/>
        <p:txBody>
          <a:bodyPr>
            <a:normAutofit/>
          </a:bodyPr>
          <a:lstStyle/>
          <a:p>
            <a:r>
              <a:rPr lang="en-US" sz="1900" dirty="0" smtClean="0"/>
              <a:t>Innovative price model</a:t>
            </a:r>
            <a:br>
              <a:rPr lang="en-US" sz="1900" dirty="0" smtClean="0"/>
            </a:br>
            <a:r>
              <a:rPr lang="en-US" sz="1900" i="1" dirty="0">
                <a:solidFill>
                  <a:srgbClr val="FFC000"/>
                </a:solidFill>
              </a:rPr>
              <a:t>Step 9</a:t>
            </a:r>
            <a:r>
              <a:rPr lang="en-US" sz="1900" i="1" dirty="0" smtClean="0">
                <a:solidFill>
                  <a:srgbClr val="FFC000"/>
                </a:solidFill>
              </a:rPr>
              <a:t>: Professional services</a:t>
            </a:r>
            <a:endParaRPr lang="en-US" sz="1900" dirty="0"/>
          </a:p>
        </p:txBody>
      </p:sp>
    </p:spTree>
    <p:extLst>
      <p:ext uri="{BB962C8B-B14F-4D97-AF65-F5344CB8AC3E}">
        <p14:creationId xmlns:p14="http://schemas.microsoft.com/office/powerpoint/2010/main" val="1992110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sz="1800" dirty="0" smtClean="0"/>
          </a:p>
          <a:p>
            <a:r>
              <a:rPr lang="en-US" sz="1800" dirty="0" smtClean="0"/>
              <a:t>Situation:</a:t>
            </a:r>
          </a:p>
          <a:p>
            <a:pPr lvl="1"/>
            <a:r>
              <a:rPr lang="en-US" sz="1800" dirty="0" smtClean="0"/>
              <a:t>High traffic Contact Center with 20 agents</a:t>
            </a:r>
          </a:p>
          <a:p>
            <a:pPr lvl="1"/>
            <a:r>
              <a:rPr lang="en-US" sz="1800" dirty="0" smtClean="0"/>
              <a:t>Inbound calls only</a:t>
            </a:r>
          </a:p>
          <a:p>
            <a:pPr lvl="1"/>
            <a:r>
              <a:rPr lang="en-US" sz="1800" dirty="0" smtClean="0"/>
              <a:t>8 ports IVR (waiting queue)</a:t>
            </a:r>
          </a:p>
          <a:p>
            <a:pPr lvl="1"/>
            <a:endParaRPr lang="en-US" sz="1800" dirty="0" smtClean="0"/>
          </a:p>
          <a:p>
            <a:r>
              <a:rPr lang="en-US" sz="1800" dirty="0" smtClean="0"/>
              <a:t>Calculation for both Express and Enterprise edition</a:t>
            </a:r>
          </a:p>
          <a:p>
            <a:r>
              <a:rPr lang="en-US" sz="1800" dirty="0" smtClean="0"/>
              <a:t>Interaction Log-in Units because of high traffic</a:t>
            </a:r>
          </a:p>
          <a:p>
            <a:pPr lvl="1"/>
            <a:r>
              <a:rPr lang="en-US" sz="1800" dirty="0" smtClean="0"/>
              <a:t>8 ILU’s per user because inbound only</a:t>
            </a:r>
          </a:p>
          <a:p>
            <a:pPr lvl="1"/>
            <a:r>
              <a:rPr lang="en-US" sz="1800" dirty="0" smtClean="0"/>
              <a:t>20 users x 8 ILUs = 160 ILUs</a:t>
            </a:r>
          </a:p>
        </p:txBody>
      </p:sp>
      <p:sp>
        <p:nvSpPr>
          <p:cNvPr id="4" name="Title 3"/>
          <p:cNvSpPr>
            <a:spLocks noGrp="1"/>
          </p:cNvSpPr>
          <p:nvPr>
            <p:ph type="title"/>
          </p:nvPr>
        </p:nvSpPr>
        <p:spPr/>
        <p:txBody>
          <a:bodyPr>
            <a:normAutofit/>
          </a:bodyPr>
          <a:lstStyle/>
          <a:p>
            <a:r>
              <a:rPr lang="en-US" sz="1900" dirty="0" smtClean="0"/>
              <a:t>Innovative price model</a:t>
            </a:r>
            <a:br>
              <a:rPr lang="en-US" sz="1900" dirty="0" smtClean="0"/>
            </a:br>
            <a:r>
              <a:rPr lang="en-US" sz="1900" i="1" dirty="0" smtClean="0">
                <a:solidFill>
                  <a:srgbClr val="FFC000"/>
                </a:solidFill>
              </a:rPr>
              <a:t>Example 1</a:t>
            </a:r>
            <a:endParaRPr lang="en-US" sz="1900" dirty="0"/>
          </a:p>
        </p:txBody>
      </p:sp>
    </p:spTree>
    <p:extLst>
      <p:ext uri="{BB962C8B-B14F-4D97-AF65-F5344CB8AC3E}">
        <p14:creationId xmlns:p14="http://schemas.microsoft.com/office/powerpoint/2010/main" val="639626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sz="1800" dirty="0" smtClean="0"/>
          </a:p>
        </p:txBody>
      </p:sp>
      <p:sp>
        <p:nvSpPr>
          <p:cNvPr id="4" name="Title 3"/>
          <p:cNvSpPr>
            <a:spLocks noGrp="1"/>
          </p:cNvSpPr>
          <p:nvPr>
            <p:ph type="title"/>
          </p:nvPr>
        </p:nvSpPr>
        <p:spPr/>
        <p:txBody>
          <a:bodyPr>
            <a:normAutofit/>
          </a:bodyPr>
          <a:lstStyle/>
          <a:p>
            <a:r>
              <a:rPr lang="en-US" sz="1900" dirty="0"/>
              <a:t>Innovative price model</a:t>
            </a:r>
          </a:p>
        </p:txBody>
      </p:sp>
      <p:graphicFrame>
        <p:nvGraphicFramePr>
          <p:cNvPr id="5" name="Content Placeholder 6"/>
          <p:cNvGraphicFramePr>
            <a:graphicFrameLocks/>
          </p:cNvGraphicFramePr>
          <p:nvPr>
            <p:extLst>
              <p:ext uri="{D42A27DB-BD31-4B8C-83A1-F6EECF244321}">
                <p14:modId xmlns:p14="http://schemas.microsoft.com/office/powerpoint/2010/main" val="3226354373"/>
              </p:ext>
            </p:extLst>
          </p:nvPr>
        </p:nvGraphicFramePr>
        <p:xfrm>
          <a:off x="914400" y="2024856"/>
          <a:ext cx="7229503" cy="2595880"/>
        </p:xfrm>
        <a:graphic>
          <a:graphicData uri="http://schemas.openxmlformats.org/drawingml/2006/table">
            <a:tbl>
              <a:tblPr firstRow="1" bandRow="1">
                <a:tableStyleId>{912C8C85-51F0-491E-9774-3900AFEF0FD7}</a:tableStyleId>
              </a:tblPr>
              <a:tblGrid>
                <a:gridCol w="728642"/>
                <a:gridCol w="3071834"/>
                <a:gridCol w="1714512"/>
                <a:gridCol w="1714515"/>
              </a:tblGrid>
              <a:tr h="370840">
                <a:tc>
                  <a:txBody>
                    <a:bodyPr/>
                    <a:lstStyle/>
                    <a:p>
                      <a:pPr algn="r"/>
                      <a:r>
                        <a:rPr lang="nl-BE" dirty="0" smtClean="0"/>
                        <a:t>#</a:t>
                      </a:r>
                      <a:endParaRPr lang="en-US" dirty="0"/>
                    </a:p>
                  </a:txBody>
                  <a:tcPr/>
                </a:tc>
                <a:tc>
                  <a:txBody>
                    <a:bodyPr/>
                    <a:lstStyle/>
                    <a:p>
                      <a:pPr algn="r"/>
                      <a:r>
                        <a:rPr lang="nl-BE" dirty="0" smtClean="0"/>
                        <a:t>Item</a:t>
                      </a:r>
                      <a:endParaRPr lang="en-US" dirty="0"/>
                    </a:p>
                  </a:txBody>
                  <a:tcPr/>
                </a:tc>
                <a:tc>
                  <a:txBody>
                    <a:bodyPr/>
                    <a:lstStyle/>
                    <a:p>
                      <a:pPr algn="r"/>
                      <a:r>
                        <a:rPr lang="nl-BE" dirty="0" smtClean="0"/>
                        <a:t>Express</a:t>
                      </a:r>
                      <a:endParaRPr lang="en-US" dirty="0"/>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nl-BE" dirty="0" smtClean="0"/>
                        <a:t>Enterprise</a:t>
                      </a:r>
                      <a:endParaRPr lang="en-US" dirty="0" smtClean="0"/>
                    </a:p>
                  </a:txBody>
                  <a:tcPr/>
                </a:tc>
              </a:tr>
              <a:tr h="370840">
                <a:tc>
                  <a:txBody>
                    <a:bodyPr/>
                    <a:lstStyle/>
                    <a:p>
                      <a:pPr algn="r"/>
                      <a:r>
                        <a:rPr lang="nl-BE" dirty="0" smtClean="0"/>
                        <a:t>1</a:t>
                      </a:r>
                      <a:endParaRPr lang="en-US" dirty="0"/>
                    </a:p>
                  </a:txBody>
                  <a:tcPr/>
                </a:tc>
                <a:tc>
                  <a:txBody>
                    <a:bodyPr/>
                    <a:lstStyle/>
                    <a:p>
                      <a:pPr algn="r"/>
                      <a:r>
                        <a:rPr lang="nl-BE" dirty="0" smtClean="0"/>
                        <a:t>Architecture</a:t>
                      </a:r>
                      <a:endParaRPr lang="en-US" dirty="0"/>
                    </a:p>
                  </a:txBody>
                  <a:tcPr/>
                </a:tc>
                <a:tc>
                  <a:txBody>
                    <a:bodyPr/>
                    <a:lstStyle/>
                    <a:p>
                      <a:pPr algn="r"/>
                      <a:r>
                        <a:rPr lang="nl-BE" dirty="0" smtClean="0"/>
                        <a:t>0</a:t>
                      </a:r>
                      <a:endParaRPr lang="en-US" dirty="0"/>
                    </a:p>
                  </a:txBody>
                  <a:tcPr/>
                </a:tc>
                <a:tc>
                  <a:txBody>
                    <a:bodyPr/>
                    <a:lstStyle/>
                    <a:p>
                      <a:pPr algn="r"/>
                      <a:r>
                        <a:rPr lang="nl-BE" dirty="0" smtClean="0"/>
                        <a:t>6.250</a:t>
                      </a:r>
                      <a:endParaRPr lang="en-US" dirty="0"/>
                    </a:p>
                  </a:txBody>
                  <a:tcPr/>
                </a:tc>
              </a:tr>
              <a:tr h="370840">
                <a:tc>
                  <a:txBody>
                    <a:bodyPr/>
                    <a:lstStyle/>
                    <a:p>
                      <a:pPr algn="r"/>
                      <a:r>
                        <a:rPr lang="nl-BE" dirty="0" smtClean="0"/>
                        <a:t>8</a:t>
                      </a:r>
                      <a:endParaRPr lang="en-US" dirty="0"/>
                    </a:p>
                  </a:txBody>
                  <a:tcPr/>
                </a:tc>
                <a:tc>
                  <a:txBody>
                    <a:bodyPr/>
                    <a:lstStyle/>
                    <a:p>
                      <a:pPr algn="r"/>
                      <a:r>
                        <a:rPr lang="nl-BE" dirty="0" smtClean="0"/>
                        <a:t>IVR</a:t>
                      </a:r>
                      <a:endParaRPr lang="en-US" dirty="0"/>
                    </a:p>
                  </a:txBody>
                  <a:tcPr/>
                </a:tc>
                <a:tc>
                  <a:txBody>
                    <a:bodyPr/>
                    <a:lstStyle/>
                    <a:p>
                      <a:pPr algn="r"/>
                      <a:r>
                        <a:rPr lang="nl-BE" dirty="0" smtClean="0"/>
                        <a:t>3.360</a:t>
                      </a:r>
                      <a:endParaRPr lang="en-US" dirty="0"/>
                    </a:p>
                  </a:txBody>
                  <a:tcPr/>
                </a:tc>
                <a:tc>
                  <a:txBody>
                    <a:bodyPr/>
                    <a:lstStyle/>
                    <a:p>
                      <a:pPr algn="r"/>
                      <a:r>
                        <a:rPr lang="nl-BE" dirty="0" smtClean="0"/>
                        <a:t>3.360</a:t>
                      </a:r>
                      <a:endParaRPr lang="en-US" dirty="0"/>
                    </a:p>
                  </a:txBody>
                  <a:tcPr/>
                </a:tc>
              </a:tr>
              <a:tr h="370840">
                <a:tc>
                  <a:txBody>
                    <a:bodyPr/>
                    <a:lstStyle/>
                    <a:p>
                      <a:pPr algn="r"/>
                      <a:r>
                        <a:rPr lang="nl-BE" dirty="0" smtClean="0"/>
                        <a:t>20</a:t>
                      </a:r>
                      <a:endParaRPr lang="en-US" dirty="0"/>
                    </a:p>
                  </a:txBody>
                  <a:tcPr/>
                </a:tc>
                <a:tc>
                  <a:txBody>
                    <a:bodyPr/>
                    <a:lstStyle/>
                    <a:p>
                      <a:pPr algn="r"/>
                      <a:r>
                        <a:rPr lang="nl-BE" dirty="0" smtClean="0"/>
                        <a:t>Voxtron Client</a:t>
                      </a:r>
                      <a:endParaRPr lang="en-US" dirty="0"/>
                    </a:p>
                  </a:txBody>
                  <a:tcPr/>
                </a:tc>
                <a:tc>
                  <a:txBody>
                    <a:bodyPr/>
                    <a:lstStyle/>
                    <a:p>
                      <a:pPr algn="r"/>
                      <a:r>
                        <a:rPr lang="nl-BE" dirty="0" smtClean="0"/>
                        <a:t>1.300</a:t>
                      </a:r>
                      <a:endParaRPr lang="en-US" dirty="0"/>
                    </a:p>
                  </a:txBody>
                  <a:tcPr/>
                </a:tc>
                <a:tc>
                  <a:txBody>
                    <a:bodyPr/>
                    <a:lstStyle/>
                    <a:p>
                      <a:pPr algn="r"/>
                      <a:r>
                        <a:rPr lang="nl-BE" dirty="0" smtClean="0"/>
                        <a:t>1.300</a:t>
                      </a:r>
                      <a:endParaRPr lang="en-US" dirty="0"/>
                    </a:p>
                  </a:txBody>
                  <a:tcPr/>
                </a:tc>
              </a:tr>
              <a:tr h="370840">
                <a:tc>
                  <a:txBody>
                    <a:bodyPr/>
                    <a:lstStyle/>
                    <a:p>
                      <a:pPr algn="r"/>
                      <a:r>
                        <a:rPr lang="nl-BE" dirty="0" smtClean="0"/>
                        <a:t>160</a:t>
                      </a:r>
                      <a:endParaRPr lang="en-US" dirty="0"/>
                    </a:p>
                  </a:txBody>
                  <a:tcPr/>
                </a:tc>
                <a:tc>
                  <a:txBody>
                    <a:bodyPr/>
                    <a:lstStyle/>
                    <a:p>
                      <a:pPr algn="r"/>
                      <a:r>
                        <a:rPr lang="nl-BE" dirty="0" smtClean="0"/>
                        <a:t>ILU</a:t>
                      </a:r>
                      <a:endParaRPr lang="en-US" dirty="0"/>
                    </a:p>
                  </a:txBody>
                  <a:tcPr/>
                </a:tc>
                <a:tc>
                  <a:txBody>
                    <a:bodyPr/>
                    <a:lstStyle/>
                    <a:p>
                      <a:pPr algn="r"/>
                      <a:r>
                        <a:rPr lang="nl-BE" dirty="0" smtClean="0"/>
                        <a:t>8.000</a:t>
                      </a:r>
                      <a:endParaRPr lang="en-US" dirty="0"/>
                    </a:p>
                  </a:txBody>
                  <a:tcPr/>
                </a:tc>
                <a:tc>
                  <a:txBody>
                    <a:bodyPr/>
                    <a:lstStyle/>
                    <a:p>
                      <a:pPr algn="r"/>
                      <a:r>
                        <a:rPr lang="nl-BE" dirty="0" smtClean="0"/>
                        <a:t>8.000</a:t>
                      </a:r>
                      <a:endParaRPr lang="en-US" dirty="0"/>
                    </a:p>
                  </a:txBody>
                  <a:tcPr/>
                </a:tc>
              </a:tr>
              <a:tr h="370840">
                <a:tc>
                  <a:txBody>
                    <a:bodyPr/>
                    <a:lstStyle/>
                    <a:p>
                      <a:pPr algn="r"/>
                      <a:endParaRPr lang="en-US" dirty="0"/>
                    </a:p>
                  </a:txBody>
                  <a:tcPr/>
                </a:tc>
                <a:tc>
                  <a:txBody>
                    <a:bodyPr/>
                    <a:lstStyle/>
                    <a:p>
                      <a:pPr algn="r"/>
                      <a:r>
                        <a:rPr lang="nl-BE" dirty="0" smtClean="0">
                          <a:solidFill>
                            <a:schemeClr val="accent1"/>
                          </a:solidFill>
                        </a:rPr>
                        <a:t>Capital investment</a:t>
                      </a:r>
                      <a:endParaRPr lang="en-US" dirty="0">
                        <a:solidFill>
                          <a:schemeClr val="accent1"/>
                        </a:solidFill>
                      </a:endParaRPr>
                    </a:p>
                  </a:txBody>
                  <a:tcPr/>
                </a:tc>
                <a:tc>
                  <a:txBody>
                    <a:bodyPr/>
                    <a:lstStyle/>
                    <a:p>
                      <a:pPr algn="r"/>
                      <a:r>
                        <a:rPr lang="nl-BE" dirty="0" smtClean="0">
                          <a:solidFill>
                            <a:schemeClr val="accent1"/>
                          </a:solidFill>
                        </a:rPr>
                        <a:t>12.660</a:t>
                      </a:r>
                      <a:endParaRPr lang="en-US" dirty="0">
                        <a:solidFill>
                          <a:schemeClr val="accent1"/>
                        </a:solidFill>
                      </a:endParaRPr>
                    </a:p>
                  </a:txBody>
                  <a:tcPr/>
                </a:tc>
                <a:tc>
                  <a:txBody>
                    <a:bodyPr/>
                    <a:lstStyle/>
                    <a:p>
                      <a:pPr algn="r"/>
                      <a:r>
                        <a:rPr lang="nl-BE" dirty="0" smtClean="0">
                          <a:solidFill>
                            <a:schemeClr val="accent1"/>
                          </a:solidFill>
                        </a:rPr>
                        <a:t>18.910</a:t>
                      </a:r>
                      <a:endParaRPr lang="en-US" dirty="0">
                        <a:solidFill>
                          <a:schemeClr val="accent1"/>
                        </a:solidFill>
                      </a:endParaRPr>
                    </a:p>
                  </a:txBody>
                  <a:tcPr/>
                </a:tc>
              </a:tr>
              <a:tr h="370840">
                <a:tc>
                  <a:txBody>
                    <a:bodyPr/>
                    <a:lstStyle/>
                    <a:p>
                      <a:pPr algn="r"/>
                      <a:endParaRPr lang="en-US" dirty="0"/>
                    </a:p>
                  </a:txBody>
                  <a:tcPr/>
                </a:tc>
                <a:tc>
                  <a:txBody>
                    <a:bodyPr/>
                    <a:lstStyle/>
                    <a:p>
                      <a:pPr algn="r"/>
                      <a:endParaRPr lang="en-US" dirty="0"/>
                    </a:p>
                  </a:txBody>
                  <a:tcPr/>
                </a:tc>
                <a:tc>
                  <a:txBody>
                    <a:bodyPr/>
                    <a:lstStyle/>
                    <a:p>
                      <a:pPr algn="r"/>
                      <a:endParaRPr lang="en-US" dirty="0"/>
                    </a:p>
                  </a:txBody>
                  <a:tcPr/>
                </a:tc>
                <a:tc>
                  <a:txBody>
                    <a:bodyPr/>
                    <a:lstStyle/>
                    <a:p>
                      <a:pPr algn="r"/>
                      <a:endParaRPr lang="en-US" dirty="0"/>
                    </a:p>
                  </a:txBody>
                  <a:tcPr/>
                </a:tc>
              </a:tr>
            </a:tbl>
          </a:graphicData>
        </a:graphic>
      </p:graphicFrame>
      <p:sp>
        <p:nvSpPr>
          <p:cNvPr id="6" name="TextBox 5"/>
          <p:cNvSpPr txBox="1"/>
          <p:nvPr/>
        </p:nvSpPr>
        <p:spPr>
          <a:xfrm>
            <a:off x="857224" y="1381899"/>
            <a:ext cx="7286676" cy="646331"/>
          </a:xfrm>
          <a:prstGeom prst="rect">
            <a:avLst/>
          </a:prstGeom>
          <a:noFill/>
        </p:spPr>
        <p:txBody>
          <a:bodyPr wrap="square" rtlCol="0">
            <a:spAutoFit/>
          </a:bodyPr>
          <a:lstStyle/>
          <a:p>
            <a:r>
              <a:rPr lang="en-US" sz="1200" i="1" dirty="0" err="1" smtClean="0"/>
              <a:t>Voxtron</a:t>
            </a:r>
            <a:r>
              <a:rPr lang="en-US" sz="1200" i="1" dirty="0" smtClean="0"/>
              <a:t> Software licenses only; does not include support, services, MS server with DB and the PBX connectivity (BRI, PRI, VoIP)</a:t>
            </a:r>
          </a:p>
          <a:p>
            <a:endParaRPr lang="en-US" sz="1200" dirty="0"/>
          </a:p>
        </p:txBody>
      </p:sp>
    </p:spTree>
    <p:extLst>
      <p:ext uri="{BB962C8B-B14F-4D97-AF65-F5344CB8AC3E}">
        <p14:creationId xmlns:p14="http://schemas.microsoft.com/office/powerpoint/2010/main" val="3612904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sz="1800" dirty="0" smtClean="0"/>
          </a:p>
          <a:p>
            <a:r>
              <a:rPr lang="en-US" sz="1800" dirty="0" smtClean="0"/>
              <a:t>Situation:</a:t>
            </a:r>
          </a:p>
          <a:p>
            <a:pPr lvl="1"/>
            <a:r>
              <a:rPr lang="en-US" sz="1800" dirty="0" smtClean="0"/>
              <a:t>Contact Center with 20 agents</a:t>
            </a:r>
          </a:p>
          <a:p>
            <a:pPr lvl="1"/>
            <a:r>
              <a:rPr lang="en-US" sz="1800" dirty="0" smtClean="0"/>
              <a:t>Multimedia (each user takes all interactions)</a:t>
            </a:r>
          </a:p>
          <a:p>
            <a:pPr lvl="1"/>
            <a:r>
              <a:rPr lang="en-US" sz="1800" dirty="0" smtClean="0"/>
              <a:t>10.000 contacts / user / year</a:t>
            </a:r>
          </a:p>
          <a:p>
            <a:pPr lvl="1"/>
            <a:r>
              <a:rPr lang="en-US" sz="1800" dirty="0" smtClean="0"/>
              <a:t>8 ports IVR (waiting queue)</a:t>
            </a:r>
          </a:p>
          <a:p>
            <a:pPr lvl="1"/>
            <a:endParaRPr lang="en-US" sz="1800" dirty="0" smtClean="0"/>
          </a:p>
          <a:p>
            <a:r>
              <a:rPr lang="en-US" sz="1800" dirty="0" smtClean="0"/>
              <a:t>Calculation for both ILUs and RMCs in Express edition</a:t>
            </a:r>
          </a:p>
          <a:p>
            <a:r>
              <a:rPr lang="en-US" sz="1800" dirty="0" smtClean="0"/>
              <a:t>Interaction Log-in Units</a:t>
            </a:r>
          </a:p>
          <a:p>
            <a:pPr lvl="1"/>
            <a:r>
              <a:rPr lang="en-US" sz="1800" dirty="0" smtClean="0"/>
              <a:t>15 ILU’s per user because full multimedia</a:t>
            </a:r>
          </a:p>
          <a:p>
            <a:pPr lvl="1"/>
            <a:r>
              <a:rPr lang="en-US" sz="1800" dirty="0" smtClean="0"/>
              <a:t>20 users x 15 ILUs = 300 ILUs</a:t>
            </a:r>
          </a:p>
          <a:p>
            <a:r>
              <a:rPr lang="en-US" sz="1800" dirty="0" smtClean="0"/>
              <a:t>Routed Multimedia Contacts</a:t>
            </a:r>
          </a:p>
          <a:p>
            <a:pPr lvl="1"/>
            <a:r>
              <a:rPr lang="en-US" sz="1800" dirty="0" smtClean="0"/>
              <a:t>Number of contacts / year: 20 x 10.000 = 200.000</a:t>
            </a:r>
          </a:p>
          <a:p>
            <a:pPr lvl="1"/>
            <a:r>
              <a:rPr lang="en-US" sz="1800" dirty="0" smtClean="0"/>
              <a:t>Covered by 2 RMC packages of 100.000 each</a:t>
            </a:r>
            <a:endParaRPr lang="en-US" sz="1800" dirty="0"/>
          </a:p>
        </p:txBody>
      </p:sp>
      <p:sp>
        <p:nvSpPr>
          <p:cNvPr id="4" name="Title 3"/>
          <p:cNvSpPr>
            <a:spLocks noGrp="1"/>
          </p:cNvSpPr>
          <p:nvPr>
            <p:ph type="title"/>
          </p:nvPr>
        </p:nvSpPr>
        <p:spPr/>
        <p:txBody>
          <a:bodyPr>
            <a:normAutofit/>
          </a:bodyPr>
          <a:lstStyle/>
          <a:p>
            <a:r>
              <a:rPr lang="en-US" sz="1900" dirty="0" smtClean="0"/>
              <a:t>Innovative price model</a:t>
            </a:r>
            <a:br>
              <a:rPr lang="en-US" sz="1900" dirty="0" smtClean="0"/>
            </a:br>
            <a:r>
              <a:rPr lang="en-US" sz="1900" i="1" dirty="0" smtClean="0">
                <a:solidFill>
                  <a:srgbClr val="FFC000"/>
                </a:solidFill>
              </a:rPr>
              <a:t>Example 2</a:t>
            </a:r>
            <a:endParaRPr lang="en-US" sz="1900" dirty="0"/>
          </a:p>
        </p:txBody>
      </p:sp>
    </p:spTree>
    <p:extLst>
      <p:ext uri="{BB962C8B-B14F-4D97-AF65-F5344CB8AC3E}">
        <p14:creationId xmlns:p14="http://schemas.microsoft.com/office/powerpoint/2010/main" val="347699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sz="1800" dirty="0" smtClean="0"/>
          </a:p>
        </p:txBody>
      </p:sp>
      <p:sp>
        <p:nvSpPr>
          <p:cNvPr id="4" name="Title 3"/>
          <p:cNvSpPr>
            <a:spLocks noGrp="1"/>
          </p:cNvSpPr>
          <p:nvPr>
            <p:ph type="title"/>
          </p:nvPr>
        </p:nvSpPr>
        <p:spPr/>
        <p:txBody>
          <a:bodyPr>
            <a:normAutofit/>
          </a:bodyPr>
          <a:lstStyle/>
          <a:p>
            <a:r>
              <a:rPr lang="en-US" sz="1900" dirty="0"/>
              <a:t>Innovative price model</a:t>
            </a:r>
          </a:p>
        </p:txBody>
      </p:sp>
      <p:graphicFrame>
        <p:nvGraphicFramePr>
          <p:cNvPr id="7" name="Content Placeholder 6"/>
          <p:cNvGraphicFramePr>
            <a:graphicFrameLocks/>
          </p:cNvGraphicFramePr>
          <p:nvPr>
            <p:extLst>
              <p:ext uri="{D42A27DB-BD31-4B8C-83A1-F6EECF244321}">
                <p14:modId xmlns:p14="http://schemas.microsoft.com/office/powerpoint/2010/main" val="1312051761"/>
              </p:ext>
            </p:extLst>
          </p:nvPr>
        </p:nvGraphicFramePr>
        <p:xfrm>
          <a:off x="914400" y="2014056"/>
          <a:ext cx="7229503" cy="3708400"/>
        </p:xfrm>
        <a:graphic>
          <a:graphicData uri="http://schemas.openxmlformats.org/drawingml/2006/table">
            <a:tbl>
              <a:tblPr firstRow="1" bandRow="1">
                <a:tableStyleId>{912C8C85-51F0-491E-9774-3900AFEF0FD7}</a:tableStyleId>
              </a:tblPr>
              <a:tblGrid>
                <a:gridCol w="728642"/>
                <a:gridCol w="3071834"/>
                <a:gridCol w="1714512"/>
                <a:gridCol w="1714515"/>
              </a:tblGrid>
              <a:tr h="370840">
                <a:tc>
                  <a:txBody>
                    <a:bodyPr/>
                    <a:lstStyle/>
                    <a:p>
                      <a:pPr algn="r"/>
                      <a:r>
                        <a:rPr lang="nl-BE" dirty="0" smtClean="0"/>
                        <a:t>#</a:t>
                      </a:r>
                      <a:endParaRPr lang="en-US" dirty="0"/>
                    </a:p>
                  </a:txBody>
                  <a:tcPr/>
                </a:tc>
                <a:tc>
                  <a:txBody>
                    <a:bodyPr/>
                    <a:lstStyle/>
                    <a:p>
                      <a:pPr algn="r"/>
                      <a:r>
                        <a:rPr lang="nl-BE" dirty="0" smtClean="0"/>
                        <a:t>Item</a:t>
                      </a:r>
                      <a:endParaRPr lang="en-US" dirty="0"/>
                    </a:p>
                  </a:txBody>
                  <a:tcPr/>
                </a:tc>
                <a:tc>
                  <a:txBody>
                    <a:bodyPr/>
                    <a:lstStyle/>
                    <a:p>
                      <a:pPr algn="r"/>
                      <a:r>
                        <a:rPr lang="nl-BE" dirty="0" smtClean="0"/>
                        <a:t>ILU</a:t>
                      </a:r>
                      <a:endParaRPr lang="en-US" dirty="0"/>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nl-BE" dirty="0" smtClean="0"/>
                        <a:t>RMC</a:t>
                      </a:r>
                      <a:endParaRPr lang="en-US" dirty="0" smtClean="0"/>
                    </a:p>
                  </a:txBody>
                  <a:tcPr/>
                </a:tc>
              </a:tr>
              <a:tr h="370840">
                <a:tc>
                  <a:txBody>
                    <a:bodyPr/>
                    <a:lstStyle/>
                    <a:p>
                      <a:pPr algn="r"/>
                      <a:r>
                        <a:rPr lang="nl-BE" dirty="0" smtClean="0"/>
                        <a:t>1</a:t>
                      </a:r>
                      <a:endParaRPr lang="en-US" dirty="0"/>
                    </a:p>
                  </a:txBody>
                  <a:tcPr/>
                </a:tc>
                <a:tc>
                  <a:txBody>
                    <a:bodyPr/>
                    <a:lstStyle/>
                    <a:p>
                      <a:pPr algn="r"/>
                      <a:r>
                        <a:rPr lang="nl-BE" dirty="0" smtClean="0"/>
                        <a:t>Architecture</a:t>
                      </a:r>
                      <a:endParaRPr lang="en-US" dirty="0"/>
                    </a:p>
                  </a:txBody>
                  <a:tcPr/>
                </a:tc>
                <a:tc>
                  <a:txBody>
                    <a:bodyPr/>
                    <a:lstStyle/>
                    <a:p>
                      <a:pPr algn="r"/>
                      <a:r>
                        <a:rPr lang="nl-BE" dirty="0" smtClean="0"/>
                        <a:t>0</a:t>
                      </a:r>
                      <a:endParaRPr lang="en-US" dirty="0"/>
                    </a:p>
                  </a:txBody>
                  <a:tcPr/>
                </a:tc>
                <a:tc>
                  <a:txBody>
                    <a:bodyPr/>
                    <a:lstStyle/>
                    <a:p>
                      <a:pPr algn="r"/>
                      <a:r>
                        <a:rPr lang="nl-BE" dirty="0" smtClean="0"/>
                        <a:t>0</a:t>
                      </a:r>
                      <a:endParaRPr lang="en-US" dirty="0"/>
                    </a:p>
                  </a:txBody>
                  <a:tcPr/>
                </a:tc>
              </a:tr>
              <a:tr h="370840">
                <a:tc>
                  <a:txBody>
                    <a:bodyPr/>
                    <a:lstStyle/>
                    <a:p>
                      <a:pPr algn="r"/>
                      <a:r>
                        <a:rPr lang="nl-BE" dirty="0" smtClean="0"/>
                        <a:t>8</a:t>
                      </a:r>
                      <a:endParaRPr lang="en-US" dirty="0"/>
                    </a:p>
                  </a:txBody>
                  <a:tcPr/>
                </a:tc>
                <a:tc>
                  <a:txBody>
                    <a:bodyPr/>
                    <a:lstStyle/>
                    <a:p>
                      <a:pPr algn="r"/>
                      <a:r>
                        <a:rPr lang="nl-BE" dirty="0" smtClean="0"/>
                        <a:t>IVR</a:t>
                      </a:r>
                      <a:endParaRPr lang="en-US" dirty="0"/>
                    </a:p>
                  </a:txBody>
                  <a:tcPr/>
                </a:tc>
                <a:tc>
                  <a:txBody>
                    <a:bodyPr/>
                    <a:lstStyle/>
                    <a:p>
                      <a:pPr algn="r"/>
                      <a:r>
                        <a:rPr lang="nl-BE" dirty="0" smtClean="0"/>
                        <a:t>3.360</a:t>
                      </a:r>
                      <a:endParaRPr lang="en-US" dirty="0"/>
                    </a:p>
                  </a:txBody>
                  <a:tcPr/>
                </a:tc>
                <a:tc>
                  <a:txBody>
                    <a:bodyPr/>
                    <a:lstStyle/>
                    <a:p>
                      <a:pPr algn="r"/>
                      <a:r>
                        <a:rPr lang="nl-BE" dirty="0" smtClean="0"/>
                        <a:t>3.360</a:t>
                      </a:r>
                      <a:endParaRPr lang="en-US" dirty="0"/>
                    </a:p>
                  </a:txBody>
                  <a:tcPr/>
                </a:tc>
              </a:tr>
              <a:tr h="370840">
                <a:tc>
                  <a:txBody>
                    <a:bodyPr/>
                    <a:lstStyle/>
                    <a:p>
                      <a:pPr algn="r"/>
                      <a:r>
                        <a:rPr lang="nl-BE" dirty="0" smtClean="0"/>
                        <a:t>20</a:t>
                      </a:r>
                      <a:endParaRPr lang="en-US" dirty="0"/>
                    </a:p>
                  </a:txBody>
                  <a:tcPr/>
                </a:tc>
                <a:tc>
                  <a:txBody>
                    <a:bodyPr/>
                    <a:lstStyle/>
                    <a:p>
                      <a:pPr algn="r"/>
                      <a:r>
                        <a:rPr lang="nl-BE" dirty="0" smtClean="0"/>
                        <a:t>Voxtron Client</a:t>
                      </a:r>
                      <a:endParaRPr lang="en-US" dirty="0"/>
                    </a:p>
                  </a:txBody>
                  <a:tcPr/>
                </a:tc>
                <a:tc>
                  <a:txBody>
                    <a:bodyPr/>
                    <a:lstStyle/>
                    <a:p>
                      <a:pPr algn="r"/>
                      <a:r>
                        <a:rPr lang="nl-BE" dirty="0" smtClean="0"/>
                        <a:t>1.300</a:t>
                      </a:r>
                      <a:endParaRPr lang="en-US" dirty="0"/>
                    </a:p>
                  </a:txBody>
                  <a:tcPr/>
                </a:tc>
                <a:tc>
                  <a:txBody>
                    <a:bodyPr/>
                    <a:lstStyle/>
                    <a:p>
                      <a:pPr algn="r"/>
                      <a:r>
                        <a:rPr lang="nl-BE" dirty="0" smtClean="0"/>
                        <a:t>1.300</a:t>
                      </a:r>
                      <a:endParaRPr lang="en-US" dirty="0"/>
                    </a:p>
                  </a:txBody>
                  <a:tcPr/>
                </a:tc>
              </a:tr>
              <a:tr h="370840">
                <a:tc>
                  <a:txBody>
                    <a:bodyPr/>
                    <a:lstStyle/>
                    <a:p>
                      <a:pPr algn="r"/>
                      <a:r>
                        <a:rPr lang="nl-BE" dirty="0" smtClean="0"/>
                        <a:t>300</a:t>
                      </a:r>
                      <a:endParaRPr lang="en-US" dirty="0"/>
                    </a:p>
                  </a:txBody>
                  <a:tcPr/>
                </a:tc>
                <a:tc>
                  <a:txBody>
                    <a:bodyPr/>
                    <a:lstStyle/>
                    <a:p>
                      <a:pPr algn="r"/>
                      <a:r>
                        <a:rPr lang="nl-BE" dirty="0" smtClean="0"/>
                        <a:t>ILU (250-499)</a:t>
                      </a:r>
                      <a:endParaRPr lang="en-US" dirty="0"/>
                    </a:p>
                  </a:txBody>
                  <a:tcPr/>
                </a:tc>
                <a:tc>
                  <a:txBody>
                    <a:bodyPr/>
                    <a:lstStyle/>
                    <a:p>
                      <a:pPr algn="r"/>
                      <a:r>
                        <a:rPr lang="nl-BE" dirty="0" smtClean="0"/>
                        <a:t>13.500</a:t>
                      </a:r>
                      <a:endParaRPr lang="en-US" dirty="0"/>
                    </a:p>
                  </a:txBody>
                  <a:tcPr/>
                </a:tc>
                <a:tc>
                  <a:txBody>
                    <a:bodyPr/>
                    <a:lstStyle/>
                    <a:p>
                      <a:pPr algn="r"/>
                      <a:endParaRPr lang="en-US" dirty="0"/>
                    </a:p>
                  </a:txBody>
                  <a:tcPr/>
                </a:tc>
              </a:tr>
              <a:tr h="370840">
                <a:tc>
                  <a:txBody>
                    <a:bodyPr/>
                    <a:lstStyle/>
                    <a:p>
                      <a:pPr algn="r"/>
                      <a:endParaRPr lang="en-US" dirty="0"/>
                    </a:p>
                  </a:txBody>
                  <a:tcPr/>
                </a:tc>
                <a:tc>
                  <a:txBody>
                    <a:bodyPr/>
                    <a:lstStyle/>
                    <a:p>
                      <a:pPr algn="r"/>
                      <a:r>
                        <a:rPr lang="nl-BE" dirty="0" smtClean="0">
                          <a:solidFill>
                            <a:schemeClr val="accent1"/>
                          </a:solidFill>
                        </a:rPr>
                        <a:t>Capital investment</a:t>
                      </a:r>
                      <a:endParaRPr lang="en-US" dirty="0">
                        <a:solidFill>
                          <a:schemeClr val="accent1"/>
                        </a:solidFill>
                      </a:endParaRPr>
                    </a:p>
                  </a:txBody>
                  <a:tcPr/>
                </a:tc>
                <a:tc>
                  <a:txBody>
                    <a:bodyPr/>
                    <a:lstStyle/>
                    <a:p>
                      <a:pPr algn="r"/>
                      <a:r>
                        <a:rPr lang="nl-BE" dirty="0" smtClean="0">
                          <a:solidFill>
                            <a:schemeClr val="accent1"/>
                          </a:solidFill>
                        </a:rPr>
                        <a:t>18.160</a:t>
                      </a:r>
                      <a:endParaRPr lang="en-US" dirty="0">
                        <a:solidFill>
                          <a:schemeClr val="accent1"/>
                        </a:solidFill>
                      </a:endParaRPr>
                    </a:p>
                  </a:txBody>
                  <a:tcPr/>
                </a:tc>
                <a:tc>
                  <a:txBody>
                    <a:bodyPr/>
                    <a:lstStyle/>
                    <a:p>
                      <a:pPr algn="r"/>
                      <a:r>
                        <a:rPr lang="nl-BE" dirty="0" smtClean="0">
                          <a:solidFill>
                            <a:schemeClr val="accent1"/>
                          </a:solidFill>
                        </a:rPr>
                        <a:t>4.660</a:t>
                      </a:r>
                      <a:endParaRPr lang="en-US" dirty="0">
                        <a:solidFill>
                          <a:schemeClr val="accent1"/>
                        </a:solidFill>
                      </a:endParaRPr>
                    </a:p>
                  </a:txBody>
                  <a:tcPr/>
                </a:tc>
              </a:tr>
              <a:tr h="370840">
                <a:tc>
                  <a:txBody>
                    <a:bodyPr/>
                    <a:lstStyle/>
                    <a:p>
                      <a:pPr algn="r"/>
                      <a:r>
                        <a:rPr lang="nl-BE" dirty="0" smtClean="0"/>
                        <a:t>2</a:t>
                      </a:r>
                      <a:endParaRPr lang="en-US" dirty="0"/>
                    </a:p>
                  </a:txBody>
                  <a:tcPr/>
                </a:tc>
                <a:tc>
                  <a:txBody>
                    <a:bodyPr/>
                    <a:lstStyle/>
                    <a:p>
                      <a:pPr algn="r"/>
                      <a:r>
                        <a:rPr lang="nl-BE" sz="1800" kern="1200" dirty="0" smtClean="0">
                          <a:solidFill>
                            <a:schemeClr val="tx1"/>
                          </a:solidFill>
                          <a:latin typeface="+mn-lt"/>
                          <a:ea typeface="+mn-ea"/>
                          <a:cs typeface="+mn-cs"/>
                        </a:rPr>
                        <a:t>RMC (100.000)</a:t>
                      </a:r>
                      <a:endParaRPr lang="en-US" sz="1800" kern="1200" dirty="0">
                        <a:solidFill>
                          <a:schemeClr val="tx1"/>
                        </a:solidFill>
                        <a:latin typeface="+mn-lt"/>
                        <a:ea typeface="+mn-ea"/>
                        <a:cs typeface="+mn-cs"/>
                      </a:endParaRPr>
                    </a:p>
                  </a:txBody>
                  <a:tcPr/>
                </a:tc>
                <a:tc>
                  <a:txBody>
                    <a:bodyPr/>
                    <a:lstStyle/>
                    <a:p>
                      <a:pPr marL="0" algn="r" defTabSz="914400" rtl="0" eaLnBrk="1" latinLnBrk="0" hangingPunct="1"/>
                      <a:endParaRPr lang="en-US" sz="1800" kern="1200" dirty="0">
                        <a:solidFill>
                          <a:schemeClr val="tx1"/>
                        </a:solidFill>
                        <a:latin typeface="+mn-lt"/>
                        <a:ea typeface="+mn-ea"/>
                        <a:cs typeface="+mn-cs"/>
                      </a:endParaRPr>
                    </a:p>
                  </a:txBody>
                  <a:tcPr/>
                </a:tc>
                <a:tc>
                  <a:txBody>
                    <a:bodyPr/>
                    <a:lstStyle/>
                    <a:p>
                      <a:pPr algn="r"/>
                      <a:r>
                        <a:rPr lang="nl-BE" sz="1800" kern="1200" dirty="0" smtClean="0">
                          <a:solidFill>
                            <a:schemeClr val="tx1"/>
                          </a:solidFill>
                          <a:latin typeface="+mn-lt"/>
                          <a:ea typeface="+mn-ea"/>
                          <a:cs typeface="+mn-cs"/>
                        </a:rPr>
                        <a:t>3.600</a:t>
                      </a:r>
                      <a:endParaRPr lang="en-US" sz="1800" kern="1200" dirty="0">
                        <a:solidFill>
                          <a:schemeClr val="tx1"/>
                        </a:solidFill>
                        <a:latin typeface="+mn-lt"/>
                        <a:ea typeface="+mn-ea"/>
                        <a:cs typeface="+mn-cs"/>
                      </a:endParaRPr>
                    </a:p>
                  </a:txBody>
                  <a:tcPr/>
                </a:tc>
              </a:tr>
              <a:tr h="370840">
                <a:tc>
                  <a:txBody>
                    <a:bodyPr/>
                    <a:lstStyle/>
                    <a:p>
                      <a:pPr algn="r"/>
                      <a:endParaRPr lang="en-US" dirty="0"/>
                    </a:p>
                  </a:txBody>
                  <a:tcPr/>
                </a:tc>
                <a:tc>
                  <a:txBody>
                    <a:bodyPr/>
                    <a:lstStyle/>
                    <a:p>
                      <a:pPr algn="r"/>
                      <a:r>
                        <a:rPr lang="nl-BE" dirty="0" smtClean="0">
                          <a:solidFill>
                            <a:schemeClr val="accent5"/>
                          </a:solidFill>
                        </a:rPr>
                        <a:t>Purchase price</a:t>
                      </a:r>
                      <a:endParaRPr lang="en-US" dirty="0">
                        <a:solidFill>
                          <a:schemeClr val="accent5"/>
                        </a:solidFill>
                      </a:endParaRPr>
                    </a:p>
                  </a:txBody>
                  <a:tcPr/>
                </a:tc>
                <a:tc>
                  <a:txBody>
                    <a:bodyPr/>
                    <a:lstStyle/>
                    <a:p>
                      <a:pPr algn="r"/>
                      <a:r>
                        <a:rPr lang="nl-BE" dirty="0" smtClean="0">
                          <a:solidFill>
                            <a:schemeClr val="accent5"/>
                          </a:solidFill>
                        </a:rPr>
                        <a:t>18.160</a:t>
                      </a:r>
                      <a:endParaRPr lang="en-US" dirty="0">
                        <a:solidFill>
                          <a:schemeClr val="accent5"/>
                        </a:solidFill>
                      </a:endParaRPr>
                    </a:p>
                  </a:txBody>
                  <a:tcPr/>
                </a:tc>
                <a:tc>
                  <a:txBody>
                    <a:bodyPr/>
                    <a:lstStyle/>
                    <a:p>
                      <a:pPr algn="r"/>
                      <a:r>
                        <a:rPr lang="nl-BE" dirty="0" smtClean="0">
                          <a:solidFill>
                            <a:schemeClr val="accent5"/>
                          </a:solidFill>
                        </a:rPr>
                        <a:t>8.260</a:t>
                      </a:r>
                      <a:endParaRPr lang="en-US" dirty="0">
                        <a:solidFill>
                          <a:schemeClr val="accent5"/>
                        </a:solidFill>
                      </a:endParaRPr>
                    </a:p>
                  </a:txBody>
                  <a:tcPr/>
                </a:tc>
              </a:tr>
              <a:tr h="370840">
                <a:tc>
                  <a:txBody>
                    <a:bodyPr/>
                    <a:lstStyle/>
                    <a:p>
                      <a:pPr algn="r"/>
                      <a:endParaRPr lang="en-US" dirty="0"/>
                    </a:p>
                  </a:txBody>
                  <a:tcPr/>
                </a:tc>
                <a:tc>
                  <a:txBody>
                    <a:bodyPr/>
                    <a:lstStyle/>
                    <a:p>
                      <a:pPr algn="r"/>
                      <a:r>
                        <a:rPr lang="nl-BE" dirty="0" smtClean="0"/>
                        <a:t>3 year cost price</a:t>
                      </a:r>
                      <a:endParaRPr lang="en-US" dirty="0"/>
                    </a:p>
                  </a:txBody>
                  <a:tcPr/>
                </a:tc>
                <a:tc>
                  <a:txBody>
                    <a:bodyPr/>
                    <a:lstStyle/>
                    <a:p>
                      <a:pPr algn="r"/>
                      <a:endParaRPr lang="en-US" dirty="0"/>
                    </a:p>
                  </a:txBody>
                  <a:tcPr/>
                </a:tc>
                <a:tc>
                  <a:txBody>
                    <a:bodyPr/>
                    <a:lstStyle/>
                    <a:p>
                      <a:pPr algn="r"/>
                      <a:r>
                        <a:rPr lang="nl-BE" dirty="0" smtClean="0"/>
                        <a:t>15.460</a:t>
                      </a:r>
                      <a:endParaRPr lang="en-US" dirty="0"/>
                    </a:p>
                  </a:txBody>
                  <a:tcPr/>
                </a:tc>
              </a:tr>
              <a:tr h="370840">
                <a:tc>
                  <a:txBody>
                    <a:bodyPr/>
                    <a:lstStyle/>
                    <a:p>
                      <a:pPr algn="r"/>
                      <a:endParaRPr lang="en-US" dirty="0"/>
                    </a:p>
                  </a:txBody>
                  <a:tcPr/>
                </a:tc>
                <a:tc>
                  <a:txBody>
                    <a:bodyPr/>
                    <a:lstStyle/>
                    <a:p>
                      <a:pPr algn="r"/>
                      <a:r>
                        <a:rPr lang="nl-BE" dirty="0" smtClean="0"/>
                        <a:t>5 year cost price</a:t>
                      </a:r>
                      <a:endParaRPr lang="en-US" dirty="0"/>
                    </a:p>
                  </a:txBody>
                  <a:tcPr/>
                </a:tc>
                <a:tc>
                  <a:txBody>
                    <a:bodyPr/>
                    <a:lstStyle/>
                    <a:p>
                      <a:pPr algn="r"/>
                      <a:endParaRPr lang="en-US" dirty="0"/>
                    </a:p>
                  </a:txBody>
                  <a:tcPr/>
                </a:tc>
                <a:tc>
                  <a:txBody>
                    <a:bodyPr/>
                    <a:lstStyle/>
                    <a:p>
                      <a:pPr algn="r"/>
                      <a:r>
                        <a:rPr lang="nl-BE" dirty="0" smtClean="0"/>
                        <a:t>22.660</a:t>
                      </a:r>
                      <a:endParaRPr lang="en-US" dirty="0"/>
                    </a:p>
                  </a:txBody>
                  <a:tcPr/>
                </a:tc>
              </a:tr>
            </a:tbl>
          </a:graphicData>
        </a:graphic>
      </p:graphicFrame>
      <p:sp>
        <p:nvSpPr>
          <p:cNvPr id="8" name="TextBox 7"/>
          <p:cNvSpPr txBox="1"/>
          <p:nvPr/>
        </p:nvSpPr>
        <p:spPr>
          <a:xfrm>
            <a:off x="857224" y="1371099"/>
            <a:ext cx="7286676" cy="646331"/>
          </a:xfrm>
          <a:prstGeom prst="rect">
            <a:avLst/>
          </a:prstGeom>
          <a:noFill/>
        </p:spPr>
        <p:txBody>
          <a:bodyPr wrap="square" rtlCol="0">
            <a:spAutoFit/>
          </a:bodyPr>
          <a:lstStyle/>
          <a:p>
            <a:r>
              <a:rPr lang="en-US" sz="1200" i="1" dirty="0" err="1" smtClean="0"/>
              <a:t>Voxtron</a:t>
            </a:r>
            <a:r>
              <a:rPr lang="en-US" sz="1200" i="1" dirty="0" smtClean="0"/>
              <a:t> Software licenses only; does not include support, services, a MS server with DB and the PBX connectivity (BRI, PRI, VoIP)</a:t>
            </a:r>
          </a:p>
          <a:p>
            <a:endParaRPr lang="en-US" sz="1200" dirty="0"/>
          </a:p>
        </p:txBody>
      </p:sp>
    </p:spTree>
    <p:extLst>
      <p:ext uri="{BB962C8B-B14F-4D97-AF65-F5344CB8AC3E}">
        <p14:creationId xmlns:p14="http://schemas.microsoft.com/office/powerpoint/2010/main" val="2539301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nl-BE" sz="1400" b="1" dirty="0"/>
              <a:t>Marc </a:t>
            </a:r>
            <a:r>
              <a:rPr lang="nl-BE" sz="1400" b="1" dirty="0" smtClean="0"/>
              <a:t>Bau</a:t>
            </a:r>
            <a:endParaRPr lang="nl-BE" sz="1400" dirty="0"/>
          </a:p>
          <a:p>
            <a:r>
              <a:rPr lang="nl-BE" sz="1400" dirty="0" smtClean="0"/>
              <a:t>International </a:t>
            </a:r>
            <a:r>
              <a:rPr lang="nl-BE" sz="1400" dirty="0"/>
              <a:t>Solution </a:t>
            </a:r>
            <a:r>
              <a:rPr lang="nl-BE" sz="1400" dirty="0" smtClean="0"/>
              <a:t>Sales</a:t>
            </a:r>
          </a:p>
          <a:p>
            <a:endParaRPr lang="nl-BE" sz="1400" dirty="0"/>
          </a:p>
          <a:p>
            <a:r>
              <a:rPr lang="nl-BE" sz="1400" dirty="0" smtClean="0">
                <a:hlinkClick r:id="rId2"/>
              </a:rPr>
              <a:t>marc.bau@voxtron.com</a:t>
            </a:r>
            <a:endParaRPr lang="nl-BE" sz="1400" dirty="0" smtClean="0"/>
          </a:p>
          <a:p>
            <a:r>
              <a:rPr lang="nl-BE" sz="1400" dirty="0" smtClean="0"/>
              <a:t>+32 </a:t>
            </a:r>
            <a:r>
              <a:rPr lang="nl-BE" sz="1400" dirty="0"/>
              <a:t>477449857</a:t>
            </a:r>
            <a:endParaRPr lang="nl-BE" sz="1400" dirty="0" smtClean="0"/>
          </a:p>
          <a:p>
            <a:endParaRPr lang="nl-BE" dirty="0"/>
          </a:p>
          <a:p>
            <a:r>
              <a:rPr lang="nl-BE" sz="1400" b="1" dirty="0"/>
              <a:t>The </a:t>
            </a:r>
            <a:r>
              <a:rPr lang="nl-BE" sz="1400" b="1" dirty="0" err="1"/>
              <a:t>Voxtron</a:t>
            </a:r>
            <a:r>
              <a:rPr lang="nl-BE" sz="1400" b="1" dirty="0"/>
              <a:t> </a:t>
            </a:r>
            <a:r>
              <a:rPr lang="nl-BE" sz="1400" b="1" dirty="0" err="1"/>
              <a:t>Factory</a:t>
            </a:r>
            <a:r>
              <a:rPr lang="nl-BE" sz="1400" b="1" dirty="0"/>
              <a:t> nv</a:t>
            </a:r>
            <a:endParaRPr lang="en-US" sz="1400" dirty="0"/>
          </a:p>
          <a:p>
            <a:r>
              <a:rPr lang="nl-BE" sz="1400" dirty="0" err="1"/>
              <a:t>Hoogkamerstraat</a:t>
            </a:r>
            <a:r>
              <a:rPr lang="nl-BE" sz="1400" dirty="0"/>
              <a:t> 304</a:t>
            </a:r>
            <a:endParaRPr lang="en-US" sz="1400" dirty="0"/>
          </a:p>
          <a:p>
            <a:r>
              <a:rPr lang="nl-BE" sz="1400" dirty="0"/>
              <a:t>9140 Temse</a:t>
            </a:r>
            <a:endParaRPr lang="en-US" sz="1400" dirty="0"/>
          </a:p>
          <a:p>
            <a:r>
              <a:rPr lang="nl-BE" sz="1400" dirty="0" smtClean="0"/>
              <a:t>Belgium</a:t>
            </a:r>
            <a:endParaRPr lang="en-US" sz="1400" dirty="0"/>
          </a:p>
        </p:txBody>
      </p:sp>
    </p:spTree>
    <p:extLst>
      <p:ext uri="{BB962C8B-B14F-4D97-AF65-F5344CB8AC3E}">
        <p14:creationId xmlns:p14="http://schemas.microsoft.com/office/powerpoint/2010/main" val="174821942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Voxtron - Confidential">
  <a:themeElements>
    <a:clrScheme name="Voxtron">
      <a:dk1>
        <a:srgbClr val="272324"/>
      </a:dk1>
      <a:lt1>
        <a:sysClr val="window" lastClr="FFFFFF"/>
      </a:lt1>
      <a:dk2>
        <a:srgbClr val="7E0001"/>
      </a:dk2>
      <a:lt2>
        <a:srgbClr val="EBECED"/>
      </a:lt2>
      <a:accent1>
        <a:srgbClr val="B02B00"/>
      </a:accent1>
      <a:accent2>
        <a:srgbClr val="D9931A"/>
      </a:accent2>
      <a:accent3>
        <a:srgbClr val="9B9D8F"/>
      </a:accent3>
      <a:accent4>
        <a:srgbClr val="C00000"/>
      </a:accent4>
      <a:accent5>
        <a:srgbClr val="7E0001"/>
      </a:accent5>
      <a:accent6>
        <a:srgbClr val="685D57"/>
      </a:accent6>
      <a:hlink>
        <a:srgbClr val="272324"/>
      </a:hlink>
      <a:folHlink>
        <a:srgbClr val="7F7F7F"/>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vert="horz" wrap="square" lIns="91440" tIns="45720" rIns="91440" bIns="45720" numCol="1" anchor="t" anchorCtr="0" compatLnSpc="1">
        <a:prstTxWarp prst="textNoShape">
          <a:avLst/>
        </a:prstTxWarp>
      </a:bodyPr>
      <a:lstStyle>
        <a:defPPr>
          <a:defRPr/>
        </a:defPPr>
      </a:lstStyle>
    </a:spDef>
  </a:objectDefaults>
  <a:extraClrSchemeLst/>
  <a:extLst>
    <a:ext uri="{05A4C25C-085E-4340-85A3-A5531E510DB2}">
      <thm15:themeFamily xmlns:thm15="http://schemas.microsoft.com/office/thememl/2012/main" xmlns="" name="Voxtron Template (109).pptx" id="{A7495851-7C81-42CF-B729-899D93A1BCAB}" vid="{D877C9D3-5057-4871-A42E-198B44DD41C2}"/>
    </a:ext>
  </a:extLst>
</a:theme>
</file>

<file path=ppt/theme/theme2.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0ABF4A45A366747AB020891AAD064F1" ma:contentTypeVersion="8" ma:contentTypeDescription="Create a new document." ma:contentTypeScope="" ma:versionID="ccc7a608ed1f9e8fd29e098d296a3974">
  <xsd:schema xmlns:xsd="http://www.w3.org/2001/XMLSchema" xmlns:p="http://schemas.microsoft.com/office/2006/metadata/properties" targetNamespace="http://schemas.microsoft.com/office/2006/metadata/properties" ma:root="true" ma:fieldsID="98cad5eafef3836fd086c324310165c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p:properties xmlns:p="http://schemas.microsoft.com/office/2006/metadata/properties" xmlns:xsi="http://www.w3.org/2001/XMLSchema-instanc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D4CFA45-1EB0-41B1-B95E-9F90735E5215}"/>
</file>

<file path=customXml/itemProps2.xml><?xml version="1.0" encoding="utf-8"?>
<ds:datastoreItem xmlns:ds="http://schemas.openxmlformats.org/officeDocument/2006/customXml" ds:itemID="{EEF34C59-32FD-489C-B56B-983DD30013E0}"/>
</file>

<file path=customXml/itemProps3.xml><?xml version="1.0" encoding="utf-8"?>
<ds:datastoreItem xmlns:ds="http://schemas.openxmlformats.org/officeDocument/2006/customXml" ds:itemID="{2B55AFD3-85EF-41FE-ADBA-35F3B3F92A4A}"/>
</file>

<file path=docProps/app.xml><?xml version="1.0" encoding="utf-8"?>
<Properties xmlns="http://schemas.openxmlformats.org/officeDocument/2006/extended-properties" xmlns:vt="http://schemas.openxmlformats.org/officeDocument/2006/docPropsVTypes">
  <Template>Voxtron Template (Widescreen)</Template>
  <TotalTime>4418</TotalTime>
  <Words>4280</Words>
  <Application>Microsoft Office PowerPoint</Application>
  <PresentationFormat>Custom</PresentationFormat>
  <Paragraphs>1354</Paragraphs>
  <Slides>96</Slides>
  <Notes>5</Notes>
  <HiddenSlides>0</HiddenSlides>
  <MMClips>0</MMClips>
  <ScaleCrop>false</ScaleCrop>
  <HeadingPairs>
    <vt:vector size="4" baseType="variant">
      <vt:variant>
        <vt:lpstr>Theme</vt:lpstr>
      </vt:variant>
      <vt:variant>
        <vt:i4>1</vt:i4>
      </vt:variant>
      <vt:variant>
        <vt:lpstr>Slide Titles</vt:lpstr>
      </vt:variant>
      <vt:variant>
        <vt:i4>96</vt:i4>
      </vt:variant>
    </vt:vector>
  </HeadingPairs>
  <TitlesOfParts>
    <vt:vector size="97" baseType="lpstr">
      <vt:lpstr>Voxtron - Confidential</vt:lpstr>
      <vt:lpstr>Voxtron Communication Center 2014</vt:lpstr>
      <vt:lpstr>Agenda</vt:lpstr>
      <vt:lpstr>Key characteristics</vt:lpstr>
      <vt:lpstr>the strongest point of Voxtron</vt:lpstr>
      <vt:lpstr>Your warranty for fluent, professional interactions with your customers What you need is</vt:lpstr>
      <vt:lpstr>Voxtron Communication Center</vt:lpstr>
      <vt:lpstr>PowerPoint Presentation</vt:lpstr>
      <vt:lpstr>Happy customers  “Inform customers during the whole communication process</vt:lpstr>
      <vt:lpstr>Better internal cooperation  </vt:lpstr>
      <vt:lpstr>Better management  “All tools to measure your activities and to turn them into very useful statistics</vt:lpstr>
      <vt:lpstr>Better measurement  “All tools to measure your activities and to turn them into very useful statistics</vt:lpstr>
      <vt:lpstr>Lower costs  “Maximum ROI</vt:lpstr>
      <vt:lpstr>Voxtron Communication Center Key characteristics</vt:lpstr>
      <vt:lpstr>Boost your customer satisfaction by improving communication processes</vt:lpstr>
      <vt:lpstr>architecture</vt:lpstr>
      <vt:lpstr>One product, modular structure</vt:lpstr>
      <vt:lpstr>One product, modular structure</vt:lpstr>
      <vt:lpstr>PowerPoint Presentation</vt:lpstr>
      <vt:lpstr>PowerPoint Presentation</vt:lpstr>
      <vt:lpstr>PowerPoint Presentation</vt:lpstr>
      <vt:lpstr>High Availability</vt:lpstr>
      <vt:lpstr>Distributed, full featured installation</vt:lpstr>
      <vt:lpstr>Business approach</vt:lpstr>
      <vt:lpstr>Business approach WebCenter</vt:lpstr>
      <vt:lpstr>Business approach WebCenter</vt:lpstr>
      <vt:lpstr>Business approach Call Management</vt:lpstr>
      <vt:lpstr>Business approach Advanced Call Management</vt:lpstr>
      <vt:lpstr>Business approach Demo</vt:lpstr>
      <vt:lpstr>Voxtron client</vt:lpstr>
      <vt:lpstr>Voxtron Client Native Client</vt:lpstr>
      <vt:lpstr>Voxtron Client Native Client</vt:lpstr>
      <vt:lpstr>Voxtron Client Native Client</vt:lpstr>
      <vt:lpstr>Voxtron Client Thin Client</vt:lpstr>
      <vt:lpstr>Voxtron Client Web Client</vt:lpstr>
      <vt:lpstr>Voxtron Client Demo</vt:lpstr>
      <vt:lpstr>Interaction with the queue</vt:lpstr>
      <vt:lpstr>Interaction with the queue Multiple, Universal queuing</vt:lpstr>
      <vt:lpstr>Interaction with the queue Intelligent routing based on</vt:lpstr>
      <vt:lpstr>Interaction with the queue Inbound voice</vt:lpstr>
      <vt:lpstr>Interaction with the queue Inbound voice – CTI TAPI provider</vt:lpstr>
      <vt:lpstr>Interaction with the queue Inbound voice – CTI IPTEL provider</vt:lpstr>
      <vt:lpstr>Interaction with the queue Inbound voice – CTI IPTEL provider</vt:lpstr>
      <vt:lpstr>Interaction with the queue Inbound voice – CTI IVR provider</vt:lpstr>
      <vt:lpstr>Interaction with the queue Inbound voice – IVR</vt:lpstr>
      <vt:lpstr>Interaction with the queue Inbound voice – Demo</vt:lpstr>
      <vt:lpstr>Interaction with the queue Outbound voice</vt:lpstr>
      <vt:lpstr>Interaction with the queue Outbound voice – Dialer </vt:lpstr>
      <vt:lpstr>Interaction with the queue Outbound voice – Demo</vt:lpstr>
      <vt:lpstr>Interaction with the queue Inbound Email</vt:lpstr>
      <vt:lpstr>Interaction with the queue Inbound Email - Fetching</vt:lpstr>
      <vt:lpstr>Interaction with the queue Inbound Email – Delayed answer</vt:lpstr>
      <vt:lpstr>Interaction with the queue Inbound Email – Consult expert</vt:lpstr>
      <vt:lpstr>Interaction with the queue Inbound Email – Demo</vt:lpstr>
      <vt:lpstr>Interaction with the queue Inbound web chat</vt:lpstr>
      <vt:lpstr>Interaction with the queue Inbound web chat – Demo</vt:lpstr>
      <vt:lpstr>Interaction with the queue Inbound business object</vt:lpstr>
      <vt:lpstr>Interaction with the queue Inbound business object – Social Media</vt:lpstr>
      <vt:lpstr>Interaction with the queue Inbound social media – Demo</vt:lpstr>
      <vt:lpstr>Interaction with the queue Fax</vt:lpstr>
      <vt:lpstr>Quality monitoring</vt:lpstr>
      <vt:lpstr>Quality monitoring Recording</vt:lpstr>
      <vt:lpstr>Quality monitoring Listening, whispering and Coaching</vt:lpstr>
      <vt:lpstr>Quality monitoring Listening, whispering and Coaching</vt:lpstr>
      <vt:lpstr>Integration with your back-office</vt:lpstr>
      <vt:lpstr>Integration with your back-offive Voxtron SDK’s</vt:lpstr>
      <vt:lpstr>Integration with your back-office Example integrations</vt:lpstr>
      <vt:lpstr>Integration with your back-office SAP connector</vt:lpstr>
      <vt:lpstr>Integration with your back-office Salesforce connector</vt:lpstr>
      <vt:lpstr>Integration with your back-office MS Dynamics connector</vt:lpstr>
      <vt:lpstr>Innovative price model</vt:lpstr>
      <vt:lpstr>Innovative price model Pricing according your needs</vt:lpstr>
      <vt:lpstr>Innovative price model Pricing</vt:lpstr>
      <vt:lpstr>Innovative price model Express vs. Enterprise</vt:lpstr>
      <vt:lpstr>Innovative price model Step 1: Architecture</vt:lpstr>
      <vt:lpstr>Innovative price model Step 2: Call management</vt:lpstr>
      <vt:lpstr>Innovative price model Step 3: Voxtron Client</vt:lpstr>
      <vt:lpstr>Innovative price model Step 4: Pay per seat or Pay per use</vt:lpstr>
      <vt:lpstr>Innovative price model Step 4a: Interaction Log-in Units</vt:lpstr>
      <vt:lpstr>Innovative price model Step 4a: Interaction Log-in Units</vt:lpstr>
      <vt:lpstr>Innovative price model Step 4a: Interaction Log-in Units</vt:lpstr>
      <vt:lpstr>Innovative price model Step 4a: Pay per seat for Inbound</vt:lpstr>
      <vt:lpstr>Innovative price model Step 4a: Pay per seat for Multimedia</vt:lpstr>
      <vt:lpstr>Innovative price model Step 4b: Routed Multimedia Contacts</vt:lpstr>
      <vt:lpstr>Innovative price model Step 4b: Routed Multimedia Contacts</vt:lpstr>
      <vt:lpstr>Innovative price model Step 4b: Routed Multimedia Contacts</vt:lpstr>
      <vt:lpstr>Innovative price model Step 5: Peak licenses</vt:lpstr>
      <vt:lpstr>Innovative price model Step 6: 3rd party</vt:lpstr>
      <vt:lpstr>Innovative price model Step 7: Trunk recording (optional)</vt:lpstr>
      <vt:lpstr>Innovative price model Step 8: Support fee</vt:lpstr>
      <vt:lpstr>Innovative price model Step 9: Professional services</vt:lpstr>
      <vt:lpstr>Innovative price model Example 1</vt:lpstr>
      <vt:lpstr>Innovative price model</vt:lpstr>
      <vt:lpstr>Innovative price model Example 2</vt:lpstr>
      <vt:lpstr>Innovative price model</vt:lpstr>
      <vt:lpstr>PowerPoint Presentation</vt:lpstr>
      <vt:lpstr>PowerPoint Presentation</vt:lpstr>
    </vt:vector>
  </TitlesOfParts>
  <Company>Voxtron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Voxtron Communication Center 2014</dc:title>
  <dc:creator>Stijn Claes</dc:creator>
  <cp:lastModifiedBy>Marc Bau</cp:lastModifiedBy>
  <cp:revision>219</cp:revision>
  <dcterms:created xsi:type="dcterms:W3CDTF">2013-12-18T20:56:07Z</dcterms:created>
  <dcterms:modified xsi:type="dcterms:W3CDTF">2014-07-01T06:58:45Z</dcterms:modified>
  <cp:contentType>Document</cp:contentTyp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0x01010090ABF4A45A366747AB020891AAD064F1</vt:lpwstr>
  </property>
</Properties>
</file>